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8"/>
  </p:handoutMasterIdLst>
  <p:sldIdLst>
    <p:sldId id="418" r:id="rId2"/>
    <p:sldId id="429" r:id="rId3"/>
    <p:sldId id="322" r:id="rId4"/>
    <p:sldId id="385" r:id="rId5"/>
    <p:sldId id="386" r:id="rId6"/>
    <p:sldId id="438" r:id="rId7"/>
    <p:sldId id="391" r:id="rId8"/>
    <p:sldId id="393" r:id="rId9"/>
    <p:sldId id="395" r:id="rId10"/>
    <p:sldId id="397" r:id="rId11"/>
    <p:sldId id="399" r:id="rId12"/>
    <p:sldId id="413" r:id="rId13"/>
    <p:sldId id="439" r:id="rId14"/>
    <p:sldId id="422" r:id="rId15"/>
    <p:sldId id="432" r:id="rId16"/>
    <p:sldId id="431" r:id="rId17"/>
    <p:sldId id="430" r:id="rId18"/>
    <p:sldId id="433" r:id="rId19"/>
    <p:sldId id="435" r:id="rId20"/>
    <p:sldId id="436" r:id="rId21"/>
    <p:sldId id="437" r:id="rId22"/>
    <p:sldId id="412" r:id="rId23"/>
    <p:sldId id="416" r:id="rId24"/>
    <p:sldId id="414" r:id="rId25"/>
    <p:sldId id="415" r:id="rId26"/>
    <p:sldId id="401" r:id="rId27"/>
  </p:sldIdLst>
  <p:sldSz cx="9144000" cy="6858000" type="screen4x3"/>
  <p:notesSz cx="9661525" cy="6881813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329" autoAdjust="0"/>
    <p:restoredTop sz="94660"/>
  </p:normalViewPr>
  <p:slideViewPr>
    <p:cSldViewPr>
      <p:cViewPr>
        <p:scale>
          <a:sx n="70" d="100"/>
          <a:sy n="70" d="100"/>
        </p:scale>
        <p:origin x="-122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186661" cy="344090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5472633" y="0"/>
            <a:ext cx="4186661" cy="344090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r">
              <a:defRPr sz="1200"/>
            </a:lvl1pPr>
          </a:lstStyle>
          <a:p>
            <a:fld id="{CDB2E1C2-4D0A-4939-B11D-C39500D7ADEB}" type="datetimeFigureOut">
              <a:rPr lang="sk-SK" smtClean="0"/>
              <a:pPr/>
              <a:t>14.2.2019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3" y="6536528"/>
            <a:ext cx="4186661" cy="344090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5472633" y="6536528"/>
            <a:ext cx="4186661" cy="344090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r">
              <a:defRPr sz="1200"/>
            </a:lvl1pPr>
          </a:lstStyle>
          <a:p>
            <a:fld id="{E4F00113-F8BC-406F-8B9D-E99EC7C9F7B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967355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B4F4-EC5D-4BD1-979B-E2C366D95E87}" type="datetimeFigureOut">
              <a:rPr lang="sk-SK" smtClean="0"/>
              <a:pPr/>
              <a:t>14.2.2019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7EE6-48B9-4DAB-A9C4-D85AEA73CE0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636218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B4F4-EC5D-4BD1-979B-E2C366D95E87}" type="datetimeFigureOut">
              <a:rPr lang="sk-SK" smtClean="0"/>
              <a:pPr/>
              <a:t>14.2.2019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7EE6-48B9-4DAB-A9C4-D85AEA73CE0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541955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B4F4-EC5D-4BD1-979B-E2C366D95E87}" type="datetimeFigureOut">
              <a:rPr lang="sk-SK" smtClean="0"/>
              <a:pPr/>
              <a:t>14.2.2019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7EE6-48B9-4DAB-A9C4-D85AEA73CE0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119081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B4F4-EC5D-4BD1-979B-E2C366D95E87}" type="datetimeFigureOut">
              <a:rPr lang="sk-SK" smtClean="0"/>
              <a:pPr/>
              <a:t>14.2.2019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7EE6-48B9-4DAB-A9C4-D85AEA73CE0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652512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B4F4-EC5D-4BD1-979B-E2C366D95E87}" type="datetimeFigureOut">
              <a:rPr lang="sk-SK" smtClean="0"/>
              <a:pPr/>
              <a:t>14.2.2019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7EE6-48B9-4DAB-A9C4-D85AEA73CE0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212105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B4F4-EC5D-4BD1-979B-E2C366D95E87}" type="datetimeFigureOut">
              <a:rPr lang="sk-SK" smtClean="0"/>
              <a:pPr/>
              <a:t>14.2.2019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7EE6-48B9-4DAB-A9C4-D85AEA73CE0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206110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B4F4-EC5D-4BD1-979B-E2C366D95E87}" type="datetimeFigureOut">
              <a:rPr lang="sk-SK" smtClean="0"/>
              <a:pPr/>
              <a:t>14.2.2019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7EE6-48B9-4DAB-A9C4-D85AEA73CE0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868393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B4F4-EC5D-4BD1-979B-E2C366D95E87}" type="datetimeFigureOut">
              <a:rPr lang="sk-SK" smtClean="0"/>
              <a:pPr/>
              <a:t>14.2.2019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7EE6-48B9-4DAB-A9C4-D85AEA73CE0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370107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B4F4-EC5D-4BD1-979B-E2C366D95E87}" type="datetimeFigureOut">
              <a:rPr lang="sk-SK" smtClean="0"/>
              <a:pPr/>
              <a:t>14.2.2019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7EE6-48B9-4DAB-A9C4-D85AEA73CE0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4266554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B4F4-EC5D-4BD1-979B-E2C366D95E87}" type="datetimeFigureOut">
              <a:rPr lang="sk-SK" smtClean="0"/>
              <a:pPr/>
              <a:t>14.2.2019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7EE6-48B9-4DAB-A9C4-D85AEA73CE0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4063761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B4F4-EC5D-4BD1-979B-E2C366D95E87}" type="datetimeFigureOut">
              <a:rPr lang="sk-SK" smtClean="0"/>
              <a:pPr/>
              <a:t>14.2.2019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7EE6-48B9-4DAB-A9C4-D85AEA73CE0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4269389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6B4F4-EC5D-4BD1-979B-E2C366D95E87}" type="datetimeFigureOut">
              <a:rPr lang="sk-SK" smtClean="0"/>
              <a:pPr/>
              <a:t>14.2.2019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E7EE6-48B9-4DAB-A9C4-D85AEA73CE0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826403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hyperlink" Target="lm324_derivacny.ms12" TargetMode="Externa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hyperlink" Target="komparator_lm324.ms12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lm324_sledovac.ms1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invertujuci_lm324.ms12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lm324_neinvertujuci.ms12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hyperlink" Target="integracny_lm324.ms1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úbor:Halfwave rectifierS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150" t="13158" r="32318" b="7894"/>
          <a:stretch>
            <a:fillRect/>
          </a:stretch>
        </p:blipFill>
        <p:spPr bwMode="auto">
          <a:xfrm>
            <a:off x="214282" y="642918"/>
            <a:ext cx="2643206" cy="12858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úbor:Fullwave rectifierS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586" t="18288" r="31837" b="20414"/>
          <a:stretch>
            <a:fillRect/>
          </a:stretch>
        </p:blipFill>
        <p:spPr bwMode="auto">
          <a:xfrm>
            <a:off x="214282" y="2071678"/>
            <a:ext cx="2643206" cy="1214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úbor:Gratz rectifierS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731" t="17544" r="31731" b="12280"/>
          <a:stretch>
            <a:fillRect/>
          </a:stretch>
        </p:blipFill>
        <p:spPr bwMode="auto">
          <a:xfrm>
            <a:off x="142844" y="3429000"/>
            <a:ext cx="2714644" cy="11430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lokTextu 6"/>
          <p:cNvSpPr txBox="1"/>
          <p:nvPr/>
        </p:nvSpPr>
        <p:spPr>
          <a:xfrm>
            <a:off x="142844" y="142852"/>
            <a:ext cx="8715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Pomenuj jednotlivé zapojenia a súčiastky:</a:t>
            </a:r>
            <a:endParaRPr lang="sk-SK" b="1" dirty="0"/>
          </a:p>
        </p:txBody>
      </p:sp>
      <p:pic>
        <p:nvPicPr>
          <p:cNvPr id="8" name="Picture 5" descr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65" t="16198" r="30169" b="25084"/>
          <a:stretch>
            <a:fillRect/>
          </a:stretch>
        </p:blipFill>
        <p:spPr bwMode="auto">
          <a:xfrm>
            <a:off x="3500430" y="785794"/>
            <a:ext cx="4500594" cy="1591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s://fl.hw.cz/constrc/lab_zdroj_30a_5a/zdrojsventil.png"/>
          <p:cNvPicPr>
            <a:picLocks noChangeAspect="1" noChangeArrowheads="1"/>
          </p:cNvPicPr>
          <p:nvPr/>
        </p:nvPicPr>
        <p:blipFill>
          <a:blip r:embed="rId6" cstate="print"/>
          <a:srcRect b="9375"/>
          <a:stretch>
            <a:fillRect/>
          </a:stretch>
        </p:blipFill>
        <p:spPr bwMode="auto">
          <a:xfrm>
            <a:off x="3083023" y="2643182"/>
            <a:ext cx="5846695" cy="2071702"/>
          </a:xfrm>
          <a:prstGeom prst="rect">
            <a:avLst/>
          </a:prstGeom>
          <a:noFill/>
        </p:spPr>
      </p:pic>
      <p:sp>
        <p:nvSpPr>
          <p:cNvPr id="10" name="BlokTextu 9"/>
          <p:cNvSpPr txBox="1"/>
          <p:nvPr/>
        </p:nvSpPr>
        <p:spPr>
          <a:xfrm>
            <a:off x="214282" y="4786322"/>
            <a:ext cx="857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Pomenuj  súčiastky a jednotlivé priebehy signálov:</a:t>
            </a:r>
            <a:endParaRPr lang="sk-SK" b="1" dirty="0"/>
          </a:p>
        </p:txBody>
      </p:sp>
      <p:pic>
        <p:nvPicPr>
          <p:cNvPr id="11" name="Picture 2" descr="Transformer principle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40" y="5316868"/>
            <a:ext cx="2285996" cy="1264919"/>
          </a:xfrm>
          <a:prstGeom prst="rect">
            <a:avLst/>
          </a:prstGeom>
          <a:noFill/>
        </p:spPr>
      </p:pic>
      <p:pic>
        <p:nvPicPr>
          <p:cNvPr id="12" name="Picture 2" descr="Súbor:Halfwave rectifierS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9664"/>
          <a:stretch>
            <a:fillRect/>
          </a:stretch>
        </p:blipFill>
        <p:spPr bwMode="auto">
          <a:xfrm>
            <a:off x="2714612" y="5357826"/>
            <a:ext cx="1500197" cy="10827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Súbor:Fullwave rectifierS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7308"/>
          <a:stretch>
            <a:fillRect/>
          </a:stretch>
        </p:blipFill>
        <p:spPr bwMode="auto">
          <a:xfrm>
            <a:off x="6286512" y="5271252"/>
            <a:ext cx="1571636" cy="12819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Súbor:Halfwave rectifierS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7682"/>
          <a:stretch>
            <a:fillRect/>
          </a:stretch>
        </p:blipFill>
        <p:spPr bwMode="auto">
          <a:xfrm>
            <a:off x="4429124" y="5357826"/>
            <a:ext cx="1666039" cy="11287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0" y="332656"/>
            <a:ext cx="6953163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ĺžnik 1"/>
          <p:cNvSpPr/>
          <p:nvPr/>
        </p:nvSpPr>
        <p:spPr>
          <a:xfrm>
            <a:off x="251520" y="2780928"/>
            <a:ext cx="8892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Druh </a:t>
            </a:r>
            <a:r>
              <a:rPr lang="sk-SK" dirty="0" err="1"/>
              <a:t>OZ</a:t>
            </a:r>
            <a:r>
              <a:rPr lang="sk-SK" dirty="0"/>
              <a:t>, ktorý má v </a:t>
            </a:r>
            <a:r>
              <a:rPr lang="sk-SK" dirty="0" err="1"/>
              <a:t>spätnoväzobnej</a:t>
            </a:r>
            <a:r>
              <a:rPr lang="sk-SK" dirty="0"/>
              <a:t> väzbe odpor R a na vstupe kondenzátor C; </a:t>
            </a:r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jeho </a:t>
            </a:r>
            <a:r>
              <a:rPr lang="sk-SK" dirty="0"/>
              <a:t>výstupné napätie </a:t>
            </a:r>
            <a:r>
              <a:rPr lang="sk-SK" dirty="0" smtClean="0"/>
              <a:t>je úmerné </a:t>
            </a:r>
            <a:r>
              <a:rPr lang="sk-SK" dirty="0"/>
              <a:t>derivácii časového priebehu </a:t>
            </a:r>
            <a:r>
              <a:rPr lang="sk-SK" dirty="0" err="1"/>
              <a:t>Uvyst</a:t>
            </a:r>
            <a:r>
              <a:rPr lang="sk-SK" dirty="0"/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používa </a:t>
            </a:r>
            <a:r>
              <a:rPr lang="sk-SK" dirty="0"/>
              <a:t>sa </a:t>
            </a:r>
            <a:r>
              <a:rPr lang="sk-SK" b="1" dirty="0"/>
              <a:t>na tvarovanie signálov</a:t>
            </a:r>
            <a:r>
              <a:rPr lang="sk-SK" dirty="0"/>
              <a:t>, napríklad obrazových zosilňovačov. </a:t>
            </a:r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Takto </a:t>
            </a:r>
            <a:r>
              <a:rPr lang="sk-SK" dirty="0"/>
              <a:t>získané časové priebehy </a:t>
            </a:r>
            <a:r>
              <a:rPr lang="sk-SK" dirty="0" smtClean="0"/>
              <a:t>sa používajú </a:t>
            </a:r>
            <a:r>
              <a:rPr lang="sk-SK" dirty="0"/>
              <a:t>napríklad na spúšťanie preklápacích obvodov.</a:t>
            </a:r>
          </a:p>
        </p:txBody>
      </p:sp>
      <p:sp>
        <p:nvSpPr>
          <p:cNvPr id="4" name="Obdĺžnik 3"/>
          <p:cNvSpPr/>
          <p:nvPr/>
        </p:nvSpPr>
        <p:spPr>
          <a:xfrm>
            <a:off x="261662" y="3933056"/>
            <a:ext cx="8630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na výstupe sú ihlovité impulzy, ktoré vznikajú prenosom </a:t>
            </a:r>
            <a:r>
              <a:rPr lang="sk-SK" dirty="0" err="1"/>
              <a:t>vf</a:t>
            </a:r>
            <a:r>
              <a:rPr lang="sk-SK" dirty="0"/>
              <a:t> zložiek signálu. </a:t>
            </a:r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Matematické odvodenie výstupného </a:t>
            </a:r>
            <a:r>
              <a:rPr lang="sk-SK" dirty="0"/>
              <a:t>napätia pri zadaných hodnotách predstavuje diferenciálnu </a:t>
            </a:r>
            <a:r>
              <a:rPr lang="sk-SK" dirty="0" smtClean="0"/>
              <a:t>rovnicu.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 smtClean="0"/>
              <a:t>horná priepust</a:t>
            </a:r>
            <a:endParaRPr lang="sk-SK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653136"/>
            <a:ext cx="3269357" cy="125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725144"/>
            <a:ext cx="3442050" cy="106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71406" y="71414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Operačné zosilňovače:</a:t>
            </a:r>
            <a:endParaRPr lang="sk-SK" sz="2400" b="1" dirty="0"/>
          </a:p>
        </p:txBody>
      </p:sp>
      <p:sp>
        <p:nvSpPr>
          <p:cNvPr id="9" name="BlokTextu 8"/>
          <p:cNvSpPr txBox="1"/>
          <p:nvPr/>
        </p:nvSpPr>
        <p:spPr>
          <a:xfrm>
            <a:off x="285720" y="6345816"/>
            <a:ext cx="835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hlinkClick r:id="rId5" action="ppaction://hlinkfile"/>
              </a:rPr>
              <a:t>Simulácia</a:t>
            </a:r>
            <a:endParaRPr lang="sk-SK" b="1" dirty="0"/>
          </a:p>
        </p:txBody>
      </p:sp>
    </p:spTree>
    <p:extLst>
      <p:ext uri="{BB962C8B-B14F-4D97-AF65-F5344CB8AC3E}">
        <p14:creationId xmlns="" xmlns:p14="http://schemas.microsoft.com/office/powerpoint/2010/main" val="136989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alzat.szm.com/selektory/frekvenc/typ_filt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46" y="620688"/>
            <a:ext cx="8982050" cy="2376264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71406" y="71414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Frekvenčné filtre – použitie operačných zosilňovačov</a:t>
            </a:r>
            <a:endParaRPr lang="sk-SK" sz="2400" b="1" dirty="0"/>
          </a:p>
        </p:txBody>
      </p:sp>
      <p:pic>
        <p:nvPicPr>
          <p:cNvPr id="11266" name="Picture 2" descr="Aktívny dolný priepust 1. rád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7" y="3212976"/>
            <a:ext cx="4328805" cy="1872208"/>
          </a:xfrm>
          <a:prstGeom prst="rect">
            <a:avLst/>
          </a:prstGeom>
          <a:noFill/>
        </p:spPr>
      </p:pic>
      <p:pic>
        <p:nvPicPr>
          <p:cNvPr id="11268" name="Picture 4" descr="Aktívny horný priepust 2. rád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356992"/>
            <a:ext cx="4161259" cy="1706116"/>
          </a:xfrm>
          <a:prstGeom prst="rect">
            <a:avLst/>
          </a:prstGeom>
          <a:noFill/>
        </p:spPr>
      </p:pic>
      <p:pic>
        <p:nvPicPr>
          <p:cNvPr id="11270" name="Picture 6" descr="Aktívny pásmový priepus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5048249"/>
            <a:ext cx="3810000" cy="1809751"/>
          </a:xfrm>
          <a:prstGeom prst="rect">
            <a:avLst/>
          </a:prstGeom>
          <a:noFill/>
        </p:spPr>
      </p:pic>
      <p:pic>
        <p:nvPicPr>
          <p:cNvPr id="11272" name="Picture 8" descr="Aktívna pásmová zádrž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5105400"/>
            <a:ext cx="381000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b="14257"/>
          <a:stretch>
            <a:fillRect/>
          </a:stretch>
        </p:blipFill>
        <p:spPr bwMode="auto">
          <a:xfrm>
            <a:off x="395536" y="2571744"/>
            <a:ext cx="8384976" cy="3594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179512" y="116632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err="1" smtClean="0"/>
              <a:t>Komparátor</a:t>
            </a:r>
            <a:r>
              <a:rPr lang="sk-SK" sz="2400" b="1" dirty="0" smtClean="0"/>
              <a:t> s OZ</a:t>
            </a:r>
            <a:endParaRPr lang="sk-SK" sz="2400" b="1" dirty="0"/>
          </a:p>
        </p:txBody>
      </p:sp>
      <p:pic>
        <p:nvPicPr>
          <p:cNvPr id="6" name="Picture 2" descr="http://www.bristolwatch.com/ele/vc/lm358_comparator.png"/>
          <p:cNvPicPr>
            <a:picLocks noChangeAspect="1" noChangeArrowheads="1"/>
          </p:cNvPicPr>
          <p:nvPr/>
        </p:nvPicPr>
        <p:blipFill>
          <a:blip r:embed="rId3" cstate="print"/>
          <a:srcRect l="6300" t="7485" r="5501" b="13922"/>
          <a:stretch>
            <a:fillRect/>
          </a:stretch>
        </p:blipFill>
        <p:spPr bwMode="auto">
          <a:xfrm>
            <a:off x="3714744" y="-24"/>
            <a:ext cx="5072098" cy="2536049"/>
          </a:xfrm>
          <a:prstGeom prst="rect">
            <a:avLst/>
          </a:prstGeom>
          <a:noFill/>
        </p:spPr>
      </p:pic>
      <p:sp>
        <p:nvSpPr>
          <p:cNvPr id="8" name="BlokTextu 7"/>
          <p:cNvSpPr txBox="1"/>
          <p:nvPr/>
        </p:nvSpPr>
        <p:spPr>
          <a:xfrm>
            <a:off x="428596" y="628654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chemeClr val="bg1"/>
                </a:solidFill>
              </a:rPr>
              <a:t>Simulácia</a:t>
            </a:r>
            <a:endParaRPr lang="sk-SK" b="1" dirty="0">
              <a:solidFill>
                <a:schemeClr val="bg1"/>
              </a:solidFill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285720" y="6345816"/>
            <a:ext cx="835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hlinkClick r:id="rId4" action="ppaction://hlinkfile"/>
              </a:rPr>
              <a:t>Simulácia</a:t>
            </a:r>
            <a:endParaRPr lang="sk-SK" b="1" dirty="0"/>
          </a:p>
        </p:txBody>
      </p:sp>
      <p:sp>
        <p:nvSpPr>
          <p:cNvPr id="11" name="BlokTextu 10"/>
          <p:cNvSpPr txBox="1"/>
          <p:nvPr/>
        </p:nvSpPr>
        <p:spPr>
          <a:xfrm>
            <a:off x="9144000" y="44291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179512" y="116632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Sledovač napätia</a:t>
            </a:r>
            <a:endParaRPr lang="sk-SK" sz="2400" b="1" dirty="0"/>
          </a:p>
        </p:txBody>
      </p:sp>
      <p:sp>
        <p:nvSpPr>
          <p:cNvPr id="8" name="BlokTextu 7"/>
          <p:cNvSpPr txBox="1"/>
          <p:nvPr/>
        </p:nvSpPr>
        <p:spPr>
          <a:xfrm>
            <a:off x="428596" y="628654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chemeClr val="bg1"/>
                </a:solidFill>
              </a:rPr>
              <a:t>Simulácia</a:t>
            </a:r>
            <a:endParaRPr lang="sk-SK" b="1" dirty="0">
              <a:solidFill>
                <a:schemeClr val="bg1"/>
              </a:solidFill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285720" y="6345816"/>
            <a:ext cx="835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hlinkClick r:id="rId2" action="ppaction://hlinkfile"/>
              </a:rPr>
              <a:t>Simulácia</a:t>
            </a:r>
            <a:endParaRPr lang="sk-SK" b="1" dirty="0"/>
          </a:p>
        </p:txBody>
      </p:sp>
      <p:sp>
        <p:nvSpPr>
          <p:cNvPr id="11" name="BlokTextu 10"/>
          <p:cNvSpPr txBox="1"/>
          <p:nvPr/>
        </p:nvSpPr>
        <p:spPr>
          <a:xfrm>
            <a:off x="9144000" y="44291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71480"/>
            <a:ext cx="6929486" cy="5173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3740393"/>
            <a:ext cx="3690926" cy="2946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4283968" y="1611989"/>
            <a:ext cx="48600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Bez vonkajšieho zapojenia sa chová časovač 555 ako </a:t>
            </a:r>
            <a:r>
              <a:rPr lang="sk-SK" dirty="0" err="1" smtClean="0"/>
              <a:t>komparátor</a:t>
            </a:r>
            <a:r>
              <a:rPr lang="sk-SK" dirty="0" smtClean="0"/>
              <a:t> s </a:t>
            </a:r>
            <a:r>
              <a:rPr lang="sk-SK" dirty="0" err="1" smtClean="0"/>
              <a:t>hysteréziou</a:t>
            </a:r>
            <a:r>
              <a:rPr lang="sk-SK" dirty="0" smtClean="0"/>
              <a:t>. Ak napätie na vstupe </a:t>
            </a:r>
            <a:r>
              <a:rPr lang="sk-SK" dirty="0" err="1" smtClean="0"/>
              <a:t>komparátora</a:t>
            </a:r>
            <a:r>
              <a:rPr lang="sk-SK" dirty="0" smtClean="0"/>
              <a:t> K2 (2) poklesne pod dolné referenčné napätie, preklopí výstup (3) na úroveň H. Naopak ak prekročí napätie na vstupe </a:t>
            </a:r>
            <a:r>
              <a:rPr lang="sk-SK" dirty="0" err="1" smtClean="0"/>
              <a:t>komparátora</a:t>
            </a:r>
            <a:r>
              <a:rPr lang="sk-SK" dirty="0" smtClean="0"/>
              <a:t> K1 (6) horné referenčné napätie, preklopí výstup (3) na úroveň L.</a:t>
            </a:r>
            <a:endParaRPr lang="sk-S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36" y="3414039"/>
            <a:ext cx="3769100" cy="3443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4283968" y="3786190"/>
            <a:ext cx="48600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/>
              <a:t>Astabilný</a:t>
            </a:r>
            <a:r>
              <a:rPr lang="sk-SK" b="1" dirty="0" smtClean="0"/>
              <a:t> </a:t>
            </a:r>
            <a:r>
              <a:rPr lang="sk-SK" b="1" dirty="0" err="1" smtClean="0"/>
              <a:t>multivibrátor</a:t>
            </a:r>
            <a:endParaRPr lang="sk-SK" b="1" dirty="0" smtClean="0"/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Striedanie stavov L a H na výstupe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C sa nabíja cez odpory RA a RB tak dlho, až dosiahne horné prahové napätie (6)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dirty="0" err="1" smtClean="0"/>
              <a:t>multivibrátor</a:t>
            </a:r>
            <a:r>
              <a:rPr lang="sk-SK" dirty="0" smtClean="0"/>
              <a:t> sa preklopí na L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tranzistor (7) sa otvorí a C sa vybíja cez odpor RB tak dlho, až je dosiahnuté dolné prahové napätie (2).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dirty="0" err="1" smtClean="0"/>
              <a:t>vybíjací</a:t>
            </a:r>
            <a:r>
              <a:rPr lang="sk-SK" dirty="0" smtClean="0"/>
              <a:t> tranzistor sa dostane do nevodivého stavu a C sa znova nabíja cez RA a RB.</a:t>
            </a:r>
          </a:p>
          <a:p>
            <a:endParaRPr lang="sk-SK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731" y="188640"/>
            <a:ext cx="3815213" cy="316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lokTextu 6"/>
          <p:cNvSpPr txBox="1"/>
          <p:nvPr/>
        </p:nvSpPr>
        <p:spPr>
          <a:xfrm>
            <a:off x="4357686" y="657035"/>
            <a:ext cx="4429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RS preklápací obvod:</a:t>
            </a:r>
          </a:p>
          <a:p>
            <a:r>
              <a:rPr lang="sk-SK" dirty="0" smtClean="0"/>
              <a:t>Vstup R nastaví výstup na 0 (L).</a:t>
            </a:r>
          </a:p>
          <a:p>
            <a:r>
              <a:rPr lang="sk-SK" dirty="0" smtClean="0"/>
              <a:t>Vstup S nastaví výstup na 1 (H).</a:t>
            </a:r>
          </a:p>
          <a:p>
            <a:endParaRPr lang="sk-SK" b="1" dirty="0"/>
          </a:p>
        </p:txBody>
      </p:sp>
      <p:sp>
        <p:nvSpPr>
          <p:cNvPr id="8" name="BlokTextu 7"/>
          <p:cNvSpPr txBox="1"/>
          <p:nvPr/>
        </p:nvSpPr>
        <p:spPr>
          <a:xfrm>
            <a:off x="4357686" y="142852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Obvod 555</a:t>
            </a:r>
            <a:endParaRPr lang="sk-SK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179512" y="116632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Úloha č. 1</a:t>
            </a:r>
            <a:endParaRPr lang="sk-SK" sz="2400" b="1" dirty="0"/>
          </a:p>
        </p:txBody>
      </p:sp>
      <p:sp>
        <p:nvSpPr>
          <p:cNvPr id="7" name="BlokTextu 6"/>
          <p:cNvSpPr txBox="1"/>
          <p:nvPr/>
        </p:nvSpPr>
        <p:spPr>
          <a:xfrm>
            <a:off x="179512" y="764704"/>
            <a:ext cx="8321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Zapoj do kontaktnej plochy, zakresli v </a:t>
            </a:r>
            <a:r>
              <a:rPr lang="sk-SK" dirty="0" err="1" smtClean="0"/>
              <a:t>Multisime</a:t>
            </a:r>
            <a:r>
              <a:rPr lang="sk-SK" dirty="0" smtClean="0"/>
              <a:t>, porovnaj výsledky, urči typ OZ.</a:t>
            </a:r>
            <a:endParaRPr lang="sk-SK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14488"/>
            <a:ext cx="830731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107504" y="116632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Úloha č. 2</a:t>
            </a:r>
            <a:endParaRPr lang="sk-SK" sz="2400" b="1" dirty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571750"/>
            <a:ext cx="71151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42853"/>
            <a:ext cx="3533762" cy="282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BlokTextu 8"/>
          <p:cNvSpPr txBox="1"/>
          <p:nvPr/>
        </p:nvSpPr>
        <p:spPr>
          <a:xfrm>
            <a:off x="142844" y="719720"/>
            <a:ext cx="5072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Zapoj do kontaktnej plochy, zakresli v </a:t>
            </a:r>
            <a:r>
              <a:rPr lang="sk-SK" dirty="0" err="1" smtClean="0"/>
              <a:t>Multisime</a:t>
            </a:r>
            <a:r>
              <a:rPr lang="sk-SK" dirty="0" smtClean="0"/>
              <a:t>, porovnaj výsledky, urči zosilnenie výpočtom a z </a:t>
            </a:r>
            <a:r>
              <a:rPr lang="sk-SK" dirty="0" err="1" smtClean="0"/>
              <a:t>Multisimu</a:t>
            </a:r>
            <a:r>
              <a:rPr lang="sk-SK" dirty="0" smtClean="0"/>
              <a:t>, urči typ OZ, skontroluj na osciloskope.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okTextu 6"/>
          <p:cNvSpPr txBox="1"/>
          <p:nvPr/>
        </p:nvSpPr>
        <p:spPr>
          <a:xfrm>
            <a:off x="214282" y="719720"/>
            <a:ext cx="5429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Zapoj do kontaktnej plochy, zakresli v </a:t>
            </a:r>
            <a:r>
              <a:rPr lang="sk-SK" dirty="0" err="1" smtClean="0"/>
              <a:t>Multisime</a:t>
            </a:r>
            <a:r>
              <a:rPr lang="sk-SK" dirty="0" smtClean="0"/>
              <a:t>, porovnaj výsledky, urči zosilnenie výpočtom a z </a:t>
            </a:r>
            <a:r>
              <a:rPr lang="sk-SK" dirty="0" err="1" smtClean="0"/>
              <a:t>Multisimu</a:t>
            </a:r>
            <a:r>
              <a:rPr lang="sk-SK" dirty="0" smtClean="0"/>
              <a:t>, urči typ OZ, skontroluj na osciloskope.</a:t>
            </a:r>
            <a:endParaRPr lang="sk-SK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14554"/>
            <a:ext cx="6277590" cy="427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42852"/>
            <a:ext cx="3105134" cy="248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BlokTextu 7"/>
          <p:cNvSpPr txBox="1"/>
          <p:nvPr/>
        </p:nvSpPr>
        <p:spPr>
          <a:xfrm>
            <a:off x="285720" y="252691"/>
            <a:ext cx="5357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Úloha č. 3</a:t>
            </a:r>
          </a:p>
          <a:p>
            <a:endParaRPr lang="sk-SK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323528" y="332656"/>
            <a:ext cx="2319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Úloha č. 4</a:t>
            </a:r>
            <a:endParaRPr lang="sk-SK" sz="2400" b="1" dirty="0"/>
          </a:p>
        </p:txBody>
      </p:sp>
      <p:sp>
        <p:nvSpPr>
          <p:cNvPr id="7" name="BlokTextu 6"/>
          <p:cNvSpPr txBox="1"/>
          <p:nvPr/>
        </p:nvSpPr>
        <p:spPr>
          <a:xfrm>
            <a:off x="357158" y="785794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Zapoj do kontaktnej plochy, zakresli v </a:t>
            </a:r>
            <a:r>
              <a:rPr lang="sk-SK" dirty="0" err="1" smtClean="0"/>
              <a:t>Multisime</a:t>
            </a:r>
            <a:r>
              <a:rPr lang="sk-SK" dirty="0" smtClean="0"/>
              <a:t>, porovnaj výsledky, urči zosilnenie, urči typ OZ, skontroluj na osciloskope.</a:t>
            </a:r>
            <a:endParaRPr lang="sk-SK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730068"/>
            <a:ext cx="7072362" cy="388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4584" y="71414"/>
            <a:ext cx="3248010" cy="259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286023"/>
            <a:ext cx="635317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42853"/>
            <a:ext cx="3286116" cy="2605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BlokTextu 6"/>
          <p:cNvSpPr txBox="1"/>
          <p:nvPr/>
        </p:nvSpPr>
        <p:spPr>
          <a:xfrm>
            <a:off x="323528" y="332656"/>
            <a:ext cx="2319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Úloha č. 5</a:t>
            </a:r>
            <a:endParaRPr lang="sk-SK" sz="2400" b="1" dirty="0"/>
          </a:p>
        </p:txBody>
      </p:sp>
      <p:sp>
        <p:nvSpPr>
          <p:cNvPr id="8" name="BlokTextu 7"/>
          <p:cNvSpPr txBox="1"/>
          <p:nvPr/>
        </p:nvSpPr>
        <p:spPr>
          <a:xfrm>
            <a:off x="357158" y="785794"/>
            <a:ext cx="5857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Zapoj do kontaktnej plochy, zakresli v </a:t>
            </a:r>
            <a:r>
              <a:rPr lang="sk-SK" dirty="0" err="1" smtClean="0"/>
              <a:t>Multisime</a:t>
            </a:r>
            <a:r>
              <a:rPr lang="sk-SK" dirty="0" smtClean="0"/>
              <a:t>, porovnaj výsledky, urči zosilnenie, urči typ OZ, skontroluj na osciloskope.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1724" t="13189" r="44828"/>
          <a:stretch>
            <a:fillRect/>
          </a:stretch>
        </p:blipFill>
        <p:spPr bwMode="auto">
          <a:xfrm>
            <a:off x="401646" y="857232"/>
            <a:ext cx="381316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t="14341" r="43489"/>
          <a:stretch>
            <a:fillRect/>
          </a:stretch>
        </p:blipFill>
        <p:spPr bwMode="auto">
          <a:xfrm>
            <a:off x="4286248" y="857232"/>
            <a:ext cx="4429156" cy="2405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 t="16938" r="44559"/>
          <a:stretch>
            <a:fillRect/>
          </a:stretch>
        </p:blipFill>
        <p:spPr bwMode="auto">
          <a:xfrm>
            <a:off x="214283" y="3571876"/>
            <a:ext cx="433444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lokTextu 6"/>
          <p:cNvSpPr txBox="1"/>
          <p:nvPr/>
        </p:nvSpPr>
        <p:spPr>
          <a:xfrm>
            <a:off x="142844" y="142852"/>
            <a:ext cx="8715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Pomenuj jednotlivé zapojenia a súčiastky:</a:t>
            </a:r>
            <a:endParaRPr lang="sk-SK" b="1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 l="4591" t="10526"/>
          <a:stretch>
            <a:fillRect/>
          </a:stretch>
        </p:blipFill>
        <p:spPr bwMode="auto">
          <a:xfrm>
            <a:off x="5286380" y="3500438"/>
            <a:ext cx="3071834" cy="218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42852"/>
            <a:ext cx="3109897" cy="2481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214554"/>
            <a:ext cx="76200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BlokTextu 6"/>
          <p:cNvSpPr txBox="1"/>
          <p:nvPr/>
        </p:nvSpPr>
        <p:spPr>
          <a:xfrm>
            <a:off x="71406" y="71414"/>
            <a:ext cx="2319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Úloha č. 6</a:t>
            </a:r>
            <a:endParaRPr lang="sk-SK" sz="2400" b="1" dirty="0"/>
          </a:p>
        </p:txBody>
      </p:sp>
      <p:sp>
        <p:nvSpPr>
          <p:cNvPr id="8" name="BlokTextu 7"/>
          <p:cNvSpPr txBox="1"/>
          <p:nvPr/>
        </p:nvSpPr>
        <p:spPr>
          <a:xfrm>
            <a:off x="142844" y="571480"/>
            <a:ext cx="5857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Zapoj do kontaktnej plochy, zakresli v </a:t>
            </a:r>
            <a:r>
              <a:rPr lang="sk-SK" dirty="0" err="1" smtClean="0"/>
              <a:t>Multisime</a:t>
            </a:r>
            <a:r>
              <a:rPr lang="sk-SK" dirty="0" smtClean="0"/>
              <a:t>, porovnaj výsledky, urči zosilnenie, urči typ OZ, skontroluj na osciloskope.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okTextu 6"/>
          <p:cNvSpPr txBox="1"/>
          <p:nvPr/>
        </p:nvSpPr>
        <p:spPr>
          <a:xfrm>
            <a:off x="71406" y="71414"/>
            <a:ext cx="2319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Úloha č. 7</a:t>
            </a:r>
            <a:endParaRPr lang="sk-SK" sz="2400" b="1" dirty="0"/>
          </a:p>
        </p:txBody>
      </p:sp>
      <p:sp>
        <p:nvSpPr>
          <p:cNvPr id="8" name="BlokTextu 7"/>
          <p:cNvSpPr txBox="1"/>
          <p:nvPr/>
        </p:nvSpPr>
        <p:spPr>
          <a:xfrm>
            <a:off x="142844" y="571480"/>
            <a:ext cx="8786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Zapoj do kontaktnej plochy, zakresli v </a:t>
            </a:r>
            <a:r>
              <a:rPr lang="sk-SK" dirty="0" err="1" smtClean="0"/>
              <a:t>Multisime</a:t>
            </a:r>
            <a:r>
              <a:rPr lang="sk-SK" dirty="0" smtClean="0"/>
              <a:t>, skontroluj na osciloskope, navrhni DPS.</a:t>
            </a:r>
            <a:endParaRPr lang="sk-SK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734" y="1714488"/>
            <a:ext cx="8857985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73328"/>
            <a:ext cx="6768752" cy="4496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179512" y="188640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err="1" smtClean="0"/>
              <a:t>Invertujúci</a:t>
            </a:r>
            <a:r>
              <a:rPr lang="sk-SK" sz="2400" b="1" dirty="0" smtClean="0"/>
              <a:t> operačný zosilňovač</a:t>
            </a:r>
          </a:p>
          <a:p>
            <a:r>
              <a:rPr lang="sk-SK" sz="2400" b="1" dirty="0" smtClean="0"/>
              <a:t>S LM324</a:t>
            </a:r>
            <a:endParaRPr lang="sk-SK" sz="24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16632"/>
            <a:ext cx="3631679" cy="2906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lokTextu 6"/>
          <p:cNvSpPr txBox="1"/>
          <p:nvPr/>
        </p:nvSpPr>
        <p:spPr>
          <a:xfrm>
            <a:off x="179512" y="1054477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Zapoj do kontaktnej plochy, zakresli v </a:t>
            </a:r>
            <a:r>
              <a:rPr lang="sk-SK" dirty="0" err="1" smtClean="0"/>
              <a:t>Multisime</a:t>
            </a:r>
            <a:r>
              <a:rPr lang="sk-SK" dirty="0" smtClean="0"/>
              <a:t>, porovnaj výsledky, urči zosilnenie.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826" y="908720"/>
            <a:ext cx="7991965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323528" y="332656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Sledovač napätia s LM324</a:t>
            </a:r>
            <a:endParaRPr lang="sk-SK" sz="2400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077072"/>
            <a:ext cx="3347864" cy="267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lokTextu 6"/>
          <p:cNvSpPr txBox="1"/>
          <p:nvPr/>
        </p:nvSpPr>
        <p:spPr>
          <a:xfrm>
            <a:off x="539552" y="594928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Zapoj do kontaktnej plochy, zakresli v </a:t>
            </a:r>
            <a:r>
              <a:rPr lang="sk-SK" dirty="0" err="1" smtClean="0"/>
              <a:t>Multisime</a:t>
            </a:r>
            <a:r>
              <a:rPr lang="sk-SK" dirty="0" smtClean="0"/>
              <a:t>, porovnaj výsledky, urči zosilnenie.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83550"/>
            <a:ext cx="7848872" cy="477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178526"/>
            <a:ext cx="3347864" cy="267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179512" y="260648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Integračný operačný zosilňovač s LM324</a:t>
            </a:r>
            <a:endParaRPr lang="sk-SK" sz="2400" b="1" dirty="0"/>
          </a:p>
        </p:txBody>
      </p:sp>
      <p:sp>
        <p:nvSpPr>
          <p:cNvPr id="7" name="BlokTextu 6"/>
          <p:cNvSpPr txBox="1"/>
          <p:nvPr/>
        </p:nvSpPr>
        <p:spPr>
          <a:xfrm>
            <a:off x="539552" y="594928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Zapoj do kontaktnej plochy, zakresli v </a:t>
            </a:r>
            <a:r>
              <a:rPr lang="sk-SK" dirty="0" err="1" smtClean="0"/>
              <a:t>Multisime</a:t>
            </a:r>
            <a:r>
              <a:rPr lang="sk-SK" dirty="0" smtClean="0"/>
              <a:t>, porovnaj výsledky, urči zosilnenie.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814710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179512" y="260648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Derivačný operačný zosilňovač s LM324</a:t>
            </a:r>
            <a:endParaRPr lang="sk-SK" sz="2400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395536" y="630002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Zapoj do kontaktnej plochy, zakresli v </a:t>
            </a:r>
            <a:r>
              <a:rPr lang="sk-SK" dirty="0" err="1" smtClean="0"/>
              <a:t>Multisime</a:t>
            </a:r>
            <a:r>
              <a:rPr lang="sk-SK" dirty="0" smtClean="0"/>
              <a:t>, porovnaj výsledky, urči zosilnenie.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4 LED Battery Monitor Using Two LM358 ICs | Circuit Dia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13519"/>
            <a:ext cx="4752528" cy="5755841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5292080" y="404664"/>
            <a:ext cx="352839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/>
              <a:t>Obvod môže byť nastavený na použitie s rôznymi </a:t>
            </a:r>
            <a:r>
              <a:rPr lang="sk-SK" sz="1600" dirty="0" err="1" smtClean="0"/>
              <a:t>dobíjateľnými</a:t>
            </a:r>
            <a:r>
              <a:rPr lang="sk-SK" sz="1600" dirty="0" smtClean="0"/>
              <a:t> batériami od 6V do 24V. LED diódy sa dajú nastaviť podľa napätia batérie, pre nastavenie obvodu pre požadovanú batériu; bude potrebný nastaviteľný zdroj napájania. Napríklad chcete použiť obvod na monitorovanie batérie 12V, potom nastavte 12,5V v nastaviteľnom napájacom zdroji a mierne nastavte premenlivý odpor VR1, kým LED dióda zhasne. Potom nastavte nastaviteľný zdroj napätia na 12,3V a mierne nastavte hodnotu VR2, kým LED2 zhasne. Teraz nastavte napájanie na 12.1 a nastavte VR3, kým LED3 zhasne. Nakoniec nastavte napájanie na 11,9 V a nastavte VR4, kým LED4 zhasne. Po týchto nastaveniach znova skontrolovať všetky nastavenia zvýšením napájania na 12,6V a mierne do 11. 9V a uvidíte, že všetky LED diódy sa vypnú na nastavené napätie. Ak sa na požadovanom napätí nerozsvieti ľubovoľná LED, potom znova nastavte jeho premenný </a:t>
            </a:r>
            <a:r>
              <a:rPr lang="sk-SK" sz="1600" dirty="0" err="1" smtClean="0"/>
              <a:t>rezistor</a:t>
            </a:r>
            <a:r>
              <a:rPr lang="sk-SK" sz="1600" dirty="0" smtClean="0"/>
              <a:t>.</a:t>
            </a:r>
          </a:p>
          <a:p>
            <a:endParaRPr lang="sk-SK" sz="1600" dirty="0"/>
          </a:p>
        </p:txBody>
      </p:sp>
      <p:sp>
        <p:nvSpPr>
          <p:cNvPr id="6" name="BlokTextu 5"/>
          <p:cNvSpPr txBox="1"/>
          <p:nvPr/>
        </p:nvSpPr>
        <p:spPr>
          <a:xfrm>
            <a:off x="179512" y="159023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OZ ako </a:t>
            </a:r>
            <a:r>
              <a:rPr lang="sk-SK" sz="2400" b="1" dirty="0" err="1" smtClean="0"/>
              <a:t>komparátor</a:t>
            </a:r>
            <a:endParaRPr lang="sk-SK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okTextu 6"/>
          <p:cNvSpPr txBox="1"/>
          <p:nvPr/>
        </p:nvSpPr>
        <p:spPr>
          <a:xfrm>
            <a:off x="214282" y="167698"/>
            <a:ext cx="85725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1. Lineárny napájací zdroj ?</a:t>
            </a:r>
          </a:p>
          <a:p>
            <a:r>
              <a:rPr lang="sk-SK" dirty="0" smtClean="0"/>
              <a:t>2. Aké sú parametre striedavého signálu ? </a:t>
            </a:r>
          </a:p>
          <a:p>
            <a:r>
              <a:rPr lang="sk-SK" dirty="0" smtClean="0"/>
              <a:t>3. Čo je tranzistor ?</a:t>
            </a:r>
          </a:p>
          <a:p>
            <a:r>
              <a:rPr lang="sk-SK" dirty="0" smtClean="0"/>
              <a:t>4. Čo je zosilnenie ?</a:t>
            </a:r>
          </a:p>
          <a:p>
            <a:r>
              <a:rPr lang="sk-SK" dirty="0" smtClean="0"/>
              <a:t>5. Čo môžeme zosilňovať ?</a:t>
            </a:r>
          </a:p>
          <a:p>
            <a:r>
              <a:rPr lang="sk-SK" dirty="0" smtClean="0"/>
              <a:t>7. Najčastejšie </a:t>
            </a:r>
            <a:r>
              <a:rPr lang="sk-SK" dirty="0" err="1" smtClean="0"/>
              <a:t>púzdra</a:t>
            </a:r>
            <a:r>
              <a:rPr lang="sk-SK" dirty="0" smtClean="0"/>
              <a:t> zosilňovačov ?</a:t>
            </a:r>
          </a:p>
          <a:p>
            <a:r>
              <a:rPr lang="sk-SK" dirty="0" smtClean="0"/>
              <a:t>8. Čo je NFZ, funkcie jednotlivých prvkov </a:t>
            </a:r>
            <a:r>
              <a:rPr lang="sk-SK" dirty="0" err="1" smtClean="0"/>
              <a:t>nf</a:t>
            </a:r>
            <a:r>
              <a:rPr lang="sk-SK" dirty="0" smtClean="0"/>
              <a:t> zosilňovača ?</a:t>
            </a:r>
          </a:p>
          <a:p>
            <a:endParaRPr lang="sk-SK" sz="2400" b="1" dirty="0">
              <a:solidFill>
                <a:srgbClr val="FF0000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 l="4591" t="10526"/>
          <a:stretch>
            <a:fillRect/>
          </a:stretch>
        </p:blipFill>
        <p:spPr bwMode="auto">
          <a:xfrm>
            <a:off x="285720" y="2214554"/>
            <a:ext cx="4453551" cy="3172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lokTextu 3"/>
          <p:cNvSpPr txBox="1"/>
          <p:nvPr/>
        </p:nvSpPr>
        <p:spPr>
          <a:xfrm>
            <a:off x="5580112" y="44624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b="1" dirty="0" smtClean="0"/>
              <a:t>Cieľ: Použitie operačných zosilňovačov</a:t>
            </a:r>
            <a:endParaRPr lang="sk-SK" b="1" dirty="0"/>
          </a:p>
        </p:txBody>
      </p:sp>
      <p:sp>
        <p:nvSpPr>
          <p:cNvPr id="5" name="BlokTextu 4"/>
          <p:cNvSpPr txBox="1"/>
          <p:nvPr/>
        </p:nvSpPr>
        <p:spPr>
          <a:xfrm>
            <a:off x="285720" y="5643578"/>
            <a:ext cx="8286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9. Ideálny operačný zosilňovač</a:t>
            </a:r>
          </a:p>
          <a:p>
            <a:r>
              <a:rPr lang="sk-SK" dirty="0" smtClean="0"/>
              <a:t>10. Pomenuj kontakty OZ</a:t>
            </a:r>
          </a:p>
          <a:p>
            <a:r>
              <a:rPr lang="sk-SK" dirty="0" smtClean="0"/>
              <a:t>11. Typy OZ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179512" y="188640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Operačné zosilňovače</a:t>
            </a:r>
            <a:endParaRPr lang="sk-SK" sz="2400" b="1" dirty="0">
              <a:solidFill>
                <a:srgbClr val="FF0000"/>
              </a:solidFill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179512" y="799544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/>
              <a:t>Operačný zosilňovač</a:t>
            </a:r>
            <a:endParaRPr lang="sk-SK" dirty="0"/>
          </a:p>
          <a:p>
            <a:r>
              <a:rPr lang="sk-SK" dirty="0"/>
              <a:t>je jednoduchý </a:t>
            </a:r>
            <a:r>
              <a:rPr lang="sk-SK" u="sng" dirty="0"/>
              <a:t>analógový</a:t>
            </a:r>
            <a:r>
              <a:rPr lang="sk-SK" dirty="0"/>
              <a:t> </a:t>
            </a:r>
            <a:r>
              <a:rPr lang="sk-SK" u="sng" dirty="0"/>
              <a:t>integrovaný obvod</a:t>
            </a:r>
            <a:r>
              <a:rPr lang="sk-SK" dirty="0"/>
              <a:t> </a:t>
            </a:r>
            <a:r>
              <a:rPr lang="sk-SK" u="sng" dirty="0"/>
              <a:t>so skoro nekonečným prúdovým a napäťovým zosilnením</a:t>
            </a:r>
            <a:r>
              <a:rPr lang="sk-SK" dirty="0"/>
              <a:t>.</a:t>
            </a:r>
          </a:p>
          <a:p>
            <a:r>
              <a:rPr lang="sk-SK" dirty="0"/>
              <a:t> </a:t>
            </a:r>
          </a:p>
          <a:p>
            <a:r>
              <a:rPr lang="sk-SK" b="1" dirty="0" err="1"/>
              <a:t>Schématická</a:t>
            </a:r>
            <a:r>
              <a:rPr lang="sk-SK" b="1" dirty="0"/>
              <a:t> značka</a:t>
            </a:r>
            <a:endParaRPr lang="sk-SK" dirty="0"/>
          </a:p>
        </p:txBody>
      </p:sp>
      <p:pic>
        <p:nvPicPr>
          <p:cNvPr id="6151" name="Picture 7" descr="Súbor:Operac zosilnova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22383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bdĺžnik 10"/>
          <p:cNvSpPr/>
          <p:nvPr/>
        </p:nvSpPr>
        <p:spPr>
          <a:xfrm>
            <a:off x="179512" y="4350003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/>
              <a:t>Vlastnosti ideálneho </a:t>
            </a:r>
            <a:r>
              <a:rPr lang="sk-SK" b="1" dirty="0" err="1"/>
              <a:t>OZ</a:t>
            </a:r>
            <a:r>
              <a:rPr lang="sk-SK" b="1" dirty="0"/>
              <a:t>:</a:t>
            </a:r>
            <a:endParaRPr lang="sk-SK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/>
              <a:t>nekonečné napäťové zosilnenie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/>
              <a:t>nekonečná vstupná impedancia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/>
              <a:t>nulová výstupná impedancia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/>
              <a:t>nekonečné široké frekvenčné pásmo – frekvenčná </a:t>
            </a:r>
            <a:r>
              <a:rPr lang="sk-SK" dirty="0" smtClean="0"/>
              <a:t>nezávislosť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 smtClean="0"/>
              <a:t>nezávislosť od vonkajších podmienok – napr. teplota</a:t>
            </a:r>
            <a:endParaRPr lang="sk-SK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/>
              <a:t>vlastnosti </a:t>
            </a:r>
            <a:r>
              <a:rPr lang="sk-SK" dirty="0" err="1"/>
              <a:t>OZ</a:t>
            </a:r>
            <a:r>
              <a:rPr lang="sk-SK" dirty="0"/>
              <a:t> sú ovplyvňované spätnou väzbou, čím je silnejšia, tým sú stabilnejšie</a:t>
            </a:r>
          </a:p>
          <a:p>
            <a:r>
              <a:rPr lang="sk-SK" b="1" dirty="0"/>
              <a:t> </a:t>
            </a:r>
            <a:endParaRPr lang="sk-SK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5760" y="1844824"/>
            <a:ext cx="4560696" cy="2486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49474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179512" y="18864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Operačné zosilňovače:</a:t>
            </a:r>
            <a:endParaRPr lang="sk-SK" b="1" dirty="0"/>
          </a:p>
        </p:txBody>
      </p:sp>
      <p:sp>
        <p:nvSpPr>
          <p:cNvPr id="2" name="Obdĺžnik 1"/>
          <p:cNvSpPr/>
          <p:nvPr/>
        </p:nvSpPr>
        <p:spPr>
          <a:xfrm>
            <a:off x="467544" y="476672"/>
            <a:ext cx="83529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err="1"/>
              <a:t>OZ</a:t>
            </a:r>
            <a:r>
              <a:rPr lang="sk-SK" b="1" dirty="0"/>
              <a:t> má 2 vstupy</a:t>
            </a:r>
            <a:endParaRPr lang="sk-SK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 err="1"/>
              <a:t>a-invertujúci</a:t>
            </a:r>
            <a:r>
              <a:rPr lang="sk-SK" dirty="0"/>
              <a:t> (-)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 err="1"/>
              <a:t>b-neinvertujúci</a:t>
            </a:r>
            <a:r>
              <a:rPr lang="sk-SK" dirty="0"/>
              <a:t> </a:t>
            </a:r>
            <a:r>
              <a:rPr lang="sk-SK" dirty="0" smtClean="0"/>
              <a:t>(+)</a:t>
            </a:r>
          </a:p>
          <a:p>
            <a:pPr marL="285750" lvl="0" indent="-285750"/>
            <a:r>
              <a:rPr lang="sk-SK" b="1" dirty="0" smtClean="0"/>
              <a:t>OZ má 2 napájacie napätia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sk-SK" dirty="0" smtClean="0"/>
              <a:t>kladné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sk-SK" dirty="0" smtClean="0"/>
              <a:t>záporné</a:t>
            </a:r>
            <a:endParaRPr lang="sk-SK" dirty="0"/>
          </a:p>
          <a:p>
            <a:pPr lvl="0"/>
            <a:endParaRPr lang="sk-SK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6" y="2132856"/>
            <a:ext cx="8787801" cy="210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BlokTextu 5"/>
          <p:cNvSpPr txBox="1"/>
          <p:nvPr/>
        </p:nvSpPr>
        <p:spPr>
          <a:xfrm>
            <a:off x="251520" y="4221088"/>
            <a:ext cx="88204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Použitie operačných zosilňovačov:</a:t>
            </a:r>
          </a:p>
          <a:p>
            <a:pPr>
              <a:buFont typeface="Arial" pitchFamily="34" charset="0"/>
              <a:buChar char="•"/>
            </a:pPr>
            <a:r>
              <a:rPr lang="sk-SK" b="1" dirty="0" smtClean="0"/>
              <a:t> </a:t>
            </a:r>
            <a:r>
              <a:rPr lang="sk-SK" dirty="0" err="1" smtClean="0"/>
              <a:t>komparátory</a:t>
            </a:r>
            <a:endParaRPr lang="sk-SK" dirty="0" smtClean="0"/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sledovače napätia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dirty="0" err="1" smtClean="0"/>
              <a:t>neinvertujúce</a:t>
            </a:r>
            <a:r>
              <a:rPr lang="sk-SK" dirty="0" smtClean="0"/>
              <a:t> zosilňovače (nemenia fázu signálu)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dirty="0" err="1" smtClean="0"/>
              <a:t>invertujúce</a:t>
            </a:r>
            <a:r>
              <a:rPr lang="sk-SK" dirty="0" smtClean="0"/>
              <a:t> zosilňovače (otáčajú fázu signálu)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frekvenčné filtre – </a:t>
            </a:r>
            <a:r>
              <a:rPr lang="sk-SK" dirty="0" err="1" smtClean="0"/>
              <a:t>dolnopriepustné</a:t>
            </a:r>
            <a:r>
              <a:rPr lang="sk-SK" dirty="0" smtClean="0"/>
              <a:t>, </a:t>
            </a:r>
            <a:r>
              <a:rPr lang="sk-SK" dirty="0" err="1" smtClean="0"/>
              <a:t>hornopriepustné</a:t>
            </a:r>
            <a:r>
              <a:rPr lang="sk-SK" dirty="0" smtClean="0"/>
              <a:t>, pásmové priepuste, pásmové </a:t>
            </a:r>
            <a:r>
              <a:rPr lang="sk-SK" dirty="0" err="1" smtClean="0"/>
              <a:t>zádrže</a:t>
            </a:r>
            <a:endParaRPr lang="sk-SK" dirty="0" smtClean="0"/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dirty="0" err="1" smtClean="0"/>
              <a:t>tvarovače</a:t>
            </a:r>
            <a:r>
              <a:rPr lang="sk-SK" dirty="0" smtClean="0"/>
              <a:t> signálov – pravouhlé, pílovité, impulzné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impedančné meniče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merače frekvencie</a:t>
            </a:r>
            <a:endParaRPr lang="sk-SK" dirty="0"/>
          </a:p>
        </p:txBody>
      </p:sp>
      <p:pic>
        <p:nvPicPr>
          <p:cNvPr id="18434" name="Picture 2" descr="VÃ½sledok vyhÄ¾adÃ¡vania obrÃ¡zkov pre dopyt LM3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214290"/>
            <a:ext cx="2000264" cy="18072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2341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14282" y="714356"/>
            <a:ext cx="8643998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b="1" dirty="0" smtClean="0"/>
              <a:t>1. Podľa integrovaného zosilňovacieho prvku</a:t>
            </a:r>
          </a:p>
          <a:p>
            <a:r>
              <a:rPr lang="sk-SK" b="1" dirty="0" smtClean="0"/>
              <a:t>a) Bipolárne OZ </a:t>
            </a:r>
            <a:r>
              <a:rPr lang="sk-SK" dirty="0" smtClean="0"/>
              <a:t>- základom je integrovaný bipolárny tranzistor. Jedná sa o najstaršie a</a:t>
            </a:r>
          </a:p>
          <a:p>
            <a:r>
              <a:rPr lang="sk-SK" dirty="0" smtClean="0"/>
              <a:t>najrozšírenejšie OZ, používajú sa pre zosilňovanie jednosmerných a striedavých </a:t>
            </a:r>
            <a:r>
              <a:rPr lang="sk-SK" dirty="0" err="1" smtClean="0"/>
              <a:t>nf</a:t>
            </a:r>
            <a:endParaRPr lang="sk-SK" dirty="0" smtClean="0"/>
          </a:p>
          <a:p>
            <a:r>
              <a:rPr lang="sk-SK" dirty="0" smtClean="0"/>
              <a:t>napäťových signálov.</a:t>
            </a:r>
          </a:p>
          <a:p>
            <a:r>
              <a:rPr lang="sk-SK" b="1" dirty="0" smtClean="0"/>
              <a:t>b) BIFET OZ </a:t>
            </a:r>
            <a:r>
              <a:rPr lang="sk-SK" dirty="0" smtClean="0"/>
              <a:t>- základom je integrovaný tranzistor riadený poľom JFET. Vyznačuje sa vysokým</a:t>
            </a:r>
          </a:p>
          <a:p>
            <a:r>
              <a:rPr lang="sk-SK" dirty="0" smtClean="0"/>
              <a:t>vstupným odporom (impedanciou).</a:t>
            </a:r>
          </a:p>
          <a:p>
            <a:r>
              <a:rPr lang="sk-SK" b="1" dirty="0" smtClean="0"/>
              <a:t>c) BIMOS OZ </a:t>
            </a:r>
            <a:r>
              <a:rPr lang="sk-SK" dirty="0" smtClean="0"/>
              <a:t>- základom je integrovaný tranzistor riadený poľom MOSFET. Vyznačujú sa veľmi vysokým vstupným odporom (impedanciou). Jeho vlastnosti sa blížia vlastnostiam ideálneho OZ. Používajú sa v oblasti </a:t>
            </a:r>
            <a:r>
              <a:rPr lang="sk-SK" dirty="0" err="1" smtClean="0"/>
              <a:t>vf</a:t>
            </a:r>
            <a:r>
              <a:rPr lang="sk-SK" dirty="0" smtClean="0"/>
              <a:t> techniky, pri elektronických meracích prístrojoch, atď.</a:t>
            </a:r>
          </a:p>
          <a:p>
            <a:endParaRPr lang="sk-SK" dirty="0" smtClean="0"/>
          </a:p>
          <a:p>
            <a:r>
              <a:rPr lang="sk-SK" sz="2000" b="1" dirty="0" smtClean="0"/>
              <a:t>2. Podľa použitého napájania</a:t>
            </a:r>
          </a:p>
          <a:p>
            <a:r>
              <a:rPr lang="sk-SK" b="1" dirty="0" smtClean="0"/>
              <a:t>a) Symetrické OZ </a:t>
            </a:r>
            <a:r>
              <a:rPr lang="sk-SK" dirty="0" smtClean="0"/>
              <a:t>- vyžadujú tzv. symetrické napájanie (napr. + 10V a -10 V proti zemi). ich</a:t>
            </a:r>
          </a:p>
          <a:p>
            <a:r>
              <a:rPr lang="sk-SK" dirty="0" smtClean="0"/>
              <a:t>vstupné aj výstupné elektrický signál preto môže byť pozitívny alebo negatívny.</a:t>
            </a:r>
          </a:p>
          <a:p>
            <a:r>
              <a:rPr lang="sk-SK" b="1" dirty="0" smtClean="0"/>
              <a:t>b) Nesymetrické OZ </a:t>
            </a:r>
            <a:r>
              <a:rPr lang="sk-SK" dirty="0" smtClean="0"/>
              <a:t>- stačí len jedna polarita napájania, ich použitie je trochu jednoduchšie.  Neumožňuje však na výstupe získať záporné napätie, preto sa</a:t>
            </a:r>
          </a:p>
          <a:p>
            <a:r>
              <a:rPr lang="sk-SK" dirty="0" smtClean="0"/>
              <a:t>nehodí pre niektorá zapojenia.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214282" y="142852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Rozdelenie operačných zosilňovačov</a:t>
            </a:r>
            <a:endParaRPr lang="sk-SK" sz="2400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214282" y="5715016"/>
            <a:ext cx="850112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/>
              <a:t>3. Podľa zapojenia</a:t>
            </a:r>
          </a:p>
          <a:p>
            <a:r>
              <a:rPr lang="sk-SK" dirty="0" err="1" smtClean="0"/>
              <a:t>Invertujúci</a:t>
            </a:r>
            <a:r>
              <a:rPr lang="sk-SK" dirty="0" smtClean="0"/>
              <a:t> OZ, </a:t>
            </a:r>
            <a:r>
              <a:rPr lang="sk-SK" dirty="0" err="1" smtClean="0"/>
              <a:t>neinvertujúci</a:t>
            </a:r>
            <a:r>
              <a:rPr lang="sk-SK" dirty="0" smtClean="0"/>
              <a:t> OZ, integračný OZ, derivačný OZ, </a:t>
            </a:r>
            <a:r>
              <a:rPr lang="sk-SK" dirty="0" err="1" smtClean="0"/>
              <a:t>komparátor</a:t>
            </a:r>
            <a:r>
              <a:rPr lang="sk-SK" dirty="0" smtClean="0"/>
              <a:t>, sledovač napätia, </a:t>
            </a:r>
            <a:r>
              <a:rPr lang="sk-SK" dirty="0" err="1" smtClean="0"/>
              <a:t>sumátor</a:t>
            </a:r>
            <a:endParaRPr lang="sk-SK" dirty="0" smtClean="0"/>
          </a:p>
          <a:p>
            <a:endParaRPr lang="sk-SK" b="1" dirty="0" smtClean="0"/>
          </a:p>
          <a:p>
            <a:r>
              <a:rPr lang="sk-SK" sz="2000" b="1" dirty="0" smtClean="0"/>
              <a:t>  </a:t>
            </a:r>
            <a:endParaRPr lang="sk-SK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71406" y="71414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Operačné zosilňovače:</a:t>
            </a:r>
            <a:endParaRPr lang="sk-SK" sz="24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35" y="500042"/>
            <a:ext cx="8972633" cy="323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503548" y="3643314"/>
            <a:ext cx="7812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err="1"/>
              <a:t>OZ</a:t>
            </a:r>
            <a:r>
              <a:rPr lang="sk-SK" dirty="0"/>
              <a:t> vykonávajúci operáciu obrátenia fázy, </a:t>
            </a:r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err="1" smtClean="0"/>
              <a:t>Uvst</a:t>
            </a:r>
            <a:r>
              <a:rPr lang="sk-SK" dirty="0" smtClean="0"/>
              <a:t> </a:t>
            </a:r>
            <a:r>
              <a:rPr lang="sk-SK" dirty="0"/>
              <a:t>má opačnú fázu než </a:t>
            </a:r>
            <a:r>
              <a:rPr lang="sk-SK" dirty="0" err="1"/>
              <a:t>Uvýst</a:t>
            </a:r>
            <a:r>
              <a:rPr lang="sk-SK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Vyjadruje sa to záporným znamienkom vo výraze pre výpočet Au.</a:t>
            </a:r>
          </a:p>
        </p:txBody>
      </p:sp>
      <p:sp>
        <p:nvSpPr>
          <p:cNvPr id="4" name="Obdĺžnik 3"/>
          <p:cNvSpPr/>
          <p:nvPr/>
        </p:nvSpPr>
        <p:spPr>
          <a:xfrm>
            <a:off x="500034" y="4500570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z uvedeného </a:t>
            </a:r>
            <a:r>
              <a:rPr lang="sk-SK" dirty="0" smtClean="0"/>
              <a:t>vzťahu </a:t>
            </a:r>
            <a:r>
              <a:rPr lang="sk-SK" dirty="0"/>
              <a:t>vyplýva, že </a:t>
            </a:r>
            <a:r>
              <a:rPr lang="sk-SK" dirty="0" smtClean="0"/>
              <a:t>pri </a:t>
            </a:r>
            <a:r>
              <a:rPr lang="sk-SK" dirty="0"/>
              <a:t>rovnosti vstupného a </a:t>
            </a:r>
            <a:r>
              <a:rPr lang="sk-SK" dirty="0" err="1"/>
              <a:t>spätnoväzobného</a:t>
            </a:r>
            <a:r>
              <a:rPr lang="sk-SK" dirty="0"/>
              <a:t> odporu je </a:t>
            </a:r>
            <a:r>
              <a:rPr lang="sk-SK" dirty="0" err="1"/>
              <a:t>Uvýst</a:t>
            </a:r>
            <a:r>
              <a:rPr lang="sk-SK" dirty="0"/>
              <a:t> rovnaké, s </a:t>
            </a:r>
            <a:r>
              <a:rPr lang="sk-SK" dirty="0" smtClean="0"/>
              <a:t>opačným znamienkom</a:t>
            </a:r>
            <a:r>
              <a:rPr lang="sk-SK" dirty="0"/>
              <a:t>.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285720" y="5357826"/>
            <a:ext cx="835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hlinkClick r:id="rId3" action="ppaction://hlinkfile"/>
              </a:rPr>
              <a:t>Simulácia</a:t>
            </a:r>
            <a:endParaRPr lang="sk-SK" b="1" dirty="0"/>
          </a:p>
        </p:txBody>
      </p:sp>
    </p:spTree>
    <p:extLst>
      <p:ext uri="{BB962C8B-B14F-4D97-AF65-F5344CB8AC3E}">
        <p14:creationId xmlns="" xmlns:p14="http://schemas.microsoft.com/office/powerpoint/2010/main" val="54067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179512" y="44624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Operačné zosilňovače:</a:t>
            </a:r>
            <a:endParaRPr lang="sk-SK" sz="2400" b="1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143" r="5592" b="4762"/>
          <a:stretch>
            <a:fillRect/>
          </a:stretch>
        </p:blipFill>
        <p:spPr bwMode="auto">
          <a:xfrm>
            <a:off x="107504" y="549820"/>
            <a:ext cx="806100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ĺžnik 3"/>
          <p:cNvSpPr/>
          <p:nvPr/>
        </p:nvSpPr>
        <p:spPr>
          <a:xfrm>
            <a:off x="251520" y="3284984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err="1"/>
              <a:t>OZ</a:t>
            </a:r>
            <a:r>
              <a:rPr lang="sk-SK" dirty="0"/>
              <a:t> vykonávajúci funkciu zosilňujúceho impedančného meniča s veľkým vstupným a malým </a:t>
            </a:r>
            <a:r>
              <a:rPr lang="sk-SK" dirty="0" smtClean="0"/>
              <a:t>výstupným odporom</a:t>
            </a:r>
            <a:r>
              <a:rPr lang="sk-SK" dirty="0"/>
              <a:t>. </a:t>
            </a:r>
            <a:r>
              <a:rPr lang="sk-SK" dirty="0" err="1" smtClean="0"/>
              <a:t>Uvýst</a:t>
            </a:r>
            <a:r>
              <a:rPr lang="sk-SK" dirty="0" smtClean="0"/>
              <a:t> </a:t>
            </a:r>
            <a:r>
              <a:rPr lang="sk-SK" dirty="0"/>
              <a:t>je vo fáze s </a:t>
            </a:r>
            <a:r>
              <a:rPr lang="sk-SK" dirty="0" err="1"/>
              <a:t>Uvst</a:t>
            </a:r>
            <a:r>
              <a:rPr lang="sk-SK" dirty="0"/>
              <a:t>.</a:t>
            </a:r>
          </a:p>
        </p:txBody>
      </p:sp>
      <p:sp>
        <p:nvSpPr>
          <p:cNvPr id="5" name="Obdĺžnik 4"/>
          <p:cNvSpPr/>
          <p:nvPr/>
        </p:nvSpPr>
        <p:spPr>
          <a:xfrm>
            <a:off x="251520" y="3933381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Pre ideálny </a:t>
            </a:r>
            <a:r>
              <a:rPr lang="sk-SK" dirty="0" err="1"/>
              <a:t>OZ</a:t>
            </a:r>
            <a:r>
              <a:rPr lang="sk-SK" dirty="0"/>
              <a:t> platí: </a:t>
            </a:r>
            <a:r>
              <a:rPr lang="sk-SK" b="1" dirty="0" err="1"/>
              <a:t>Ivst</a:t>
            </a:r>
            <a:r>
              <a:rPr lang="sk-SK" b="1" dirty="0"/>
              <a:t> ±=0 a Au = ∞ </a:t>
            </a:r>
            <a:r>
              <a:rPr lang="sk-SK" dirty="0"/>
              <a:t>=&gt; U na </a:t>
            </a:r>
            <a:r>
              <a:rPr lang="sk-SK" dirty="0" err="1"/>
              <a:t>invertujúcom</a:t>
            </a:r>
            <a:r>
              <a:rPr lang="sk-SK" dirty="0"/>
              <a:t> vstupe je rovnaké ako U+ </a:t>
            </a:r>
            <a:r>
              <a:rPr lang="sk-SK" dirty="0" smtClean="0"/>
              <a:t>na </a:t>
            </a:r>
            <a:r>
              <a:rPr lang="sk-SK" dirty="0" err="1" smtClean="0"/>
              <a:t>neinvertujúcom</a:t>
            </a:r>
            <a:r>
              <a:rPr lang="sk-SK" dirty="0" smtClean="0"/>
              <a:t> </a:t>
            </a:r>
            <a:r>
              <a:rPr lang="sk-SK" dirty="0"/>
              <a:t>vstupe.</a:t>
            </a:r>
          </a:p>
        </p:txBody>
      </p:sp>
      <p:sp>
        <p:nvSpPr>
          <p:cNvPr id="6" name="Obdĺžnik 5"/>
          <p:cNvSpPr/>
          <p:nvPr/>
        </p:nvSpPr>
        <p:spPr>
          <a:xfrm>
            <a:off x="251520" y="4581128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Signálové napätie privádzame na </a:t>
            </a:r>
            <a:r>
              <a:rPr lang="sk-SK" dirty="0" err="1"/>
              <a:t>neinvertujúci</a:t>
            </a:r>
            <a:r>
              <a:rPr lang="sk-SK" dirty="0"/>
              <a:t> vstup a dostávame veľmi vysokú hodnotu vstupného odporu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Vstupný </a:t>
            </a:r>
            <a:r>
              <a:rPr lang="sk-SK" dirty="0"/>
              <a:t>prúd je nulový.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Takto </a:t>
            </a:r>
            <a:r>
              <a:rPr lang="sk-SK" dirty="0"/>
              <a:t>sa získa zosilňujúci </a:t>
            </a:r>
            <a:r>
              <a:rPr lang="sk-SK" b="1" dirty="0"/>
              <a:t>impedančný menič </a:t>
            </a:r>
            <a:r>
              <a:rPr lang="sk-SK" dirty="0"/>
              <a:t>s veľkým vstupným a malým výstupným odporom.</a:t>
            </a:r>
          </a:p>
        </p:txBody>
      </p:sp>
      <p:sp>
        <p:nvSpPr>
          <p:cNvPr id="8" name="BlokTextu 7"/>
          <p:cNvSpPr txBox="1"/>
          <p:nvPr/>
        </p:nvSpPr>
        <p:spPr>
          <a:xfrm>
            <a:off x="7956376" y="2754151"/>
            <a:ext cx="288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dirty="0" smtClean="0"/>
              <a:t>2</a:t>
            </a:r>
            <a:endParaRPr lang="sk-SK" sz="1000" dirty="0"/>
          </a:p>
        </p:txBody>
      </p:sp>
      <p:sp>
        <p:nvSpPr>
          <p:cNvPr id="9" name="BlokTextu 8"/>
          <p:cNvSpPr txBox="1"/>
          <p:nvPr/>
        </p:nvSpPr>
        <p:spPr>
          <a:xfrm>
            <a:off x="7956376" y="3000372"/>
            <a:ext cx="288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dirty="0" smtClean="0"/>
              <a:t>1</a:t>
            </a:r>
          </a:p>
        </p:txBody>
      </p:sp>
      <p:sp>
        <p:nvSpPr>
          <p:cNvPr id="10" name="BlokTextu 9"/>
          <p:cNvSpPr txBox="1"/>
          <p:nvPr/>
        </p:nvSpPr>
        <p:spPr>
          <a:xfrm>
            <a:off x="285720" y="6131502"/>
            <a:ext cx="835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hlinkClick r:id="rId3" action="ppaction://hlinkfile"/>
              </a:rPr>
              <a:t>Simulácia</a:t>
            </a:r>
            <a:endParaRPr lang="sk-SK" b="1" dirty="0"/>
          </a:p>
        </p:txBody>
      </p:sp>
    </p:spTree>
    <p:extLst>
      <p:ext uri="{BB962C8B-B14F-4D97-AF65-F5344CB8AC3E}">
        <p14:creationId xmlns="" xmlns:p14="http://schemas.microsoft.com/office/powerpoint/2010/main" val="70267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274034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ĺžnik 1"/>
          <p:cNvSpPr/>
          <p:nvPr/>
        </p:nvSpPr>
        <p:spPr>
          <a:xfrm>
            <a:off x="179512" y="3140968"/>
            <a:ext cx="87849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Druh Operačného zosilňovača, ktorý </a:t>
            </a:r>
            <a:r>
              <a:rPr lang="sk-SK" b="1" dirty="0"/>
              <a:t>má v spätno-väzobnej vetve kapacitu C</a:t>
            </a:r>
            <a:r>
              <a:rPr lang="sk-SK" dirty="0"/>
              <a:t>; </a:t>
            </a:r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jeho </a:t>
            </a:r>
            <a:r>
              <a:rPr lang="sk-SK" dirty="0"/>
              <a:t>výstupné napätie je </a:t>
            </a:r>
            <a:r>
              <a:rPr lang="sk-SK" dirty="0" smtClean="0"/>
              <a:t>úmerné integrálu </a:t>
            </a:r>
            <a:r>
              <a:rPr lang="sk-SK" dirty="0"/>
              <a:t>časového priebehu vstupného napätia</a:t>
            </a:r>
            <a:r>
              <a:rPr lang="sk-SK" dirty="0" smtClean="0"/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používa sa </a:t>
            </a:r>
            <a:r>
              <a:rPr lang="sk-SK" b="1" dirty="0"/>
              <a:t>na tvarovanie signálov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Integračný zosilňovač je základom každého </a:t>
            </a:r>
            <a:r>
              <a:rPr lang="sk-SK" b="1" dirty="0"/>
              <a:t>analógového merača frekvencie</a:t>
            </a:r>
            <a:r>
              <a:rPr lang="sk-SK" dirty="0"/>
              <a:t>. </a:t>
            </a:r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Meraná </a:t>
            </a:r>
            <a:r>
              <a:rPr lang="sk-SK" dirty="0"/>
              <a:t>frekvencia sa prenáša </a:t>
            </a:r>
            <a:r>
              <a:rPr lang="sk-SK" dirty="0" smtClean="0"/>
              <a:t>na impulzy </a:t>
            </a:r>
            <a:r>
              <a:rPr lang="sk-SK" dirty="0"/>
              <a:t>po konštantnej amplitúde výške a šírke.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Potom </a:t>
            </a:r>
            <a:r>
              <a:rPr lang="sk-SK" dirty="0" err="1"/>
              <a:t>Uvýst</a:t>
            </a:r>
            <a:r>
              <a:rPr lang="sk-SK" dirty="0"/>
              <a:t> je priamoúmerné f vstupného signálu. </a:t>
            </a:r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Kondenzátor </a:t>
            </a:r>
            <a:r>
              <a:rPr lang="sk-SK" dirty="0"/>
              <a:t>C pôsobí ako spätná väzba </a:t>
            </a:r>
            <a:r>
              <a:rPr lang="sk-SK" dirty="0" smtClean="0"/>
              <a:t>predovšetkým pre </a:t>
            </a:r>
            <a:r>
              <a:rPr lang="sk-SK" dirty="0"/>
              <a:t>signály s </a:t>
            </a:r>
            <a:r>
              <a:rPr lang="sk-SK" dirty="0" err="1"/>
              <a:t>vf</a:t>
            </a:r>
            <a:r>
              <a:rPr lang="sk-SK" dirty="0"/>
              <a:t> pri ktorých znižuje zosilnenie, </a:t>
            </a:r>
            <a:r>
              <a:rPr lang="sk-SK" b="1" dirty="0"/>
              <a:t>signály s nízkou f prechádzajú neovplyvnené na výstup</a:t>
            </a:r>
            <a:r>
              <a:rPr lang="sk-SK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Zapojenie teda pracuje ako </a:t>
            </a:r>
            <a:r>
              <a:rPr lang="sk-SK" b="1" dirty="0"/>
              <a:t>dolný priepust</a:t>
            </a:r>
            <a:r>
              <a:rPr lang="sk-SK" dirty="0"/>
              <a:t>. </a:t>
            </a:r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Ak </a:t>
            </a:r>
            <a:r>
              <a:rPr lang="sk-SK" dirty="0"/>
              <a:t>na vstup privedieme pravouhlé impulzy tak ich podľa </a:t>
            </a:r>
            <a:r>
              <a:rPr lang="sk-SK" dirty="0" smtClean="0"/>
              <a:t>hodnoty časovej </a:t>
            </a:r>
            <a:r>
              <a:rPr lang="sk-SK" dirty="0"/>
              <a:t>konštanty </a:t>
            </a:r>
            <a:r>
              <a:rPr lang="sk-SK" dirty="0" err="1"/>
              <a:t>Rc</a:t>
            </a:r>
            <a:r>
              <a:rPr lang="sk-SK" dirty="0"/>
              <a:t> tvarovo upravíme a sploštíme.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712" y="-24"/>
            <a:ext cx="288032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-32" y="-24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Operačné zosilňovače:</a:t>
            </a:r>
            <a:endParaRPr lang="sk-SK" sz="2400" b="1" dirty="0"/>
          </a:p>
        </p:txBody>
      </p:sp>
      <p:sp>
        <p:nvSpPr>
          <p:cNvPr id="7" name="BlokTextu 6"/>
          <p:cNvSpPr txBox="1"/>
          <p:nvPr/>
        </p:nvSpPr>
        <p:spPr>
          <a:xfrm>
            <a:off x="285720" y="6345816"/>
            <a:ext cx="835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hlinkClick r:id="rId4" action="ppaction://hlinkfile"/>
              </a:rPr>
              <a:t>Simulácia</a:t>
            </a:r>
            <a:endParaRPr lang="sk-SK" b="1" dirty="0"/>
          </a:p>
        </p:txBody>
      </p:sp>
    </p:spTree>
    <p:extLst>
      <p:ext uri="{BB962C8B-B14F-4D97-AF65-F5344CB8AC3E}">
        <p14:creationId xmlns="" xmlns:p14="http://schemas.microsoft.com/office/powerpoint/2010/main" val="116812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12900</TotalTime>
  <Words>1199</Words>
  <Application>Microsoft Office PowerPoint</Application>
  <PresentationFormat>Prezentácia na obrazovke (4:3)</PresentationFormat>
  <Paragraphs>139</Paragraphs>
  <Slides>26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26</vt:i4>
      </vt:variant>
    </vt:vector>
  </HeadingPairs>
  <TitlesOfParts>
    <vt:vector size="27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  <vt:lpstr>Snímka 21</vt:lpstr>
      <vt:lpstr>Snímka 22</vt:lpstr>
      <vt:lpstr>Snímka 23</vt:lpstr>
      <vt:lpstr>Snímka 24</vt:lpstr>
      <vt:lpstr>Snímka 25</vt:lpstr>
      <vt:lpstr>Snímka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Juraj</dc:creator>
  <cp:lastModifiedBy>User</cp:lastModifiedBy>
  <cp:revision>409</cp:revision>
  <cp:lastPrinted>2013-12-11T20:47:42Z</cp:lastPrinted>
  <dcterms:created xsi:type="dcterms:W3CDTF">2013-10-01T16:54:43Z</dcterms:created>
  <dcterms:modified xsi:type="dcterms:W3CDTF">2019-02-14T15:34:02Z</dcterms:modified>
</cp:coreProperties>
</file>