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400" r:id="rId2"/>
    <p:sldId id="401" r:id="rId3"/>
    <p:sldId id="411" r:id="rId4"/>
    <p:sldId id="398" r:id="rId5"/>
    <p:sldId id="322" r:id="rId6"/>
    <p:sldId id="389" r:id="rId7"/>
    <p:sldId id="395" r:id="rId8"/>
    <p:sldId id="402" r:id="rId9"/>
    <p:sldId id="399" r:id="rId10"/>
    <p:sldId id="392" r:id="rId11"/>
    <p:sldId id="274" r:id="rId12"/>
    <p:sldId id="275" r:id="rId13"/>
    <p:sldId id="337" r:id="rId14"/>
    <p:sldId id="339" r:id="rId15"/>
    <p:sldId id="276" r:id="rId16"/>
    <p:sldId id="340" r:id="rId17"/>
    <p:sldId id="341" r:id="rId18"/>
    <p:sldId id="386" r:id="rId19"/>
    <p:sldId id="331" r:id="rId20"/>
    <p:sldId id="403" r:id="rId21"/>
    <p:sldId id="404" r:id="rId22"/>
    <p:sldId id="405" r:id="rId23"/>
    <p:sldId id="406" r:id="rId24"/>
    <p:sldId id="407" r:id="rId25"/>
    <p:sldId id="408" r:id="rId26"/>
    <p:sldId id="387" r:id="rId27"/>
    <p:sldId id="394" r:id="rId28"/>
    <p:sldId id="409" r:id="rId29"/>
    <p:sldId id="410" r:id="rId30"/>
  </p:sldIdLst>
  <p:sldSz cx="9144000" cy="6858000" type="screen4x3"/>
  <p:notesSz cx="9661525" cy="688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472631" y="0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CDB2E1C2-4D0A-4939-B11D-C39500D7ADEB}" type="datetimeFigureOut">
              <a:rPr lang="sk-SK" smtClean="0"/>
              <a:pPr/>
              <a:t>10.2.2019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2" y="6536528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472631" y="6536528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E4F00113-F8BC-406F-8B9D-E99EC7C9F7B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967355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10.2.2019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3621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10.2.2019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5419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10.2.2019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11908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10.2.2019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5251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10.2.2019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21210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10.2.2019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20611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10.2.2019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86839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10.2.2019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37010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10.2.2019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655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10.2.2019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06376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10.2.2019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938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6B4F4-EC5D-4BD1-979B-E2C366D95E87}" type="datetimeFigureOut">
              <a:rPr lang="sk-SK" smtClean="0"/>
              <a:pPr/>
              <a:t>10.2.2019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82640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zdroje/nasobice2.ms1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hyperlink" Target="bipolarny_nfz4.ms12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642918"/>
            <a:ext cx="87484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Opakovanie:</a:t>
            </a:r>
          </a:p>
          <a:p>
            <a:pPr marL="342900" indent="-342900">
              <a:buAutoNum type="arabicPeriod"/>
            </a:pPr>
            <a:r>
              <a:rPr lang="sk-SK" dirty="0" smtClean="0"/>
              <a:t> Parametre striedavého signálu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 Lineárny napájací zdroj – k čomu slúži, jednotlivé bloky, priebehy signálov za blokmi</a:t>
            </a:r>
          </a:p>
          <a:p>
            <a:pPr marL="342900" indent="-342900">
              <a:buAutoNum type="arabicPeriod"/>
            </a:pPr>
            <a:r>
              <a:rPr lang="sk-SK" dirty="0" smtClean="0"/>
              <a:t> Transformátor</a:t>
            </a:r>
          </a:p>
          <a:p>
            <a:pPr marL="342900" indent="-342900">
              <a:buAutoNum type="arabicPeriod"/>
            </a:pPr>
            <a:r>
              <a:rPr lang="sk-SK" dirty="0" smtClean="0"/>
              <a:t> Usmerňovače</a:t>
            </a:r>
          </a:p>
          <a:p>
            <a:pPr marL="342900" indent="-342900">
              <a:buAutoNum type="arabicPeriod"/>
            </a:pPr>
            <a:r>
              <a:rPr lang="sk-SK" dirty="0" smtClean="0"/>
              <a:t> Filter</a:t>
            </a:r>
          </a:p>
          <a:p>
            <a:pPr marL="342900" indent="-342900">
              <a:buAutoNum type="arabicPeriod"/>
            </a:pPr>
            <a:r>
              <a:rPr lang="sk-SK" dirty="0" smtClean="0"/>
              <a:t> Stabilizátor</a:t>
            </a:r>
          </a:p>
          <a:p>
            <a:pPr marL="342900" indent="-342900">
              <a:buAutoNum type="arabicPeriod"/>
            </a:pPr>
            <a:r>
              <a:rPr lang="sk-SK" dirty="0" smtClean="0"/>
              <a:t> Čo je zosilnenie a zosilňovač</a:t>
            </a:r>
          </a:p>
          <a:p>
            <a:pPr marL="342900" indent="-342900">
              <a:buAutoNum type="arabicPeriod"/>
            </a:pPr>
            <a:r>
              <a:rPr lang="sk-SK" dirty="0" smtClean="0"/>
              <a:t> Čo môžeme zosilňovať</a:t>
            </a:r>
          </a:p>
          <a:p>
            <a:pPr marL="342900" indent="-342900">
              <a:buAutoNum type="arabicPeriod"/>
            </a:pPr>
            <a:r>
              <a:rPr lang="sk-SK" dirty="0" smtClean="0"/>
              <a:t> Čo je </a:t>
            </a:r>
            <a:r>
              <a:rPr lang="sk-SK" dirty="0" smtClean="0"/>
              <a:t>tranzistor</a:t>
            </a:r>
          </a:p>
          <a:p>
            <a:pPr marL="342900" indent="-342900">
              <a:buAutoNum type="arabicPeriod"/>
            </a:pPr>
            <a:r>
              <a:rPr lang="sk-SK" dirty="0" smtClean="0"/>
              <a:t> </a:t>
            </a:r>
            <a:r>
              <a:rPr lang="sk-SK" dirty="0" smtClean="0"/>
              <a:t>Zákony v elektrotechnike</a:t>
            </a:r>
            <a:endParaRPr lang="sk-SK" dirty="0" smtClean="0"/>
          </a:p>
        </p:txBody>
      </p:sp>
      <p:sp>
        <p:nvSpPr>
          <p:cNvPr id="3" name="Obdĺžnik 2"/>
          <p:cNvSpPr/>
          <p:nvPr/>
        </p:nvSpPr>
        <p:spPr>
          <a:xfrm>
            <a:off x="1928794" y="4429132"/>
            <a:ext cx="642942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2928926" y="4429132"/>
            <a:ext cx="642942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3857620" y="4429132"/>
            <a:ext cx="642942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4786314" y="4429132"/>
            <a:ext cx="642942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5715008" y="4429132"/>
            <a:ext cx="642942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BlokTextu 14"/>
          <p:cNvSpPr txBox="1"/>
          <p:nvPr/>
        </p:nvSpPr>
        <p:spPr>
          <a:xfrm>
            <a:off x="500034" y="457200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Názov: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500034" y="541712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Súčiastky: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500034" y="620294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Priebeh:</a:t>
            </a:r>
            <a:endParaRPr lang="sk-SK" dirty="0"/>
          </a:p>
        </p:txBody>
      </p:sp>
      <p:cxnSp>
        <p:nvCxnSpPr>
          <p:cNvPr id="19" name="Rovná spojovacia šípka 18"/>
          <p:cNvCxnSpPr/>
          <p:nvPr/>
        </p:nvCxnSpPr>
        <p:spPr>
          <a:xfrm rot="5400000">
            <a:off x="1000100" y="5500702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 rot="5400000">
            <a:off x="1999438" y="5499908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rot="5400000">
            <a:off x="2999570" y="5499908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 rot="5400000">
            <a:off x="3928264" y="5499908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/>
          <p:nvPr/>
        </p:nvCxnSpPr>
        <p:spPr>
          <a:xfrm rot="5400000">
            <a:off x="4856958" y="5499908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kTextu 23"/>
          <p:cNvSpPr txBox="1"/>
          <p:nvPr/>
        </p:nvSpPr>
        <p:spPr>
          <a:xfrm>
            <a:off x="0" y="1098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Cieľ: Funkcia nízkofrekvenčného zosilňovača </a:t>
            </a:r>
            <a:endParaRPr lang="sk-SK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kis.fri.uniza.sk/~ludo/e-Publikacia/elektronika/kap4/bezflash/graf.gif"/>
          <p:cNvPicPr>
            <a:picLocks noChangeAspect="1" noChangeArrowheads="1"/>
          </p:cNvPicPr>
          <p:nvPr/>
        </p:nvPicPr>
        <p:blipFill>
          <a:blip r:embed="rId2" cstate="print"/>
          <a:srcRect b="3664"/>
          <a:stretch>
            <a:fillRect/>
          </a:stretch>
        </p:blipFill>
        <p:spPr bwMode="auto">
          <a:xfrm>
            <a:off x="323528" y="1772816"/>
            <a:ext cx="5616624" cy="4959932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5496" y="4462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Pracovný bod tranzistora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08520" y="54868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Slúži pre nastavenie tranzistora pre jeho optimálnu </a:t>
            </a:r>
            <a:r>
              <a:rPr lang="sk-SK" dirty="0" err="1" smtClean="0"/>
              <a:t>činosť</a:t>
            </a:r>
            <a:r>
              <a:rPr lang="sk-SK" dirty="0" smtClean="0"/>
              <a:t>. Pracovný bod tranzistora nastavíme pomocou jednosmerných obvodových veličín. Vhodnými obvodovými prvkami zosilňovača zabezpečíme požadované hodnoty prúdov elektród a napätí priechodov tranzistora. </a:t>
            </a: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Zosilňovače - rozdelenie 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74535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2" name="BlokTextu 1"/>
          <p:cNvSpPr txBox="1"/>
          <p:nvPr/>
        </p:nvSpPr>
        <p:spPr>
          <a:xfrm>
            <a:off x="323528" y="836712"/>
            <a:ext cx="84633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Podľa použitia: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Zosilňovače prúdu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Zosilňovače napätia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Zosilňovače výkonu</a:t>
            </a:r>
          </a:p>
          <a:p>
            <a:endParaRPr lang="sk-SK" b="1" dirty="0"/>
          </a:p>
          <a:p>
            <a:r>
              <a:rPr lang="sk-SK" b="1" dirty="0" smtClean="0"/>
              <a:t>Podľa frekvencie: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Nízkofrekvenčné  - od 20Hz do 20kHz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Vysokofrekvenčné - nad 20kHz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Impulzné – číslicové zariadenia, 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Jednosmerné – meracie zariadenia</a:t>
            </a:r>
          </a:p>
          <a:p>
            <a:endParaRPr lang="sk-SK" dirty="0"/>
          </a:p>
          <a:p>
            <a:r>
              <a:rPr lang="sk-SK" b="1" dirty="0" smtClean="0"/>
              <a:t>Podľa šírky spracovaného frekvenčného pásma: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Úzkopásmové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Širokopásmové</a:t>
            </a:r>
          </a:p>
          <a:p>
            <a:endParaRPr lang="sk-SK" dirty="0"/>
          </a:p>
          <a:p>
            <a:r>
              <a:rPr lang="sk-SK" b="1" dirty="0" smtClean="0"/>
              <a:t>Podľa aktívneho prvku: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Elektrónkové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Tranzistorové – s bipolárnymi alebo </a:t>
            </a:r>
            <a:r>
              <a:rPr lang="sk-SK" dirty="0" err="1" smtClean="0"/>
              <a:t>unipolárnymi</a:t>
            </a:r>
            <a:r>
              <a:rPr lang="sk-SK" dirty="0" smtClean="0"/>
              <a:t> tranzistormi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Integrované obvody</a:t>
            </a:r>
            <a:endParaRPr lang="sk-SK" dirty="0" smtClean="0"/>
          </a:p>
        </p:txBody>
      </p:sp>
    </p:spTree>
    <p:extLst>
      <p:ext uri="{BB962C8B-B14F-4D97-AF65-F5344CB8AC3E}">
        <p14:creationId xmlns="" xmlns:p14="http://schemas.microsoft.com/office/powerpoint/2010/main" val="35000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Zosilňovače - rozdelenie 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74535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2" name="BlokTextu 1"/>
          <p:cNvSpPr txBox="1"/>
          <p:nvPr/>
        </p:nvSpPr>
        <p:spPr>
          <a:xfrm>
            <a:off x="323528" y="908720"/>
            <a:ext cx="8820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Podľa zapojenia zosilňovacej súčiastky: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 spoločným </a:t>
            </a:r>
            <a:r>
              <a:rPr lang="sk-SK" dirty="0" err="1" smtClean="0"/>
              <a:t>emitorom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 spoločným kolektorom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 spoločnou bázou</a:t>
            </a:r>
            <a:endParaRPr lang="sk-SK" dirty="0"/>
          </a:p>
          <a:p>
            <a:endParaRPr lang="sk-SK" dirty="0" smtClean="0"/>
          </a:p>
          <a:p>
            <a:r>
              <a:rPr lang="sk-SK" b="1" dirty="0" smtClean="0"/>
              <a:t>Podľa počtu stupňov: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Jednostupňové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Viacstupňové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r>
              <a:rPr lang="sk-SK" b="1" dirty="0" smtClean="0"/>
              <a:t>Podľa spätnej väzby: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Bez spätnej väzby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 kladnou spätnou väzbou – zväčším zosilnenie, zmenším stabilitu, zvýšim skreslenie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So zápornou spätnou väzbou – zmenším zosilnenie, zvýšim stabilitu, zmenším skreslenie 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357158" y="4786322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Podľa veľkosti vstupného (budiaceho) signálu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  predzosilňovače – </a:t>
            </a:r>
            <a:r>
              <a:rPr lang="sk-SK" dirty="0" err="1" smtClean="0"/>
              <a:t>zosilňuju</a:t>
            </a:r>
            <a:r>
              <a:rPr lang="sk-SK" dirty="0" smtClean="0"/>
              <a:t> signály na malé úrovne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   výkonové zosilňovače – </a:t>
            </a:r>
            <a:r>
              <a:rPr lang="sk-SK" dirty="0" err="1" smtClean="0"/>
              <a:t>zosilňuju</a:t>
            </a:r>
            <a:r>
              <a:rPr lang="sk-SK" dirty="0" smtClean="0"/>
              <a:t> signály z predzosilňovača na požadovanú úroveň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270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57158" y="285728"/>
            <a:ext cx="80724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Základné parametre zosilňovača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zosilnenie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nelineárne skreslenie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stabilita – odolnosť proti rozkmitaniu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šírka pásma – kmitočtový rozsah, ktorý je zosilňovač schopný zosilniť</a:t>
            </a:r>
            <a:endParaRPr lang="sk-SK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4935492" cy="296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5082165"/>
            <a:ext cx="4572033" cy="106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981" y="5072074"/>
            <a:ext cx="425802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57158" y="357166"/>
            <a:ext cx="8786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Skreslenie signálu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Požiadavka na zosilňovač je, aby priebeh </a:t>
            </a:r>
            <a:r>
              <a:rPr lang="sk-SK" dirty="0" smtClean="0"/>
              <a:t>výstupného signálu bol presne lineárne zväčšený</a:t>
            </a:r>
          </a:p>
          <a:p>
            <a:r>
              <a:rPr lang="sk-SK" dirty="0" smtClean="0"/>
              <a:t>obraz vstupného signálu.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Zosilňovač zosilňuje </a:t>
            </a:r>
            <a:r>
              <a:rPr lang="sk-SK" dirty="0" err="1" smtClean="0"/>
              <a:t>signal</a:t>
            </a:r>
            <a:r>
              <a:rPr lang="sk-SK" dirty="0" smtClean="0"/>
              <a:t> dostatočne lineárne len za určitých podmienok (teplota, frekvencia, úroveň signálu).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Čím viac sa odchýli od týchto podmienok, tým viac </a:t>
            </a:r>
            <a:r>
              <a:rPr lang="sk-SK" dirty="0" smtClean="0"/>
              <a:t>sa prejaví nelineárne skreslenie vo výstupnom signáli – hovoríme, že zosilňovač skresľuje.</a:t>
            </a:r>
            <a:endParaRPr lang="sk-SK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70580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alzat.szm.com/Zosil/zakl_zap/zapoj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111"/>
          <a:stretch/>
        </p:blipFill>
        <p:spPr bwMode="auto">
          <a:xfrm>
            <a:off x="452769" y="1124744"/>
            <a:ext cx="8280174" cy="2139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251520" y="18864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Nízkofrekvenčné zosilňovače 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74535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13" name="BlokTextu 12"/>
          <p:cNvSpPr txBox="1"/>
          <p:nvPr/>
        </p:nvSpPr>
        <p:spPr>
          <a:xfrm>
            <a:off x="323528" y="74535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Zosilnenie signálov od 20Hz do 20kHz - </a:t>
            </a:r>
            <a:r>
              <a:rPr lang="sk-SK" dirty="0" err="1" smtClean="0"/>
              <a:t>audiosignály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Základné zapojenia </a:t>
            </a:r>
            <a:r>
              <a:rPr lang="sk-SK" dirty="0" err="1" smtClean="0"/>
              <a:t>nf</a:t>
            </a:r>
            <a:r>
              <a:rPr lang="sk-SK" dirty="0" smtClean="0"/>
              <a:t> zosilňovačov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251520" y="314096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So spoločnou bázou                   So spoločným </a:t>
            </a:r>
            <a:r>
              <a:rPr lang="sk-SK" dirty="0" err="1" smtClean="0"/>
              <a:t>emitorom</a:t>
            </a:r>
            <a:r>
              <a:rPr lang="sk-SK" dirty="0" smtClean="0"/>
              <a:t>        So spoločným kolektorom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23528" y="357301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r>
              <a:rPr lang="sk-SK" b="1" dirty="0" smtClean="0"/>
              <a:t>Použitie: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Telefónna technika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Rozhlasová technika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Televízna technika</a:t>
            </a:r>
          </a:p>
          <a:p>
            <a:endParaRPr lang="sk-SK" dirty="0"/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3275856" y="3717032"/>
          <a:ext cx="5375920" cy="2834640"/>
        </p:xfrm>
        <a:graphic>
          <a:graphicData uri="http://schemas.openxmlformats.org/drawingml/2006/table">
            <a:tbl>
              <a:tblPr/>
              <a:tblGrid>
                <a:gridCol w="1343980"/>
                <a:gridCol w="1343980"/>
                <a:gridCol w="1343980"/>
                <a:gridCol w="1343980"/>
              </a:tblGrid>
              <a:tr h="318321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Parameter</a:t>
                      </a:r>
                      <a:endParaRPr lang="sk-SK" dirty="0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/>
                        <a:t>SB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/>
                        <a:t>SE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/>
                        <a:t>SK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8321">
                <a:tc>
                  <a:txBody>
                    <a:bodyPr/>
                    <a:lstStyle/>
                    <a:p>
                      <a:pPr algn="ctr"/>
                      <a:r>
                        <a:rPr lang="sk-SK" b="1" dirty="0" err="1"/>
                        <a:t>R</a:t>
                      </a:r>
                      <a:r>
                        <a:rPr lang="sk-SK" b="1" baseline="-25000" dirty="0" err="1"/>
                        <a:t>vst</a:t>
                      </a:r>
                      <a:r>
                        <a:rPr lang="sk-SK" b="1" dirty="0"/>
                        <a:t> [ </a:t>
                      </a:r>
                      <a:r>
                        <a:rPr lang="el-GR" b="1" dirty="0" smtClean="0"/>
                        <a:t>Ὠ</a:t>
                      </a:r>
                      <a:r>
                        <a:rPr lang="sk-SK" b="1" dirty="0"/>
                        <a:t> ]</a:t>
                      </a:r>
                      <a:endParaRPr lang="sk-SK" dirty="0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10</a:t>
                      </a:r>
                      <a:r>
                        <a:rPr lang="sk-SK" baseline="30000"/>
                        <a:t>1</a:t>
                      </a:r>
                      <a:r>
                        <a:rPr lang="sk-SK"/>
                        <a:t> ÷ 10</a:t>
                      </a:r>
                      <a:r>
                        <a:rPr lang="sk-SK" baseline="30000"/>
                        <a:t>2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10</a:t>
                      </a:r>
                      <a:r>
                        <a:rPr lang="sk-SK" baseline="30000"/>
                        <a:t>3</a:t>
                      </a:r>
                      <a:r>
                        <a:rPr lang="sk-SK"/>
                        <a:t> ÷ 10</a:t>
                      </a:r>
                      <a:r>
                        <a:rPr lang="sk-SK" baseline="30000"/>
                        <a:t>4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10</a:t>
                      </a:r>
                      <a:r>
                        <a:rPr lang="sk-SK" baseline="30000"/>
                        <a:t>5</a:t>
                      </a:r>
                      <a:r>
                        <a:rPr lang="sk-SK"/>
                        <a:t> ÷ 10</a:t>
                      </a:r>
                      <a:r>
                        <a:rPr lang="sk-SK" baseline="30000"/>
                        <a:t>6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8321">
                <a:tc>
                  <a:txBody>
                    <a:bodyPr/>
                    <a:lstStyle/>
                    <a:p>
                      <a:pPr algn="ctr"/>
                      <a:r>
                        <a:rPr lang="sk-SK" b="1" dirty="0" err="1"/>
                        <a:t>R</a:t>
                      </a:r>
                      <a:r>
                        <a:rPr lang="sk-SK" b="1" baseline="-25000" dirty="0" err="1"/>
                        <a:t>výst</a:t>
                      </a:r>
                      <a:r>
                        <a:rPr lang="sk-SK" b="1" dirty="0"/>
                        <a:t> [ </a:t>
                      </a:r>
                      <a:r>
                        <a:rPr lang="el-GR" b="1" dirty="0" smtClean="0"/>
                        <a:t>Ὠ</a:t>
                      </a:r>
                      <a:r>
                        <a:rPr lang="sk-SK" b="1" dirty="0"/>
                        <a:t> ]</a:t>
                      </a:r>
                      <a:endParaRPr lang="sk-SK" dirty="0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10</a:t>
                      </a:r>
                      <a:r>
                        <a:rPr lang="sk-SK" baseline="30000"/>
                        <a:t>5</a:t>
                      </a:r>
                      <a:r>
                        <a:rPr lang="sk-SK"/>
                        <a:t> ÷ 10</a:t>
                      </a:r>
                      <a:r>
                        <a:rPr lang="sk-SK" baseline="30000"/>
                        <a:t>6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10</a:t>
                      </a:r>
                      <a:r>
                        <a:rPr lang="sk-SK" baseline="30000"/>
                        <a:t>4</a:t>
                      </a:r>
                      <a:r>
                        <a:rPr lang="sk-SK"/>
                        <a:t> ÷ 10</a:t>
                      </a:r>
                      <a:r>
                        <a:rPr lang="sk-SK" baseline="30000"/>
                        <a:t>5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10</a:t>
                      </a:r>
                      <a:r>
                        <a:rPr lang="sk-SK" baseline="30000"/>
                        <a:t>2</a:t>
                      </a:r>
                      <a:r>
                        <a:rPr lang="sk-SK"/>
                        <a:t> ÷ 10</a:t>
                      </a:r>
                      <a:r>
                        <a:rPr lang="sk-SK" baseline="30000"/>
                        <a:t>3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2956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A</a:t>
                      </a:r>
                      <a:r>
                        <a:rPr lang="sk-SK" b="1" baseline="-25000" dirty="0"/>
                        <a:t>u</a:t>
                      </a:r>
                      <a:r>
                        <a:rPr lang="sk-SK" b="1" dirty="0"/>
                        <a:t>   [ - ]</a:t>
                      </a:r>
                      <a:endParaRPr lang="sk-SK" dirty="0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10</a:t>
                      </a:r>
                      <a:r>
                        <a:rPr lang="sk-SK" baseline="30000"/>
                        <a:t>1</a:t>
                      </a:r>
                      <a:r>
                        <a:rPr lang="sk-SK"/>
                        <a:t> ÷ 10</a:t>
                      </a:r>
                      <a:r>
                        <a:rPr lang="sk-SK" baseline="30000"/>
                        <a:t>2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( -10</a:t>
                      </a:r>
                      <a:r>
                        <a:rPr lang="sk-SK" baseline="30000"/>
                        <a:t>1</a:t>
                      </a:r>
                      <a:r>
                        <a:rPr lang="sk-SK"/>
                        <a:t> ) ÷ ( -10</a:t>
                      </a:r>
                      <a:r>
                        <a:rPr lang="sk-SK" baseline="30000"/>
                        <a:t>2</a:t>
                      </a:r>
                      <a:r>
                        <a:rPr lang="sk-SK"/>
                        <a:t> )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&lt; 1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8321">
                <a:tc>
                  <a:txBody>
                    <a:bodyPr/>
                    <a:lstStyle/>
                    <a:p>
                      <a:pPr algn="ctr"/>
                      <a:r>
                        <a:rPr lang="sk-SK" b="1"/>
                        <a:t>A</a:t>
                      </a:r>
                      <a:r>
                        <a:rPr lang="sk-SK" b="1" baseline="-25000"/>
                        <a:t>i</a:t>
                      </a:r>
                      <a:r>
                        <a:rPr lang="sk-SK" b="1"/>
                        <a:t>    [ - ]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&lt; 1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10</a:t>
                      </a:r>
                      <a:r>
                        <a:rPr lang="sk-SK" baseline="30000"/>
                        <a:t>1</a:t>
                      </a:r>
                      <a:r>
                        <a:rPr lang="sk-SK"/>
                        <a:t> ÷ 10</a:t>
                      </a:r>
                      <a:r>
                        <a:rPr lang="sk-SK" baseline="30000"/>
                        <a:t>2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10</a:t>
                      </a:r>
                      <a:r>
                        <a:rPr lang="sk-SK" baseline="30000"/>
                        <a:t>1</a:t>
                      </a:r>
                      <a:r>
                        <a:rPr lang="sk-SK"/>
                        <a:t> ÷ 10</a:t>
                      </a:r>
                      <a:r>
                        <a:rPr lang="sk-SK" baseline="30000"/>
                        <a:t>2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8321">
                <a:tc>
                  <a:txBody>
                    <a:bodyPr/>
                    <a:lstStyle/>
                    <a:p>
                      <a:pPr algn="ctr"/>
                      <a:r>
                        <a:rPr lang="sk-SK" b="1"/>
                        <a:t>A</a:t>
                      </a:r>
                      <a:r>
                        <a:rPr lang="sk-SK" b="1" baseline="-25000"/>
                        <a:t>p</a:t>
                      </a:r>
                      <a:r>
                        <a:rPr lang="sk-SK" b="1"/>
                        <a:t>   [ - ]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10</a:t>
                      </a:r>
                      <a:r>
                        <a:rPr lang="sk-SK" baseline="30000"/>
                        <a:t>1</a:t>
                      </a:r>
                      <a:r>
                        <a:rPr lang="sk-SK"/>
                        <a:t> ÷ 10</a:t>
                      </a:r>
                      <a:r>
                        <a:rPr lang="sk-SK" baseline="30000"/>
                        <a:t>2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10</a:t>
                      </a:r>
                      <a:r>
                        <a:rPr lang="sk-SK" baseline="30000"/>
                        <a:t>3</a:t>
                      </a:r>
                      <a:r>
                        <a:rPr lang="sk-SK"/>
                        <a:t> ÷ 10</a:t>
                      </a:r>
                      <a:r>
                        <a:rPr lang="sk-SK" baseline="30000"/>
                        <a:t>4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10</a:t>
                      </a:r>
                      <a:r>
                        <a:rPr lang="sk-SK" baseline="30000" dirty="0"/>
                        <a:t>1</a:t>
                      </a:r>
                      <a:r>
                        <a:rPr lang="sk-SK" dirty="0"/>
                        <a:t> ÷ 10</a:t>
                      </a:r>
                      <a:r>
                        <a:rPr lang="sk-SK" baseline="30000" dirty="0"/>
                        <a:t>2</a:t>
                      </a:r>
                      <a:endParaRPr lang="sk-SK" dirty="0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584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214282" y="21429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Viacstupňový  zosilňovač</a:t>
            </a:r>
            <a:endParaRPr lang="sk-SK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8009065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343394" cy="298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95536" y="18864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Viacstupňové zosilňovače</a:t>
            </a:r>
            <a:endParaRPr lang="sk-SK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3717032"/>
            <a:ext cx="865726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375" r="1337"/>
          <a:stretch>
            <a:fillRect/>
          </a:stretch>
        </p:blipFill>
        <p:spPr bwMode="auto">
          <a:xfrm>
            <a:off x="251520" y="548680"/>
            <a:ext cx="78615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07504" y="4462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Minizosilňovač</a:t>
            </a:r>
            <a:r>
              <a:rPr lang="sk-SK" sz="2400" b="1" dirty="0" smtClean="0"/>
              <a:t> s LM386</a:t>
            </a:r>
            <a:endParaRPr lang="sk-SK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8872" y="3717032"/>
            <a:ext cx="2039755" cy="294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179512" y="5157192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C1, C2 – oddeľovacie kondenzátory</a:t>
            </a:r>
          </a:p>
          <a:p>
            <a:r>
              <a:rPr lang="sk-SK" dirty="0" smtClean="0"/>
              <a:t>C3 – blokujúci kondenzátor, odstraňuje rušivé impulzy</a:t>
            </a:r>
          </a:p>
          <a:p>
            <a:r>
              <a:rPr lang="sk-SK" dirty="0" smtClean="0"/>
              <a:t>R1-C2 – určujú zosilnenie</a:t>
            </a:r>
          </a:p>
          <a:p>
            <a:r>
              <a:rPr lang="sk-SK" dirty="0" smtClean="0"/>
              <a:t>C4- R2 – tlmenie vysokofrekvenčných zložiek na výstupe</a:t>
            </a:r>
          </a:p>
          <a:p>
            <a:r>
              <a:rPr lang="sk-SK" dirty="0" smtClean="0"/>
              <a:t>C6 – filtrovanie napájacieho napätia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854" y="3068960"/>
            <a:ext cx="616714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71406" y="71414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Zapojenie nízkofrekvenčného zosilňovača </a:t>
            </a:r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334" y="476673"/>
            <a:ext cx="4492104" cy="359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932040" y="404664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Zakresli v </a:t>
            </a:r>
            <a:r>
              <a:rPr lang="sk-SK" dirty="0" err="1" smtClean="0"/>
              <a:t>Multisime</a:t>
            </a:r>
            <a:r>
              <a:rPr lang="sk-SK" dirty="0" smtClean="0"/>
              <a:t>, zapoj do kontaktnej plochy a urči parametre vstupného a výstupného striedavého signálu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úbor:Halfwave rectifier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50" t="13158" r="32318" b="7894"/>
          <a:stretch>
            <a:fillRect/>
          </a:stretch>
        </p:blipFill>
        <p:spPr bwMode="auto">
          <a:xfrm>
            <a:off x="214282" y="642918"/>
            <a:ext cx="2357454" cy="114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úbor:Fullwave rectifier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86" t="18288" r="31837" b="20414"/>
          <a:stretch>
            <a:fillRect/>
          </a:stretch>
        </p:blipFill>
        <p:spPr bwMode="auto">
          <a:xfrm>
            <a:off x="214282" y="1857364"/>
            <a:ext cx="2428892" cy="11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úbor:Gratz rectifier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31" t="17544" r="31731" b="12280"/>
          <a:stretch>
            <a:fillRect/>
          </a:stretch>
        </p:blipFill>
        <p:spPr bwMode="auto">
          <a:xfrm>
            <a:off x="142844" y="3000372"/>
            <a:ext cx="2500330" cy="10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142844" y="142852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Pomenuj jednotlivé zapojenia, súčiastky  a urči priebeh signálov na vstupe a výstupe:</a:t>
            </a:r>
            <a:endParaRPr lang="sk-SK" b="1" dirty="0"/>
          </a:p>
        </p:txBody>
      </p:sp>
      <p:pic>
        <p:nvPicPr>
          <p:cNvPr id="8" name="Picture 5" descr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5" t="16198" r="30169" b="25084"/>
          <a:stretch>
            <a:fillRect/>
          </a:stretch>
        </p:blipFill>
        <p:spPr bwMode="auto">
          <a:xfrm>
            <a:off x="3143240" y="571480"/>
            <a:ext cx="4500594" cy="159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fl.hw.cz/constrc/lab_zdroj_30a_5a/zdrojsventil.png"/>
          <p:cNvPicPr>
            <a:picLocks noChangeAspect="1" noChangeArrowheads="1"/>
          </p:cNvPicPr>
          <p:nvPr/>
        </p:nvPicPr>
        <p:blipFill>
          <a:blip r:embed="rId6" cstate="print"/>
          <a:srcRect b="9375"/>
          <a:stretch>
            <a:fillRect/>
          </a:stretch>
        </p:blipFill>
        <p:spPr bwMode="auto">
          <a:xfrm>
            <a:off x="3071802" y="2214554"/>
            <a:ext cx="4989439" cy="1767944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214282" y="4429132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Pomenuj  súčiastky a jednotlivé priebehy signálov:</a:t>
            </a:r>
            <a:endParaRPr lang="sk-SK" b="1" dirty="0"/>
          </a:p>
        </p:txBody>
      </p:sp>
      <p:pic>
        <p:nvPicPr>
          <p:cNvPr id="11" name="Picture 2" descr="Transformer principl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0" y="4857760"/>
            <a:ext cx="2285996" cy="1264919"/>
          </a:xfrm>
          <a:prstGeom prst="rect">
            <a:avLst/>
          </a:prstGeom>
          <a:noFill/>
        </p:spPr>
      </p:pic>
      <p:pic>
        <p:nvPicPr>
          <p:cNvPr id="12" name="Picture 2" descr="Súbor:Halfwave rectifier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664"/>
          <a:stretch>
            <a:fillRect/>
          </a:stretch>
        </p:blipFill>
        <p:spPr bwMode="auto">
          <a:xfrm>
            <a:off x="2714612" y="5000636"/>
            <a:ext cx="1500197" cy="108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úbor:Fullwave rectifier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308"/>
          <a:stretch>
            <a:fillRect/>
          </a:stretch>
        </p:blipFill>
        <p:spPr bwMode="auto">
          <a:xfrm>
            <a:off x="6286512" y="5004539"/>
            <a:ext cx="1571636" cy="128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úbor:Halfwave rectifier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682"/>
          <a:stretch>
            <a:fillRect/>
          </a:stretch>
        </p:blipFill>
        <p:spPr bwMode="auto">
          <a:xfrm>
            <a:off x="4429124" y="5000636"/>
            <a:ext cx="1666039" cy="112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79512" y="11663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Komparátor</a:t>
            </a:r>
            <a:r>
              <a:rPr lang="sk-SK" sz="2400" b="1" dirty="0" smtClean="0"/>
              <a:t> s LM324</a:t>
            </a:r>
            <a:endParaRPr lang="sk-SK" sz="2400" b="1" dirty="0"/>
          </a:p>
        </p:txBody>
      </p:sp>
      <p:pic>
        <p:nvPicPr>
          <p:cNvPr id="6" name="Picture 2" descr="http://www.bristolwatch.com/ele/vc/lm358_comparator.png"/>
          <p:cNvPicPr>
            <a:picLocks noChangeAspect="1" noChangeArrowheads="1"/>
          </p:cNvPicPr>
          <p:nvPr/>
        </p:nvPicPr>
        <p:blipFill>
          <a:blip r:embed="rId2" cstate="print"/>
          <a:srcRect l="6300" t="7485" r="5501" b="13922"/>
          <a:stretch>
            <a:fillRect/>
          </a:stretch>
        </p:blipFill>
        <p:spPr bwMode="auto">
          <a:xfrm>
            <a:off x="3491880" y="-24"/>
            <a:ext cx="5544616" cy="2772308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179512" y="76470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Zapoj do kontaktnej plochy, zakresli v </a:t>
            </a:r>
            <a:r>
              <a:rPr lang="sk-SK" dirty="0" err="1" smtClean="0"/>
              <a:t>Multisime</a:t>
            </a:r>
            <a:r>
              <a:rPr lang="sk-SK" dirty="0" smtClean="0"/>
              <a:t>, porovnaj výsledky.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928934"/>
            <a:ext cx="825852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088262"/>
            <a:ext cx="6840759" cy="465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07504" y="11663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Neinvertujúci</a:t>
            </a:r>
            <a:r>
              <a:rPr lang="sk-SK" sz="2400" b="1" dirty="0" smtClean="0"/>
              <a:t> operačný zosilňovač </a:t>
            </a:r>
          </a:p>
          <a:p>
            <a:r>
              <a:rPr lang="sk-SK" sz="2400" b="1" dirty="0" smtClean="0"/>
              <a:t>s LM324</a:t>
            </a:r>
            <a:endParaRPr lang="sk-SK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8640"/>
            <a:ext cx="3415655" cy="273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179512" y="105447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Zapoj do kontaktnej plochy, zakresli v </a:t>
            </a:r>
            <a:r>
              <a:rPr lang="sk-SK" dirty="0" err="1" smtClean="0"/>
              <a:t>Multisime</a:t>
            </a:r>
            <a:r>
              <a:rPr lang="sk-SK" dirty="0" smtClean="0"/>
              <a:t>, porovnaj výsledky, urči zosilnenie.</a:t>
            </a:r>
            <a:endParaRPr lang="sk-S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73328"/>
            <a:ext cx="6768752" cy="449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Invertujúci</a:t>
            </a:r>
            <a:r>
              <a:rPr lang="sk-SK" sz="2400" b="1" dirty="0" smtClean="0"/>
              <a:t> operačný zosilňovač</a:t>
            </a:r>
          </a:p>
          <a:p>
            <a:r>
              <a:rPr lang="sk-SK" sz="2400" b="1" dirty="0" smtClean="0"/>
              <a:t>S LM324</a:t>
            </a:r>
            <a:endParaRPr lang="sk-SK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6632"/>
            <a:ext cx="3631679" cy="290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179512" y="105447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Zapoj do kontaktnej plochy, zakresli v </a:t>
            </a:r>
            <a:r>
              <a:rPr lang="sk-SK" dirty="0" err="1" smtClean="0"/>
              <a:t>Multisime</a:t>
            </a:r>
            <a:r>
              <a:rPr lang="sk-SK" dirty="0" smtClean="0"/>
              <a:t>, porovnaj výsledky, urči zosilnenie.</a:t>
            </a:r>
            <a:endParaRPr lang="sk-S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826" y="908720"/>
            <a:ext cx="799196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33265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Sledovač napätia s LM324</a:t>
            </a:r>
            <a:endParaRPr lang="sk-SK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77072"/>
            <a:ext cx="3347864" cy="267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539552" y="594928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Zapoj do kontaktnej plochy, zakresli v </a:t>
            </a:r>
            <a:r>
              <a:rPr lang="sk-SK" dirty="0" err="1" smtClean="0"/>
              <a:t>Multisime</a:t>
            </a:r>
            <a:r>
              <a:rPr lang="sk-SK" dirty="0" smtClean="0"/>
              <a:t>, porovnaj výsledky, urči zosilnenie.</a:t>
            </a:r>
            <a:endParaRPr lang="sk-SK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3550"/>
            <a:ext cx="7848872" cy="477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178526"/>
            <a:ext cx="3347864" cy="267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79512" y="26064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Integračný operačný zosilňovač s LM324</a:t>
            </a:r>
            <a:endParaRPr lang="sk-SK" sz="2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539552" y="594928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Zapoj do kontaktnej plochy, zakresli v </a:t>
            </a:r>
            <a:r>
              <a:rPr lang="sk-SK" dirty="0" err="1" smtClean="0"/>
              <a:t>Multisime</a:t>
            </a:r>
            <a:r>
              <a:rPr lang="sk-SK" dirty="0" smtClean="0"/>
              <a:t>, porovnaj výsledky, urči zosilnenie.</a:t>
            </a:r>
            <a:endParaRPr lang="sk-SK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1471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26064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Derivačný operačný zosilňovač s LM324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95536" y="630002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Zapoj do kontaktnej plochy, zakresli v </a:t>
            </a:r>
            <a:r>
              <a:rPr lang="sk-SK" dirty="0" err="1" smtClean="0"/>
              <a:t>Multisime</a:t>
            </a:r>
            <a:r>
              <a:rPr lang="sk-SK" dirty="0" smtClean="0"/>
              <a:t>, porovnaj výsledky, urči zosilnenie.</a:t>
            </a:r>
            <a:endParaRPr lang="sk-SK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700808"/>
            <a:ext cx="800530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7544" y="447055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Návrh DPS pre nízkofrekvenčný zosilňovač s LM386</a:t>
            </a:r>
            <a:endParaRPr lang="sk-SK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85" t="7143" r="1753"/>
          <a:stretch>
            <a:fillRect/>
          </a:stretch>
        </p:blipFill>
        <p:spPr bwMode="auto">
          <a:xfrm>
            <a:off x="251520" y="836712"/>
            <a:ext cx="88126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pandatron.cz/elektronika2/supply0-30-1a_pc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9143" y="5229200"/>
            <a:ext cx="2564857" cy="1224136"/>
          </a:xfrm>
          <a:prstGeom prst="rect">
            <a:avLst/>
          </a:prstGeom>
          <a:noFill/>
        </p:spPr>
      </p:pic>
      <p:sp>
        <p:nvSpPr>
          <p:cNvPr id="4098" name="AutoShape 2" descr="VÃ½sledok vyhÄ¾adÃ¡vania obrÃ¡zkov pre dopyt BD13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0" name="AutoShape 4" descr="VÃ½sledok vyhÄ¾adÃ¡vania obrÃ¡zkov pre dopyt BD13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2" name="Picture 6" descr="VÃ½sledok vyhÄ¾adÃ¡vania obrÃ¡zkov pre dopyt BD139"/>
          <p:cNvPicPr>
            <a:picLocks noChangeAspect="1" noChangeArrowheads="1"/>
          </p:cNvPicPr>
          <p:nvPr/>
        </p:nvPicPr>
        <p:blipFill>
          <a:blip r:embed="rId4" cstate="print"/>
          <a:srcRect l="2160" t="17280" r="1721" b="19001"/>
          <a:stretch>
            <a:fillRect/>
          </a:stretch>
        </p:blipFill>
        <p:spPr bwMode="auto">
          <a:xfrm>
            <a:off x="35496" y="4640191"/>
            <a:ext cx="2952328" cy="1957161"/>
          </a:xfrm>
          <a:prstGeom prst="rect">
            <a:avLst/>
          </a:prstGeom>
          <a:noFill/>
        </p:spPr>
      </p:pic>
      <p:pic>
        <p:nvPicPr>
          <p:cNvPr id="2" name="Picture 2" descr="VÃ½sledok vyhÄ¾adÃ¡vania obrÃ¡zkov pre dopyt bc3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869160"/>
            <a:ext cx="2905125" cy="1676400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107504" y="11663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Navrhni DPS v programe </a:t>
            </a:r>
            <a:r>
              <a:rPr lang="sk-SK" sz="2400" b="1" dirty="0" err="1" smtClean="0"/>
              <a:t>Sprint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Layoute</a:t>
            </a:r>
            <a:endParaRPr lang="sk-SK" sz="2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375" r="1337"/>
          <a:stretch>
            <a:fillRect/>
          </a:stretch>
        </p:blipFill>
        <p:spPr bwMode="auto">
          <a:xfrm>
            <a:off x="214282" y="428604"/>
            <a:ext cx="78615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07504" y="4462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Nízkofrekvenčný </a:t>
            </a:r>
            <a:r>
              <a:rPr lang="sk-SK" sz="2400" b="1" dirty="0" err="1" smtClean="0"/>
              <a:t>minizosilňovač</a:t>
            </a:r>
            <a:r>
              <a:rPr lang="sk-SK" sz="2400" b="1" dirty="0" smtClean="0"/>
              <a:t> s LM386</a:t>
            </a:r>
            <a:endParaRPr lang="sk-SK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8872" y="3717032"/>
            <a:ext cx="2039755" cy="294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179512" y="5157192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C1, C5 – oddeľovacie kondenzátory</a:t>
            </a:r>
          </a:p>
          <a:p>
            <a:r>
              <a:rPr lang="sk-SK" dirty="0" smtClean="0"/>
              <a:t>C3 – blokujúci kondenzátor, odstraňuje rušivé impulzy</a:t>
            </a:r>
          </a:p>
          <a:p>
            <a:r>
              <a:rPr lang="sk-SK" dirty="0" smtClean="0"/>
              <a:t>R1-C2 – určujú zosilnenie obvodu</a:t>
            </a:r>
          </a:p>
          <a:p>
            <a:r>
              <a:rPr lang="sk-SK" dirty="0" smtClean="0"/>
              <a:t>C4- R2 – tlmenie vysokofrekvenčných zložiek na výstupe</a:t>
            </a:r>
          </a:p>
          <a:p>
            <a:r>
              <a:rPr lang="sk-SK" dirty="0" smtClean="0"/>
              <a:t>C6 – filtrovanie napájacieho napätia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928662" y="3533475"/>
            <a:ext cx="1000132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3357554" y="4104979"/>
            <a:ext cx="1428760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357554" y="4462169"/>
            <a:ext cx="14287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5715008" y="3390599"/>
            <a:ext cx="1000132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5643570" y="4819359"/>
            <a:ext cx="1000132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2143108" y="4104979"/>
            <a:ext cx="1000132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1785918" y="5748053"/>
            <a:ext cx="1000132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/>
          <p:cNvSpPr/>
          <p:nvPr/>
        </p:nvSpPr>
        <p:spPr>
          <a:xfrm>
            <a:off x="1857356" y="4676483"/>
            <a:ext cx="571504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bdĺžnik 19"/>
          <p:cNvSpPr/>
          <p:nvPr/>
        </p:nvSpPr>
        <p:spPr>
          <a:xfrm>
            <a:off x="5143504" y="4747921"/>
            <a:ext cx="285752" cy="928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5715008" y="5962367"/>
            <a:ext cx="571504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vál 21"/>
          <p:cNvSpPr/>
          <p:nvPr/>
        </p:nvSpPr>
        <p:spPr>
          <a:xfrm>
            <a:off x="7500958" y="3533475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vál 22"/>
          <p:cNvSpPr/>
          <p:nvPr/>
        </p:nvSpPr>
        <p:spPr>
          <a:xfrm>
            <a:off x="7500958" y="5533739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ál 23"/>
          <p:cNvSpPr/>
          <p:nvPr/>
        </p:nvSpPr>
        <p:spPr>
          <a:xfrm>
            <a:off x="7500958" y="6533871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vál 24"/>
          <p:cNvSpPr/>
          <p:nvPr/>
        </p:nvSpPr>
        <p:spPr>
          <a:xfrm>
            <a:off x="6786578" y="5533739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vál 25"/>
          <p:cNvSpPr/>
          <p:nvPr/>
        </p:nvSpPr>
        <p:spPr>
          <a:xfrm>
            <a:off x="1357290" y="6533871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Ovál 26"/>
          <p:cNvSpPr/>
          <p:nvPr/>
        </p:nvSpPr>
        <p:spPr>
          <a:xfrm>
            <a:off x="1357290" y="5462301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BlokTextu 27"/>
          <p:cNvSpPr txBox="1"/>
          <p:nvPr/>
        </p:nvSpPr>
        <p:spPr>
          <a:xfrm>
            <a:off x="1071538" y="403354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C2</a:t>
            </a:r>
            <a:endParaRPr lang="sk-SK" dirty="0"/>
          </a:p>
        </p:txBody>
      </p:sp>
      <p:sp>
        <p:nvSpPr>
          <p:cNvPr id="29" name="BlokTextu 28"/>
          <p:cNvSpPr txBox="1"/>
          <p:nvPr/>
        </p:nvSpPr>
        <p:spPr>
          <a:xfrm>
            <a:off x="1000100" y="5105111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IN</a:t>
            </a:r>
            <a:endParaRPr lang="sk-SK" dirty="0"/>
          </a:p>
        </p:txBody>
      </p:sp>
      <p:sp>
        <p:nvSpPr>
          <p:cNvPr id="30" name="BlokTextu 29"/>
          <p:cNvSpPr txBox="1"/>
          <p:nvPr/>
        </p:nvSpPr>
        <p:spPr>
          <a:xfrm>
            <a:off x="928662" y="6105243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GND</a:t>
            </a:r>
            <a:endParaRPr lang="sk-SK" dirty="0"/>
          </a:p>
        </p:txBody>
      </p:sp>
      <p:sp>
        <p:nvSpPr>
          <p:cNvPr id="31" name="BlokTextu 30"/>
          <p:cNvSpPr txBox="1"/>
          <p:nvPr/>
        </p:nvSpPr>
        <p:spPr>
          <a:xfrm>
            <a:off x="2000232" y="574805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C1</a:t>
            </a:r>
            <a:endParaRPr lang="sk-SK" dirty="0"/>
          </a:p>
        </p:txBody>
      </p:sp>
      <p:sp>
        <p:nvSpPr>
          <p:cNvPr id="32" name="BlokTextu 31"/>
          <p:cNvSpPr txBox="1"/>
          <p:nvPr/>
        </p:nvSpPr>
        <p:spPr>
          <a:xfrm>
            <a:off x="1859264" y="467648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R1</a:t>
            </a:r>
            <a:endParaRPr lang="sk-SK" dirty="0"/>
          </a:p>
        </p:txBody>
      </p:sp>
      <p:sp>
        <p:nvSpPr>
          <p:cNvPr id="33" name="BlokTextu 32"/>
          <p:cNvSpPr txBox="1"/>
          <p:nvPr/>
        </p:nvSpPr>
        <p:spPr>
          <a:xfrm>
            <a:off x="2357422" y="4092837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C3</a:t>
            </a:r>
            <a:endParaRPr lang="sk-SK" dirty="0"/>
          </a:p>
        </p:txBody>
      </p:sp>
      <p:sp>
        <p:nvSpPr>
          <p:cNvPr id="34" name="BlokTextu 33"/>
          <p:cNvSpPr txBox="1"/>
          <p:nvPr/>
        </p:nvSpPr>
        <p:spPr>
          <a:xfrm>
            <a:off x="6072198" y="3890665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C6</a:t>
            </a:r>
            <a:endParaRPr lang="sk-SK" dirty="0"/>
          </a:p>
        </p:txBody>
      </p:sp>
      <p:sp>
        <p:nvSpPr>
          <p:cNvPr id="35" name="BlokTextu 34"/>
          <p:cNvSpPr txBox="1"/>
          <p:nvPr/>
        </p:nvSpPr>
        <p:spPr>
          <a:xfrm>
            <a:off x="5075578" y="503367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C4</a:t>
            </a:r>
            <a:endParaRPr lang="sk-SK" dirty="0"/>
          </a:p>
        </p:txBody>
      </p:sp>
      <p:sp>
        <p:nvSpPr>
          <p:cNvPr id="36" name="BlokTextu 35"/>
          <p:cNvSpPr txBox="1"/>
          <p:nvPr/>
        </p:nvSpPr>
        <p:spPr>
          <a:xfrm>
            <a:off x="5643570" y="5247987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C5</a:t>
            </a:r>
            <a:endParaRPr lang="sk-SK" dirty="0"/>
          </a:p>
        </p:txBody>
      </p:sp>
      <p:sp>
        <p:nvSpPr>
          <p:cNvPr id="37" name="BlokTextu 36"/>
          <p:cNvSpPr txBox="1"/>
          <p:nvPr/>
        </p:nvSpPr>
        <p:spPr>
          <a:xfrm>
            <a:off x="5786446" y="596236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R2</a:t>
            </a:r>
            <a:endParaRPr lang="sk-SK" dirty="0"/>
          </a:p>
        </p:txBody>
      </p:sp>
      <p:sp>
        <p:nvSpPr>
          <p:cNvPr id="38" name="BlokTextu 37"/>
          <p:cNvSpPr txBox="1"/>
          <p:nvPr/>
        </p:nvSpPr>
        <p:spPr>
          <a:xfrm>
            <a:off x="6929454" y="5105111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REP</a:t>
            </a:r>
            <a:endParaRPr lang="sk-SK" dirty="0"/>
          </a:p>
        </p:txBody>
      </p:sp>
      <p:sp>
        <p:nvSpPr>
          <p:cNvPr id="39" name="BlokTextu 38"/>
          <p:cNvSpPr txBox="1"/>
          <p:nvPr/>
        </p:nvSpPr>
        <p:spPr>
          <a:xfrm>
            <a:off x="6858016" y="610524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GND</a:t>
            </a:r>
            <a:endParaRPr lang="sk-SK" dirty="0"/>
          </a:p>
        </p:txBody>
      </p:sp>
      <p:sp>
        <p:nvSpPr>
          <p:cNvPr id="40" name="BlokTextu 39"/>
          <p:cNvSpPr txBox="1"/>
          <p:nvPr/>
        </p:nvSpPr>
        <p:spPr>
          <a:xfrm>
            <a:off x="7215206" y="320254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+4-12V</a:t>
            </a:r>
            <a:endParaRPr lang="sk-SK" dirty="0"/>
          </a:p>
        </p:txBody>
      </p:sp>
      <p:sp>
        <p:nvSpPr>
          <p:cNvPr id="41" name="BlokTextu 40"/>
          <p:cNvSpPr txBox="1"/>
          <p:nvPr/>
        </p:nvSpPr>
        <p:spPr>
          <a:xfrm>
            <a:off x="3714744" y="4319293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LM386</a:t>
            </a:r>
            <a:endParaRPr lang="sk-SK" dirty="0"/>
          </a:p>
        </p:txBody>
      </p:sp>
      <p:sp>
        <p:nvSpPr>
          <p:cNvPr id="42" name="BlokTextu 41"/>
          <p:cNvSpPr txBox="1"/>
          <p:nvPr/>
        </p:nvSpPr>
        <p:spPr>
          <a:xfrm>
            <a:off x="214314" y="142852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Výhody: </a:t>
            </a:r>
            <a:r>
              <a:rPr lang="sk-SK" dirty="0" smtClean="0"/>
              <a:t>DPS má malé rozmery, široký rozsah napájacích napätí (4 – 12V), malý odber prúdu.</a:t>
            </a:r>
          </a:p>
          <a:p>
            <a:r>
              <a:rPr lang="sk-SK" b="1" dirty="0" smtClean="0"/>
              <a:t>Použitie:</a:t>
            </a:r>
            <a:r>
              <a:rPr lang="sk-SK" dirty="0" smtClean="0"/>
              <a:t> zosilňovač v hračkách, zosilňovač pre reproduktor alebo slúchadlá</a:t>
            </a:r>
          </a:p>
          <a:p>
            <a:endParaRPr lang="sk-SK" dirty="0" smtClean="0"/>
          </a:p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3" name="BlokTextu 42"/>
          <p:cNvSpPr txBox="1"/>
          <p:nvPr/>
        </p:nvSpPr>
        <p:spPr>
          <a:xfrm>
            <a:off x="214282" y="714356"/>
            <a:ext cx="62151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Popis: </a:t>
            </a:r>
            <a:r>
              <a:rPr lang="sk-SK" dirty="0" smtClean="0"/>
              <a:t>Základ tvorí  integrovaný obvod  LM386, ktorý predstavuje koncový zosilňovač s minimálnym počtom súčiastok. Netreba nastavovať ani spätnú väzbu, ani pracovné body.</a:t>
            </a:r>
          </a:p>
          <a:p>
            <a:r>
              <a:rPr lang="sk-SK" dirty="0" smtClean="0"/>
              <a:t>Reproduktor alebo slúchadlá majú mať </a:t>
            </a:r>
            <a:r>
              <a:rPr lang="sk-SK" dirty="0" err="1" smtClean="0"/>
              <a:t>ohmický</a:t>
            </a:r>
            <a:r>
              <a:rPr lang="sk-SK" dirty="0" smtClean="0"/>
              <a:t> odpor 8 Ohmov alebo viac. </a:t>
            </a:r>
          </a:p>
          <a:p>
            <a:r>
              <a:rPr lang="sk-SK" dirty="0" smtClean="0"/>
              <a:t>Obvod pracuje na prvé zapojenie, bez nutnosti nastavovania alebo oživovania. </a:t>
            </a:r>
            <a:endParaRPr lang="sk-SK" dirty="0"/>
          </a:p>
        </p:txBody>
      </p:sp>
      <p:pic>
        <p:nvPicPr>
          <p:cNvPr id="2050" name="Picture 2" descr="VÃ½sledok vyhÄ¾adÃ¡vania obrÃ¡zkov pre dopyt LM3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775781"/>
            <a:ext cx="2428860" cy="2153153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42844" y="2753021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Návrh DPS pre nízkofrekvenčný zosilňovač s LM386</a:t>
            </a:r>
            <a:endParaRPr lang="sk-SK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214282" y="214290"/>
            <a:ext cx="835824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/>
              <a:t>Násobiče napätia </a:t>
            </a:r>
            <a:endParaRPr lang="sk-SK" sz="2800" b="1" dirty="0" smtClean="0"/>
          </a:p>
          <a:p>
            <a:r>
              <a:rPr lang="sk-SK" dirty="0" smtClean="0"/>
              <a:t>sa </a:t>
            </a:r>
            <a:r>
              <a:rPr lang="sk-SK" dirty="0" smtClean="0"/>
              <a:t>používajú na získanie vyšších jednosmerných napätí rádovo stovky voltov až jednotky kilovoltov z nižšieho striedavého napätia. Sú vhodné pre malé zaťažovacie prúdy, </a:t>
            </a:r>
            <a:r>
              <a:rPr lang="sk-SK" dirty="0" smtClean="0"/>
              <a:t>jednotky </a:t>
            </a:r>
            <a:r>
              <a:rPr lang="sk-SK" dirty="0" smtClean="0"/>
              <a:t>až desiatky </a:t>
            </a:r>
            <a:r>
              <a:rPr lang="sk-SK" dirty="0" err="1" smtClean="0"/>
              <a:t>miliampér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1030" name="Picture 6" descr="VÃ½sledok vyhÄ¾adÃ¡vania obrÃ¡zkov pre dopyt nÃ¡sobiÄe napÃ¤t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73382"/>
            <a:ext cx="4395694" cy="4513138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4714876" y="548856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3" action="ppaction://hlinkfile"/>
              </a:rPr>
              <a:t>Simulácia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71414"/>
            <a:ext cx="1646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Tranzistor</a:t>
            </a:r>
            <a:endParaRPr lang="sk-SK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53200"/>
            <a:ext cx="4608512" cy="163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57374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467544" y="78386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Štruktúra tranzistora: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539552" y="306896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Funkcia tranzistora: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505922" y="5925941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/>
              <a:t>Ve</a:t>
            </a:r>
            <a:r>
              <a:rPr lang="sk-SK" dirty="0" err="1"/>
              <a:t>l</a:t>
            </a:r>
            <a:r>
              <a:rPr lang="sk-SK" b="1" dirty="0" err="1"/>
              <a:t>mi</a:t>
            </a:r>
            <a:r>
              <a:rPr lang="sk-SK" b="1" dirty="0"/>
              <a:t> malé napätie v obvode bázy vyvoláva prúd, ktorý je </a:t>
            </a:r>
            <a:r>
              <a:rPr lang="sk-SK" b="1" dirty="0" smtClean="0"/>
              <a:t>prí</a:t>
            </a:r>
            <a:r>
              <a:rPr lang="sk-SK" dirty="0"/>
              <a:t>č</a:t>
            </a:r>
            <a:r>
              <a:rPr lang="sk-SK" b="1" dirty="0" smtClean="0"/>
              <a:t>inou</a:t>
            </a:r>
            <a:endParaRPr lang="sk-SK" b="1" dirty="0"/>
          </a:p>
          <a:p>
            <a:r>
              <a:rPr lang="sk-SK" b="1" dirty="0"/>
              <a:t>vzniku omnoho </a:t>
            </a:r>
            <a:r>
              <a:rPr lang="sk-SK" b="1" dirty="0" smtClean="0"/>
              <a:t>vä</a:t>
            </a:r>
            <a:r>
              <a:rPr lang="sk-SK" b="1" dirty="0"/>
              <a:t>č</a:t>
            </a:r>
            <a:r>
              <a:rPr lang="sk-SK" b="1" dirty="0" smtClean="0"/>
              <a:t>šieho </a:t>
            </a:r>
            <a:r>
              <a:rPr lang="sk-SK" b="1" dirty="0"/>
              <a:t>prúdu v kolektorovom obvode</a:t>
            </a:r>
            <a:r>
              <a:rPr lang="sk-SK" b="1" dirty="0" smtClean="0"/>
              <a:t>. </a:t>
            </a:r>
            <a:endParaRPr lang="sk-SK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92650"/>
            <a:ext cx="3909665" cy="164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7072330" y="621508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5" action="ppaction://hlinkfile"/>
              </a:rPr>
              <a:t>Simulácia</a:t>
            </a:r>
            <a:endParaRPr lang="sk-SK" b="1" dirty="0"/>
          </a:p>
        </p:txBody>
      </p:sp>
      <p:pic>
        <p:nvPicPr>
          <p:cNvPr id="11" name="Picture 2" descr="http://elektross.gjn.cz/obrazky/tranzistor1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7855" y="3500438"/>
            <a:ext cx="2974739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032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23528" y="188640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Bipolárne tranzistory NPN  / BC337</a:t>
            </a:r>
            <a:endParaRPr lang="sk-SK" sz="2400" b="1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428596" y="642918"/>
          <a:ext cx="7786742" cy="2856232"/>
        </p:xfrm>
        <a:graphic>
          <a:graphicData uri="http://schemas.openxmlformats.org/drawingml/2006/table">
            <a:tbl>
              <a:tblPr/>
              <a:tblGrid>
                <a:gridCol w="3445086"/>
                <a:gridCol w="4341656"/>
              </a:tblGrid>
              <a:tr h="360992">
                <a:tc>
                  <a:txBody>
                    <a:bodyPr/>
                    <a:lstStyle/>
                    <a:p>
                      <a:pPr algn="l" fontAlgn="t"/>
                      <a:r>
                        <a:rPr lang="sk-SK" sz="1600" dirty="0" err="1"/>
                        <a:t>Current</a:t>
                      </a:r>
                      <a:r>
                        <a:rPr lang="sk-SK" sz="1600" dirty="0"/>
                        <a:t> - </a:t>
                      </a:r>
                      <a:r>
                        <a:rPr lang="sk-SK" sz="1600" dirty="0" err="1"/>
                        <a:t>Collector</a:t>
                      </a:r>
                      <a:r>
                        <a:rPr lang="sk-SK" sz="1600" dirty="0"/>
                        <a:t> (</a:t>
                      </a:r>
                      <a:r>
                        <a:rPr lang="sk-SK" sz="1600" dirty="0" err="1"/>
                        <a:t>Ic</a:t>
                      </a:r>
                      <a:r>
                        <a:rPr lang="sk-SK" sz="1600" dirty="0"/>
                        <a:t>) (Max)</a:t>
                      </a:r>
                    </a:p>
                  </a:txBody>
                  <a:tcPr marL="36200" marR="36200" marT="24133" marB="2413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600"/>
                        <a:t>800mA</a:t>
                      </a:r>
                    </a:p>
                  </a:txBody>
                  <a:tcPr marL="36200" marR="36200" marT="24133" marB="24133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47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/>
                        <a:t>Voltage - Collector Emitter Breakdown (Max)</a:t>
                      </a:r>
                    </a:p>
                  </a:txBody>
                  <a:tcPr marL="36200" marR="36200" marT="24133" marB="2413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600" dirty="0"/>
                        <a:t>45V</a:t>
                      </a:r>
                    </a:p>
                  </a:txBody>
                  <a:tcPr marL="36200" marR="36200" marT="24133" marB="24133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92">
                <a:tc>
                  <a:txBody>
                    <a:bodyPr/>
                    <a:lstStyle/>
                    <a:p>
                      <a:pPr algn="l" fontAlgn="t"/>
                      <a:r>
                        <a:rPr lang="sk-SK" sz="1600" dirty="0" err="1"/>
                        <a:t>Vce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Saturation</a:t>
                      </a:r>
                      <a:r>
                        <a:rPr lang="sk-SK" sz="1600" dirty="0"/>
                        <a:t> (Max) @ </a:t>
                      </a:r>
                      <a:r>
                        <a:rPr lang="sk-SK" sz="1600" dirty="0" err="1"/>
                        <a:t>Ib</a:t>
                      </a:r>
                      <a:r>
                        <a:rPr lang="sk-SK" sz="1600" dirty="0"/>
                        <a:t>, </a:t>
                      </a:r>
                      <a:r>
                        <a:rPr lang="sk-SK" sz="1600" dirty="0" err="1"/>
                        <a:t>Ic</a:t>
                      </a:r>
                      <a:endParaRPr lang="sk-SK" sz="1600" dirty="0"/>
                    </a:p>
                  </a:txBody>
                  <a:tcPr marL="36200" marR="36200" marT="24133" marB="2413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600" dirty="0"/>
                        <a:t>700mV @ 50mA, 500mA</a:t>
                      </a:r>
                    </a:p>
                  </a:txBody>
                  <a:tcPr marL="36200" marR="36200" marT="24133" marB="24133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9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/>
                        <a:t>DC Current Gain (</a:t>
                      </a:r>
                      <a:r>
                        <a:rPr lang="en-US" sz="1600" dirty="0" err="1"/>
                        <a:t>hFE</a:t>
                      </a:r>
                      <a:r>
                        <a:rPr lang="en-US" sz="1600" dirty="0" smtClean="0"/>
                        <a:t>) </a:t>
                      </a:r>
                      <a:r>
                        <a:rPr lang="en-US" sz="1600" dirty="0"/>
                        <a:t>@ </a:t>
                      </a:r>
                      <a:r>
                        <a:rPr lang="en-US" sz="1600" dirty="0" err="1"/>
                        <a:t>Ic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Vce</a:t>
                      </a:r>
                      <a:endParaRPr lang="en-US" sz="1600" dirty="0"/>
                    </a:p>
                  </a:txBody>
                  <a:tcPr marL="36200" marR="36200" marT="24133" marB="2413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600" dirty="0"/>
                        <a:t>160 @ 100mA, 1V</a:t>
                      </a:r>
                    </a:p>
                  </a:txBody>
                  <a:tcPr marL="36200" marR="36200" marT="24133" marB="24133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08">
                <a:tc>
                  <a:txBody>
                    <a:bodyPr/>
                    <a:lstStyle/>
                    <a:p>
                      <a:pPr algn="l" fontAlgn="t"/>
                      <a:r>
                        <a:rPr lang="sk-SK" sz="1600" dirty="0" err="1"/>
                        <a:t>Power</a:t>
                      </a:r>
                      <a:r>
                        <a:rPr lang="sk-SK" sz="1600" dirty="0"/>
                        <a:t> - Max</a:t>
                      </a:r>
                    </a:p>
                  </a:txBody>
                  <a:tcPr marL="36200" marR="36200" marT="24133" marB="2413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600" dirty="0"/>
                        <a:t>625mW</a:t>
                      </a:r>
                    </a:p>
                  </a:txBody>
                  <a:tcPr marL="36200" marR="36200" marT="24133" marB="24133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08">
                <a:tc>
                  <a:txBody>
                    <a:bodyPr/>
                    <a:lstStyle/>
                    <a:p>
                      <a:pPr algn="l" fontAlgn="t"/>
                      <a:r>
                        <a:rPr lang="sk-SK" sz="1600" dirty="0" err="1"/>
                        <a:t>Frequency</a:t>
                      </a:r>
                      <a:r>
                        <a:rPr lang="sk-SK" sz="1600" dirty="0"/>
                        <a:t> - </a:t>
                      </a:r>
                      <a:r>
                        <a:rPr lang="sk-SK" sz="1600" dirty="0" err="1"/>
                        <a:t>Transition</a:t>
                      </a:r>
                      <a:endParaRPr lang="sk-SK" sz="1600" dirty="0"/>
                    </a:p>
                  </a:txBody>
                  <a:tcPr marL="36200" marR="36200" marT="24133" marB="2413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600" dirty="0"/>
                        <a:t>100MHz</a:t>
                      </a:r>
                    </a:p>
                  </a:txBody>
                  <a:tcPr marL="36200" marR="36200" marT="24133" marB="24133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08">
                <a:tc>
                  <a:txBody>
                    <a:bodyPr/>
                    <a:lstStyle/>
                    <a:p>
                      <a:pPr algn="l" fontAlgn="t"/>
                      <a:r>
                        <a:rPr lang="sk-SK" sz="1600" dirty="0" err="1"/>
                        <a:t>Operating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Temperature</a:t>
                      </a:r>
                      <a:endParaRPr lang="sk-SK" sz="1600" dirty="0"/>
                    </a:p>
                  </a:txBody>
                  <a:tcPr marL="36200" marR="36200" marT="24133" marB="2413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600" dirty="0"/>
                        <a:t>150°C (TJ)</a:t>
                      </a:r>
                    </a:p>
                  </a:txBody>
                  <a:tcPr marL="36200" marR="36200" marT="24133" marB="24133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92">
                <a:tc>
                  <a:txBody>
                    <a:bodyPr/>
                    <a:lstStyle/>
                    <a:p>
                      <a:pPr algn="l" fontAlgn="t"/>
                      <a:r>
                        <a:rPr lang="sk-SK" sz="1600" dirty="0" err="1"/>
                        <a:t>Supplier</a:t>
                      </a:r>
                      <a:r>
                        <a:rPr lang="sk-SK" sz="1600" dirty="0"/>
                        <a:t> Device </a:t>
                      </a:r>
                      <a:r>
                        <a:rPr lang="sk-SK" sz="1600" dirty="0" err="1"/>
                        <a:t>Package</a:t>
                      </a:r>
                      <a:endParaRPr lang="sk-SK" sz="1600" dirty="0"/>
                    </a:p>
                  </a:txBody>
                  <a:tcPr marL="36200" marR="36200" marT="24133" marB="24133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600" dirty="0"/>
                        <a:t>TO-92-3</a:t>
                      </a:r>
                    </a:p>
                  </a:txBody>
                  <a:tcPr marL="36200" marR="36200" marT="24133" marB="24133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57" name="AutoShape 13" descr="BC33725TA ON Semiconductor | BC33725TACT-ND DigiKey Electron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759" name="AutoShape 15" descr="BC33725TA ON Semiconductor | BC33725TACT-ND DigiKey Electron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761" name="AutoShape 17" descr="https://media.digikey.com/Renders/~~Pkg.Case%20or%20Series/TO-92-3%20Formed%20Lea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1764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71942"/>
            <a:ext cx="2366978" cy="23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3214678" y="400050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Púzdra</a:t>
            </a:r>
            <a:r>
              <a:rPr lang="sk-SK" b="1" dirty="0" smtClean="0"/>
              <a:t> pre polovodičové súčiastky:</a:t>
            </a:r>
            <a:endParaRPr lang="sk-SK" b="1" dirty="0"/>
          </a:p>
        </p:txBody>
      </p:sp>
      <p:pic>
        <p:nvPicPr>
          <p:cNvPr id="14" name="Obrázok 13" descr="puzdro_to18.jpg"/>
          <p:cNvPicPr>
            <a:picLocks noChangeAspect="1"/>
          </p:cNvPicPr>
          <p:nvPr/>
        </p:nvPicPr>
        <p:blipFill>
          <a:blip r:embed="rId3" cstate="print"/>
          <a:srcRect b="38487"/>
          <a:stretch>
            <a:fillRect/>
          </a:stretch>
        </p:blipFill>
        <p:spPr>
          <a:xfrm>
            <a:off x="4357686" y="5072074"/>
            <a:ext cx="1813218" cy="1008112"/>
          </a:xfrm>
          <a:prstGeom prst="rect">
            <a:avLst/>
          </a:prstGeom>
        </p:spPr>
      </p:pic>
      <p:pic>
        <p:nvPicPr>
          <p:cNvPr id="15" name="Obrázok 14" descr="puzdro_to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1161" y="4857760"/>
            <a:ext cx="1832839" cy="1626493"/>
          </a:xfrm>
          <a:prstGeom prst="rect">
            <a:avLst/>
          </a:prstGeom>
        </p:spPr>
      </p:pic>
      <p:pic>
        <p:nvPicPr>
          <p:cNvPr id="16" name="Obrázok 15" descr="puzdro_to1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4929198"/>
            <a:ext cx="1030848" cy="1436563"/>
          </a:xfrm>
          <a:prstGeom prst="rect">
            <a:avLst/>
          </a:prstGeom>
        </p:spPr>
      </p:pic>
      <p:pic>
        <p:nvPicPr>
          <p:cNvPr id="17" name="Obrázok 16" descr="puzdro_to2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06458" y="4857760"/>
            <a:ext cx="1080120" cy="1696755"/>
          </a:xfrm>
          <a:prstGeom prst="rect">
            <a:avLst/>
          </a:prstGeom>
        </p:spPr>
      </p:pic>
      <p:pic>
        <p:nvPicPr>
          <p:cNvPr id="13" name="Obrázok 12" descr="puzdro_to3.jpg"/>
          <p:cNvPicPr>
            <a:picLocks noChangeAspect="1"/>
          </p:cNvPicPr>
          <p:nvPr/>
        </p:nvPicPr>
        <p:blipFill>
          <a:blip r:embed="rId7" cstate="print"/>
          <a:srcRect t="16129" b="32258"/>
          <a:stretch>
            <a:fillRect/>
          </a:stretch>
        </p:blipFill>
        <p:spPr>
          <a:xfrm>
            <a:off x="2527789" y="5214950"/>
            <a:ext cx="2187087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npn transis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500702"/>
            <a:ext cx="2018506" cy="1291844"/>
          </a:xfrm>
          <a:prstGeom prst="rect">
            <a:avLst/>
          </a:prstGeom>
          <a:noFill/>
        </p:spPr>
      </p:pic>
      <p:pic>
        <p:nvPicPr>
          <p:cNvPr id="26630" name="Picture 6" descr="jfet transistor n-chan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5442" y="5000636"/>
            <a:ext cx="1942662" cy="1800200"/>
          </a:xfrm>
          <a:prstGeom prst="rect">
            <a:avLst/>
          </a:prstGeom>
          <a:noFill/>
        </p:spPr>
      </p:pic>
      <p:pic>
        <p:nvPicPr>
          <p:cNvPr id="26632" name="Picture 8" descr="nmos transis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130401"/>
            <a:ext cx="2483768" cy="1727599"/>
          </a:xfrm>
          <a:prstGeom prst="rect">
            <a:avLst/>
          </a:prstGeom>
          <a:noFill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176" y="230113"/>
            <a:ext cx="1896616" cy="492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9588" y="476672"/>
            <a:ext cx="17145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73679"/>
            <a:ext cx="1772791" cy="495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07504" y="4462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Typy tranzistorov – bipolárne, FET, MOS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14285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Zosilňovače </a:t>
            </a:r>
            <a:endParaRPr lang="sk-SK" sz="32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63377" y="2709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74535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2" name="BlokTextu 1"/>
          <p:cNvSpPr txBox="1"/>
          <p:nvPr/>
        </p:nvSpPr>
        <p:spPr>
          <a:xfrm>
            <a:off x="323528" y="764704"/>
            <a:ext cx="540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Princíp</a:t>
            </a:r>
            <a:r>
              <a:rPr lang="sk-SK" dirty="0" smtClean="0"/>
              <a:t> – zosilniť akýkoľvek signál (prúd, napätie, výkon)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323528" y="112474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Zosilňovače prúdu: </a:t>
            </a:r>
            <a:r>
              <a:rPr lang="sk-SK" dirty="0" err="1" smtClean="0"/>
              <a:t>A=Ivyst</a:t>
            </a:r>
            <a:r>
              <a:rPr lang="sk-SK" dirty="0" smtClean="0"/>
              <a:t>/</a:t>
            </a:r>
            <a:r>
              <a:rPr lang="sk-SK" dirty="0" err="1" smtClean="0"/>
              <a:t>Ivst</a:t>
            </a:r>
            <a:r>
              <a:rPr lang="sk-SK" dirty="0" smtClean="0"/>
              <a:t> (prúdové zosilnenie)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Zosilňovače napätia: </a:t>
            </a:r>
            <a:r>
              <a:rPr lang="sk-SK" dirty="0" err="1" smtClean="0"/>
              <a:t>A=Uvyst</a:t>
            </a:r>
            <a:r>
              <a:rPr lang="sk-SK" dirty="0" smtClean="0"/>
              <a:t>/</a:t>
            </a:r>
            <a:r>
              <a:rPr lang="sk-SK" dirty="0" err="1" smtClean="0"/>
              <a:t>Uvst</a:t>
            </a:r>
            <a:r>
              <a:rPr lang="sk-SK" dirty="0" smtClean="0"/>
              <a:t> (napäťové zosilnenie)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Zosilňovače výkonu: </a:t>
            </a:r>
            <a:r>
              <a:rPr lang="sk-SK" dirty="0" err="1" smtClean="0"/>
              <a:t>A=Pvyst</a:t>
            </a:r>
            <a:r>
              <a:rPr lang="sk-SK" dirty="0" smtClean="0"/>
              <a:t>/</a:t>
            </a:r>
            <a:r>
              <a:rPr lang="sk-SK" dirty="0" err="1" smtClean="0"/>
              <a:t>Pvst</a:t>
            </a:r>
            <a:r>
              <a:rPr lang="sk-SK" dirty="0" smtClean="0"/>
              <a:t> (výkonové zosilnenie)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1385457" y="2496220"/>
            <a:ext cx="2307003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1959953" y="3072284"/>
            <a:ext cx="118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Zosilňovač</a:t>
            </a:r>
            <a:endParaRPr lang="sk-SK" b="1" dirty="0"/>
          </a:p>
        </p:txBody>
      </p:sp>
      <p:cxnSp>
        <p:nvCxnSpPr>
          <p:cNvPr id="12" name="Rovná spojnica 11"/>
          <p:cNvCxnSpPr/>
          <p:nvPr/>
        </p:nvCxnSpPr>
        <p:spPr>
          <a:xfrm flipH="1">
            <a:off x="592312" y="2856260"/>
            <a:ext cx="793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 flipH="1">
            <a:off x="592312" y="3576340"/>
            <a:ext cx="793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 flipH="1">
            <a:off x="3692460" y="2856260"/>
            <a:ext cx="793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 flipH="1">
            <a:off x="3692460" y="3577797"/>
            <a:ext cx="793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/>
          <p:cNvSpPr txBox="1"/>
          <p:nvPr/>
        </p:nvSpPr>
        <p:spPr>
          <a:xfrm>
            <a:off x="251520" y="3000276"/>
            <a:ext cx="59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Uvst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4185875" y="3000276"/>
            <a:ext cx="70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Uvyst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536718" y="4221088"/>
            <a:ext cx="8355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Použitie: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zosilnenie zvukových signálov – nízkofrekvenčné zosilňovače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zosilnenie vysokofrekvenčných signálov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 výkonové zosilňovače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 operačné zosilňovače – </a:t>
            </a:r>
            <a:r>
              <a:rPr lang="sk-SK" dirty="0" err="1" smtClean="0"/>
              <a:t>invertujúce</a:t>
            </a:r>
            <a:r>
              <a:rPr lang="sk-SK" dirty="0" smtClean="0"/>
              <a:t>, </a:t>
            </a:r>
            <a:r>
              <a:rPr lang="sk-SK" dirty="0" err="1" smtClean="0"/>
              <a:t>neinvertujúce</a:t>
            </a:r>
            <a:r>
              <a:rPr lang="sk-SK" dirty="0" smtClean="0"/>
              <a:t>, </a:t>
            </a:r>
            <a:r>
              <a:rPr lang="sk-SK" dirty="0" err="1" smtClean="0"/>
              <a:t>komparátory</a:t>
            </a:r>
            <a:r>
              <a:rPr lang="sk-SK" dirty="0" smtClean="0"/>
              <a:t> , sledovače napätí</a:t>
            </a:r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536719" y="5877272"/>
            <a:ext cx="540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Súčiastka</a:t>
            </a:r>
            <a:r>
              <a:rPr lang="sk-SK" dirty="0" smtClean="0"/>
              <a:t> - tranzistor</a:t>
            </a:r>
            <a:endParaRPr lang="sk-SK" dirty="0"/>
          </a:p>
        </p:txBody>
      </p:sp>
      <p:pic>
        <p:nvPicPr>
          <p:cNvPr id="21" name="Picture 2" descr="http://infosluch.sk/wp/wp-content/uploads/2012/07/princip-zosilnenia-zvuku2-300x13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068" y="2507980"/>
            <a:ext cx="3384376" cy="150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BlokTextu 21"/>
          <p:cNvSpPr txBox="1"/>
          <p:nvPr/>
        </p:nvSpPr>
        <p:spPr>
          <a:xfrm>
            <a:off x="500034" y="621508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Jednotka zosilnenia:  </a:t>
            </a:r>
            <a:r>
              <a:rPr lang="sk-SK" dirty="0" smtClean="0"/>
              <a:t>bezrozmerné číslo, alebo v decibeloch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7778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1377"/>
          <a:stretch>
            <a:fillRect/>
          </a:stretch>
        </p:blipFill>
        <p:spPr bwMode="auto">
          <a:xfrm>
            <a:off x="71406" y="571480"/>
            <a:ext cx="5786478" cy="389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285720" y="4857760"/>
            <a:ext cx="8643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/>
              <a:t>R</a:t>
            </a:r>
            <a:r>
              <a:rPr lang="sk-SK" sz="2000" b="1" baseline="-25000" dirty="0" smtClean="0"/>
              <a:t>1,</a:t>
            </a:r>
            <a:r>
              <a:rPr lang="sk-SK" sz="2000" b="1" dirty="0" smtClean="0"/>
              <a:t> R</a:t>
            </a:r>
            <a:r>
              <a:rPr lang="sk-SK" sz="2000" b="1" baseline="-25000" dirty="0"/>
              <a:t>2</a:t>
            </a:r>
            <a:r>
              <a:rPr lang="sk-SK" sz="2000" b="1" dirty="0" smtClean="0"/>
              <a:t> </a:t>
            </a:r>
            <a:r>
              <a:rPr lang="sk-SK" sz="2000" dirty="0"/>
              <a:t>- nastavenie predpätia BE a bázového prúdu</a:t>
            </a:r>
            <a:r>
              <a:rPr lang="sk-SK" sz="2000" dirty="0" smtClean="0"/>
              <a:t> ,  </a:t>
            </a:r>
            <a:r>
              <a:rPr lang="sk-SK" sz="2000" b="1" dirty="0" smtClean="0"/>
              <a:t>nastavenie pracovného bodu</a:t>
            </a:r>
          </a:p>
          <a:p>
            <a:r>
              <a:rPr lang="sk-SK" sz="2000" b="1" dirty="0"/>
              <a:t>R</a:t>
            </a:r>
            <a:r>
              <a:rPr lang="sk-SK" sz="2000" b="1" baseline="-25000" dirty="0"/>
              <a:t>C</a:t>
            </a:r>
            <a:r>
              <a:rPr lang="sk-SK" sz="2000" dirty="0"/>
              <a:t> - nastavuje U</a:t>
            </a:r>
            <a:r>
              <a:rPr lang="sk-SK" sz="2000" baseline="-25000" dirty="0"/>
              <a:t>CE</a:t>
            </a:r>
            <a:r>
              <a:rPr lang="sk-SK" sz="2000" dirty="0"/>
              <a:t> a I</a:t>
            </a:r>
            <a:r>
              <a:rPr lang="sk-SK" sz="2000" baseline="-25000" dirty="0"/>
              <a:t>C</a:t>
            </a:r>
            <a:r>
              <a:rPr lang="sk-SK" sz="2000" dirty="0"/>
              <a:t>, tvorí zároveň </a:t>
            </a:r>
            <a:r>
              <a:rPr lang="sk-SK" sz="2000" dirty="0" smtClean="0"/>
              <a:t>zaťažovací </a:t>
            </a:r>
            <a:r>
              <a:rPr lang="sk-SK" sz="2000" dirty="0" err="1"/>
              <a:t>rezistor</a:t>
            </a:r>
            <a:r>
              <a:rPr lang="sk-SK" sz="2000" dirty="0"/>
              <a:t> pre </a:t>
            </a:r>
            <a:r>
              <a:rPr lang="sk-SK" sz="2000" dirty="0" smtClean="0"/>
              <a:t>tranzistor, </a:t>
            </a:r>
            <a:r>
              <a:rPr lang="sk-SK" sz="2000" b="1" dirty="0" smtClean="0"/>
              <a:t>prac. odpor </a:t>
            </a:r>
          </a:p>
          <a:p>
            <a:r>
              <a:rPr lang="sk-SK" sz="2000" b="1" dirty="0" err="1"/>
              <a:t>R</a:t>
            </a:r>
            <a:r>
              <a:rPr lang="sk-SK" sz="2000" b="1" baseline="-25000" dirty="0" err="1"/>
              <a:t>E</a:t>
            </a:r>
            <a:r>
              <a:rPr lang="sk-SK" sz="2000" b="1" dirty="0"/>
              <a:t> </a:t>
            </a:r>
            <a:r>
              <a:rPr lang="sk-SK" sz="2000" dirty="0"/>
              <a:t>- teplotná </a:t>
            </a:r>
            <a:r>
              <a:rPr lang="sk-SK" sz="2000" b="1" dirty="0"/>
              <a:t>stabilizácia pracovného bodu</a:t>
            </a:r>
            <a:r>
              <a:rPr lang="sk-SK" sz="2000" b="1" dirty="0" smtClean="0"/>
              <a:t> </a:t>
            </a:r>
          </a:p>
          <a:p>
            <a:r>
              <a:rPr lang="sk-SK" sz="2000" b="1" dirty="0"/>
              <a:t>C</a:t>
            </a:r>
            <a:r>
              <a:rPr lang="sk-SK" sz="2000" b="1" baseline="-25000" dirty="0"/>
              <a:t>E</a:t>
            </a:r>
            <a:r>
              <a:rPr lang="sk-SK" sz="2000" dirty="0"/>
              <a:t> - </a:t>
            </a:r>
            <a:r>
              <a:rPr lang="sk-SK" sz="2000" b="1" dirty="0" smtClean="0"/>
              <a:t>ruší </a:t>
            </a:r>
            <a:r>
              <a:rPr lang="sk-SK" sz="2000" b="1" dirty="0"/>
              <a:t>striedavú spätnú </a:t>
            </a:r>
            <a:r>
              <a:rPr lang="sk-SK" sz="2000" b="1" dirty="0" smtClean="0"/>
              <a:t>väzbu </a:t>
            </a:r>
            <a:r>
              <a:rPr lang="sk-SK" sz="2000" dirty="0" smtClean="0"/>
              <a:t>– lepšia stabilizácia pracovného bodu</a:t>
            </a:r>
          </a:p>
          <a:p>
            <a:r>
              <a:rPr lang="sk-SK" sz="2000" b="1" dirty="0"/>
              <a:t>C1, C2 </a:t>
            </a:r>
            <a:r>
              <a:rPr lang="sk-SK" sz="2000" dirty="0"/>
              <a:t>- </a:t>
            </a:r>
            <a:r>
              <a:rPr lang="sk-SK" sz="2000" b="1" dirty="0"/>
              <a:t>oddeľujú striedavé a jednosmerné </a:t>
            </a:r>
            <a:r>
              <a:rPr lang="sk-SK" sz="2000" b="1" dirty="0" smtClean="0"/>
              <a:t>zložky </a:t>
            </a:r>
            <a:r>
              <a:rPr lang="sk-SK" sz="2000" b="1" dirty="0"/>
              <a:t>signálu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214282" y="38377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Jednostupňový nízkofrekvenčný zosilňovač:</a:t>
            </a:r>
            <a:endParaRPr lang="sk-SK" sz="24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6143636" y="642918"/>
            <a:ext cx="2857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+ </a:t>
            </a:r>
            <a:r>
              <a:rPr lang="sk-SK" b="1" dirty="0" err="1" smtClean="0"/>
              <a:t>Ucc</a:t>
            </a:r>
            <a:r>
              <a:rPr lang="sk-SK" b="1" dirty="0" smtClean="0"/>
              <a:t> </a:t>
            </a:r>
            <a:r>
              <a:rPr lang="sk-SK" dirty="0" smtClean="0"/>
              <a:t>– jednosmerné napájacie napätie pre zosilňovač</a:t>
            </a:r>
          </a:p>
          <a:p>
            <a:endParaRPr lang="sk-SK" dirty="0" smtClean="0"/>
          </a:p>
          <a:p>
            <a:r>
              <a:rPr lang="sk-SK" b="1" dirty="0" smtClean="0"/>
              <a:t>IN</a:t>
            </a:r>
            <a:r>
              <a:rPr lang="sk-SK" dirty="0" smtClean="0"/>
              <a:t> – vstupné striedavé napätie</a:t>
            </a:r>
          </a:p>
          <a:p>
            <a:endParaRPr lang="sk-SK" dirty="0" smtClean="0"/>
          </a:p>
          <a:p>
            <a:r>
              <a:rPr lang="sk-SK" b="1" dirty="0" smtClean="0"/>
              <a:t>OUT</a:t>
            </a:r>
            <a:r>
              <a:rPr lang="sk-SK" dirty="0" smtClean="0"/>
              <a:t> – výstupné striedavé napätie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ovná spojovacia šípka 4"/>
          <p:cNvCxnSpPr/>
          <p:nvPr/>
        </p:nvCxnSpPr>
        <p:spPr>
          <a:xfrm flipV="1">
            <a:off x="971600" y="971436"/>
            <a:ext cx="0" cy="496855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971600" y="5939988"/>
            <a:ext cx="7776864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971600" y="1619508"/>
            <a:ext cx="6192688" cy="43204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539552" y="755412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Ic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8388424" y="60932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U</a:t>
            </a:r>
            <a:r>
              <a:rPr lang="sk-SK" baseline="-25000" dirty="0" smtClean="0"/>
              <a:t>CE</a:t>
            </a:r>
            <a:endParaRPr lang="sk-SK" baseline="-25000" dirty="0"/>
          </a:p>
        </p:txBody>
      </p:sp>
      <p:sp>
        <p:nvSpPr>
          <p:cNvPr id="13" name="Ovál 12"/>
          <p:cNvSpPr/>
          <p:nvPr/>
        </p:nvSpPr>
        <p:spPr>
          <a:xfrm>
            <a:off x="899592" y="154750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7020272" y="57959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8" name="Rovná spojnica 17"/>
          <p:cNvCxnSpPr/>
          <p:nvPr/>
        </p:nvCxnSpPr>
        <p:spPr>
          <a:xfrm flipV="1">
            <a:off x="3707904" y="3563724"/>
            <a:ext cx="0" cy="23762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>
            <a:off x="971600" y="3563724"/>
            <a:ext cx="273630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lokTextu 21"/>
          <p:cNvSpPr txBox="1"/>
          <p:nvPr/>
        </p:nvSpPr>
        <p:spPr>
          <a:xfrm>
            <a:off x="107504" y="12594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Ucc</a:t>
            </a:r>
            <a:r>
              <a:rPr lang="sk-SK" dirty="0" smtClean="0"/>
              <a:t>/</a:t>
            </a:r>
            <a:r>
              <a:rPr lang="sk-SK" dirty="0" err="1" smtClean="0"/>
              <a:t>Rc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6948264" y="60840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Ucc</a:t>
            </a:r>
            <a:endParaRPr lang="sk-SK" dirty="0"/>
          </a:p>
        </p:txBody>
      </p:sp>
      <p:sp>
        <p:nvSpPr>
          <p:cNvPr id="24" name="Ovál 23"/>
          <p:cNvSpPr/>
          <p:nvPr/>
        </p:nvSpPr>
        <p:spPr>
          <a:xfrm>
            <a:off x="3563888" y="341970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BlokTextu 24"/>
          <p:cNvSpPr txBox="1"/>
          <p:nvPr/>
        </p:nvSpPr>
        <p:spPr>
          <a:xfrm>
            <a:off x="3419872" y="60840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Ucc/2</a:t>
            </a:r>
            <a:endParaRPr lang="sk-SK" dirty="0"/>
          </a:p>
        </p:txBody>
      </p:sp>
      <p:sp>
        <p:nvSpPr>
          <p:cNvPr id="26" name="BlokTextu 25"/>
          <p:cNvSpPr txBox="1"/>
          <p:nvPr/>
        </p:nvSpPr>
        <p:spPr>
          <a:xfrm>
            <a:off x="72008" y="3419708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Ucc</a:t>
            </a:r>
            <a:r>
              <a:rPr lang="sk-SK" dirty="0" smtClean="0"/>
              <a:t>/</a:t>
            </a:r>
            <a:r>
              <a:rPr lang="sk-SK" dirty="0" err="1" smtClean="0"/>
              <a:t>Rc</a:t>
            </a:r>
            <a:endParaRPr lang="sk-SK" dirty="0"/>
          </a:p>
        </p:txBody>
      </p:sp>
      <p:cxnSp>
        <p:nvCxnSpPr>
          <p:cNvPr id="28" name="Rovná spojnica 27"/>
          <p:cNvCxnSpPr/>
          <p:nvPr/>
        </p:nvCxnSpPr>
        <p:spPr>
          <a:xfrm>
            <a:off x="179512" y="3779748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323528" y="37797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</a:t>
            </a:r>
            <a:endParaRPr lang="sk-SK" dirty="0"/>
          </a:p>
        </p:txBody>
      </p:sp>
      <p:sp>
        <p:nvSpPr>
          <p:cNvPr id="32" name="BlokTextu 31"/>
          <p:cNvSpPr txBox="1"/>
          <p:nvPr/>
        </p:nvSpPr>
        <p:spPr>
          <a:xfrm>
            <a:off x="3779912" y="30596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 = pracovný bod tranzistora</a:t>
            </a:r>
            <a:endParaRPr lang="sk-SK" dirty="0"/>
          </a:p>
        </p:txBody>
      </p:sp>
      <p:cxnSp>
        <p:nvCxnSpPr>
          <p:cNvPr id="34" name="Rovná spojovacia šípka 33"/>
          <p:cNvCxnSpPr/>
          <p:nvPr/>
        </p:nvCxnSpPr>
        <p:spPr>
          <a:xfrm flipH="1">
            <a:off x="1115616" y="1115452"/>
            <a:ext cx="136815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lokTextu 34"/>
          <p:cNvSpPr txBox="1"/>
          <p:nvPr/>
        </p:nvSpPr>
        <p:spPr>
          <a:xfrm>
            <a:off x="2555776" y="75715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Tranzistor </a:t>
            </a:r>
          </a:p>
          <a:p>
            <a:r>
              <a:rPr lang="sk-SK" dirty="0" smtClean="0"/>
              <a:t>otvorený</a:t>
            </a:r>
            <a:endParaRPr lang="sk-SK" dirty="0"/>
          </a:p>
        </p:txBody>
      </p:sp>
      <p:cxnSp>
        <p:nvCxnSpPr>
          <p:cNvPr id="37" name="Rovná spojovacia šípka 36"/>
          <p:cNvCxnSpPr>
            <a:endCxn id="14" idx="7"/>
          </p:cNvCxnSpPr>
          <p:nvPr/>
        </p:nvCxnSpPr>
        <p:spPr>
          <a:xfrm flipH="1">
            <a:off x="7204660" y="4715852"/>
            <a:ext cx="535692" cy="1111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BlokTextu 37"/>
          <p:cNvSpPr txBox="1"/>
          <p:nvPr/>
        </p:nvSpPr>
        <p:spPr>
          <a:xfrm>
            <a:off x="7740352" y="4357553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Tranzistor zatvorený</a:t>
            </a:r>
            <a:endParaRPr lang="sk-SK" dirty="0"/>
          </a:p>
        </p:txBody>
      </p:sp>
      <p:sp>
        <p:nvSpPr>
          <p:cNvPr id="41" name="Voľná forma 40"/>
          <p:cNvSpPr/>
          <p:nvPr/>
        </p:nvSpPr>
        <p:spPr>
          <a:xfrm>
            <a:off x="968188" y="3635732"/>
            <a:ext cx="2111188" cy="2291644"/>
          </a:xfrm>
          <a:custGeom>
            <a:avLst/>
            <a:gdLst>
              <a:gd name="connsiteX0" fmla="*/ 0 w 2111188"/>
              <a:gd name="connsiteY0" fmla="*/ 2514600 h 2514600"/>
              <a:gd name="connsiteX1" fmla="*/ 363071 w 2111188"/>
              <a:gd name="connsiteY1" fmla="*/ 484094 h 2514600"/>
              <a:gd name="connsiteX2" fmla="*/ 2111188 w 2111188"/>
              <a:gd name="connsiteY2" fmla="*/ 0 h 2514600"/>
              <a:gd name="connsiteX3" fmla="*/ 2111188 w 2111188"/>
              <a:gd name="connsiteY3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1188" h="2514600">
                <a:moveTo>
                  <a:pt x="0" y="2514600"/>
                </a:moveTo>
                <a:cubicBezTo>
                  <a:pt x="5603" y="1708897"/>
                  <a:pt x="11206" y="903194"/>
                  <a:pt x="363071" y="484094"/>
                </a:cubicBezTo>
                <a:cubicBezTo>
                  <a:pt x="714936" y="64994"/>
                  <a:pt x="2111188" y="0"/>
                  <a:pt x="2111188" y="0"/>
                </a:cubicBezTo>
                <a:lnTo>
                  <a:pt x="2111188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3" name="Rovná spojnica 42"/>
          <p:cNvCxnSpPr>
            <a:stCxn id="41" idx="2"/>
          </p:cNvCxnSpPr>
          <p:nvPr/>
        </p:nvCxnSpPr>
        <p:spPr>
          <a:xfrm flipV="1">
            <a:off x="3079376" y="3275692"/>
            <a:ext cx="494900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BlokTextu 43"/>
          <p:cNvSpPr txBox="1"/>
          <p:nvPr/>
        </p:nvSpPr>
        <p:spPr>
          <a:xfrm>
            <a:off x="7740352" y="29063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</a:t>
            </a:r>
            <a:r>
              <a:rPr lang="sk-SK" baseline="-25000" dirty="0" smtClean="0"/>
              <a:t>B </a:t>
            </a:r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45" name="Voľná forma 44"/>
          <p:cNvSpPr/>
          <p:nvPr/>
        </p:nvSpPr>
        <p:spPr>
          <a:xfrm>
            <a:off x="971600" y="2771636"/>
            <a:ext cx="2111188" cy="3164124"/>
          </a:xfrm>
          <a:custGeom>
            <a:avLst/>
            <a:gdLst>
              <a:gd name="connsiteX0" fmla="*/ 0 w 2111188"/>
              <a:gd name="connsiteY0" fmla="*/ 2514600 h 2514600"/>
              <a:gd name="connsiteX1" fmla="*/ 363071 w 2111188"/>
              <a:gd name="connsiteY1" fmla="*/ 484094 h 2514600"/>
              <a:gd name="connsiteX2" fmla="*/ 2111188 w 2111188"/>
              <a:gd name="connsiteY2" fmla="*/ 0 h 2514600"/>
              <a:gd name="connsiteX3" fmla="*/ 2111188 w 2111188"/>
              <a:gd name="connsiteY3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1188" h="2514600">
                <a:moveTo>
                  <a:pt x="0" y="2514600"/>
                </a:moveTo>
                <a:cubicBezTo>
                  <a:pt x="5603" y="1708897"/>
                  <a:pt x="11206" y="903194"/>
                  <a:pt x="363071" y="484094"/>
                </a:cubicBezTo>
                <a:cubicBezTo>
                  <a:pt x="714936" y="64994"/>
                  <a:pt x="2111188" y="0"/>
                  <a:pt x="2111188" y="0"/>
                </a:cubicBezTo>
                <a:lnTo>
                  <a:pt x="2111188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6" name="Rovná spojnica 45"/>
          <p:cNvCxnSpPr/>
          <p:nvPr/>
        </p:nvCxnSpPr>
        <p:spPr>
          <a:xfrm flipV="1">
            <a:off x="3059832" y="2411596"/>
            <a:ext cx="494900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Voľná forma 46"/>
          <p:cNvSpPr/>
          <p:nvPr/>
        </p:nvSpPr>
        <p:spPr>
          <a:xfrm>
            <a:off x="971600" y="4427820"/>
            <a:ext cx="2111188" cy="1512168"/>
          </a:xfrm>
          <a:custGeom>
            <a:avLst/>
            <a:gdLst>
              <a:gd name="connsiteX0" fmla="*/ 0 w 2111188"/>
              <a:gd name="connsiteY0" fmla="*/ 2514600 h 2514600"/>
              <a:gd name="connsiteX1" fmla="*/ 363071 w 2111188"/>
              <a:gd name="connsiteY1" fmla="*/ 484094 h 2514600"/>
              <a:gd name="connsiteX2" fmla="*/ 2111188 w 2111188"/>
              <a:gd name="connsiteY2" fmla="*/ 0 h 2514600"/>
              <a:gd name="connsiteX3" fmla="*/ 2111188 w 2111188"/>
              <a:gd name="connsiteY3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1188" h="2514600">
                <a:moveTo>
                  <a:pt x="0" y="2514600"/>
                </a:moveTo>
                <a:cubicBezTo>
                  <a:pt x="5603" y="1708897"/>
                  <a:pt x="11206" y="903194"/>
                  <a:pt x="363071" y="484094"/>
                </a:cubicBezTo>
                <a:cubicBezTo>
                  <a:pt x="714936" y="64994"/>
                  <a:pt x="2111188" y="0"/>
                  <a:pt x="2111188" y="0"/>
                </a:cubicBezTo>
                <a:lnTo>
                  <a:pt x="2111188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8" name="Rovná spojnica 47"/>
          <p:cNvCxnSpPr>
            <a:stCxn id="47" idx="2"/>
          </p:cNvCxnSpPr>
          <p:nvPr/>
        </p:nvCxnSpPr>
        <p:spPr>
          <a:xfrm flipV="1">
            <a:off x="3082788" y="4139788"/>
            <a:ext cx="499806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ovná spojovacia šípka 49"/>
          <p:cNvCxnSpPr/>
          <p:nvPr/>
        </p:nvCxnSpPr>
        <p:spPr>
          <a:xfrm flipH="1" flipV="1">
            <a:off x="2483768" y="2843644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ovná spojovacia šípka 52"/>
          <p:cNvCxnSpPr/>
          <p:nvPr/>
        </p:nvCxnSpPr>
        <p:spPr>
          <a:xfrm>
            <a:off x="3275856" y="3419708"/>
            <a:ext cx="136815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ál 55"/>
          <p:cNvSpPr/>
          <p:nvPr/>
        </p:nvSpPr>
        <p:spPr>
          <a:xfrm>
            <a:off x="2627784" y="27716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8" name="Ovál 57"/>
          <p:cNvSpPr/>
          <p:nvPr/>
        </p:nvSpPr>
        <p:spPr>
          <a:xfrm>
            <a:off x="4860032" y="42838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9" name="BlokTextu 58"/>
          <p:cNvSpPr txBox="1"/>
          <p:nvPr/>
        </p:nvSpPr>
        <p:spPr>
          <a:xfrm>
            <a:off x="2627784" y="22675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P1</a:t>
            </a:r>
            <a:endParaRPr lang="sk-SK" dirty="0"/>
          </a:p>
        </p:txBody>
      </p:sp>
      <p:sp>
        <p:nvSpPr>
          <p:cNvPr id="60" name="BlokTextu 59"/>
          <p:cNvSpPr txBox="1"/>
          <p:nvPr/>
        </p:nvSpPr>
        <p:spPr>
          <a:xfrm>
            <a:off x="4572000" y="44278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P2</a:t>
            </a:r>
            <a:endParaRPr lang="sk-SK" dirty="0"/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2" cstate="print"/>
          <a:srcRect t="10326"/>
          <a:stretch>
            <a:fillRect/>
          </a:stretch>
        </p:blipFill>
        <p:spPr bwMode="auto">
          <a:xfrm>
            <a:off x="5940152" y="188640"/>
            <a:ext cx="2827891" cy="192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BlokTextu 61"/>
          <p:cNvSpPr txBox="1"/>
          <p:nvPr/>
        </p:nvSpPr>
        <p:spPr>
          <a:xfrm>
            <a:off x="7740352" y="20515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</a:t>
            </a:r>
            <a:r>
              <a:rPr lang="sk-SK" baseline="-25000" dirty="0" smtClean="0"/>
              <a:t>B </a:t>
            </a:r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63" name="BlokTextu 62"/>
          <p:cNvSpPr txBox="1"/>
          <p:nvPr/>
        </p:nvSpPr>
        <p:spPr>
          <a:xfrm>
            <a:off x="7884368" y="37797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</a:t>
            </a:r>
            <a:r>
              <a:rPr lang="sk-SK" baseline="-25000" dirty="0" smtClean="0"/>
              <a:t>B </a:t>
            </a:r>
            <a:r>
              <a:rPr lang="sk-SK" dirty="0" smtClean="0"/>
              <a:t>2</a:t>
            </a:r>
            <a:endParaRPr lang="sk-SK" dirty="0"/>
          </a:p>
        </p:txBody>
      </p:sp>
      <p:sp>
        <p:nvSpPr>
          <p:cNvPr id="64" name="BlokTextu 63"/>
          <p:cNvSpPr txBox="1"/>
          <p:nvPr/>
        </p:nvSpPr>
        <p:spPr>
          <a:xfrm>
            <a:off x="179512" y="18864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Zaťažovacia priamka a pracovný bod tranzistora</a:t>
            </a:r>
            <a:endParaRPr lang="sk-SK" b="1" dirty="0"/>
          </a:p>
        </p:txBody>
      </p:sp>
      <p:cxnSp>
        <p:nvCxnSpPr>
          <p:cNvPr id="66" name="Rovná spojovacia šípka 65"/>
          <p:cNvCxnSpPr/>
          <p:nvPr/>
        </p:nvCxnSpPr>
        <p:spPr>
          <a:xfrm flipV="1">
            <a:off x="539552" y="805354"/>
            <a:ext cx="0" cy="3193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ovná spojovacia šípka 69"/>
          <p:cNvCxnSpPr>
            <a:endCxn id="11" idx="1"/>
          </p:cNvCxnSpPr>
          <p:nvPr/>
        </p:nvCxnSpPr>
        <p:spPr>
          <a:xfrm>
            <a:off x="7812360" y="6246604"/>
            <a:ext cx="637166" cy="21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13346</TotalTime>
  <Words>1065</Words>
  <Application>Microsoft Office PowerPoint</Application>
  <PresentationFormat>Prezentácia na obrazovke (4:3)</PresentationFormat>
  <Paragraphs>232</Paragraphs>
  <Slides>29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0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</dc:creator>
  <cp:lastModifiedBy>User</cp:lastModifiedBy>
  <cp:revision>363</cp:revision>
  <cp:lastPrinted>2013-12-11T20:47:42Z</cp:lastPrinted>
  <dcterms:created xsi:type="dcterms:W3CDTF">2013-10-01T16:54:43Z</dcterms:created>
  <dcterms:modified xsi:type="dcterms:W3CDTF">2019-02-11T20:01:21Z</dcterms:modified>
</cp:coreProperties>
</file>