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322" r:id="rId2"/>
    <p:sldId id="324" r:id="rId3"/>
    <p:sldId id="351" r:id="rId4"/>
    <p:sldId id="272" r:id="rId5"/>
    <p:sldId id="352" r:id="rId6"/>
    <p:sldId id="353" r:id="rId7"/>
  </p:sldIdLst>
  <p:sldSz cx="9144000" cy="6858000" type="screen4x3"/>
  <p:notesSz cx="6881813" cy="96615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4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CDB2E1C2-4D0A-4939-B11D-C39500D7ADEB}" type="datetimeFigureOut">
              <a:rPr lang="sk-SK" smtClean="0"/>
              <a:pPr/>
              <a:t>17.11.2017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E4F00113-F8BC-406F-8B9D-E99EC7C9F7B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967355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17.11.2017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63621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17.11.2017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54195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17.11.2017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11908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17.11.2017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652512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17.11.2017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21210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17.11.2017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206110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17.11.2017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868393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17.11.2017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37010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17.11.2017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26655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17.11.2017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06376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17.11.2017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26938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6B4F4-EC5D-4BD1-979B-E2C366D95E87}" type="datetimeFigureOut">
              <a:rPr lang="sk-SK" smtClean="0"/>
              <a:pPr/>
              <a:t>17.11.2017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82640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dp.fmph.uniba.sk/%7Ekoubek/UT_html/G3/kap3/3-9_soubory/image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780928"/>
            <a:ext cx="7321370" cy="3643338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285720" y="785794"/>
            <a:ext cx="8534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Základné pojmy:</a:t>
            </a:r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</a:t>
            </a:r>
            <a:r>
              <a:rPr lang="sk-SK" dirty="0" smtClean="0"/>
              <a:t>amplitúda = maximálna a minimálna úroveň striedavého signálu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perióda = čas, za ktorý sa opakuje rovnaká úroveň striedavého signálu (v sekundách)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frekvencia = počet opakovaní rovnakej úrovne za jednotku času (v Hertzoch)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tranzistor = polovodičová aktívna súčiastka</a:t>
            </a:r>
          </a:p>
          <a:p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285720" y="214290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FF0000"/>
                </a:solidFill>
              </a:rPr>
              <a:t>Čo je zosilnenie</a:t>
            </a:r>
            <a:endParaRPr lang="sk-SK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95536" y="71414"/>
            <a:ext cx="1646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rgbClr val="FF0000"/>
                </a:solidFill>
              </a:rPr>
              <a:t>Tranzistor</a:t>
            </a:r>
            <a:endParaRPr lang="sk-SK" sz="28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1" y="1153200"/>
            <a:ext cx="4608512" cy="1639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84984"/>
            <a:ext cx="5737472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467544" y="783868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Štruktúra tranzistora:</a:t>
            </a:r>
            <a:endParaRPr lang="sk-SK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539552" y="3068960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Funkcia tranzistora:</a:t>
            </a:r>
            <a:endParaRPr lang="sk-SK" b="1" dirty="0"/>
          </a:p>
        </p:txBody>
      </p:sp>
      <p:sp>
        <p:nvSpPr>
          <p:cNvPr id="3" name="Obdĺžnik 2"/>
          <p:cNvSpPr/>
          <p:nvPr/>
        </p:nvSpPr>
        <p:spPr>
          <a:xfrm>
            <a:off x="539552" y="5734997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err="1"/>
              <a:t>Ve</a:t>
            </a:r>
            <a:r>
              <a:rPr lang="sk-SK" dirty="0" err="1"/>
              <a:t>l</a:t>
            </a:r>
            <a:r>
              <a:rPr lang="sk-SK" b="1" dirty="0" err="1"/>
              <a:t>mi</a:t>
            </a:r>
            <a:r>
              <a:rPr lang="sk-SK" b="1" dirty="0"/>
              <a:t> malé napätie v obvode bázy vyvoláva prúd, ktorý je </a:t>
            </a:r>
            <a:r>
              <a:rPr lang="sk-SK" b="1" dirty="0" smtClean="0"/>
              <a:t>prí</a:t>
            </a:r>
            <a:r>
              <a:rPr lang="sk-SK" dirty="0"/>
              <a:t>č</a:t>
            </a:r>
            <a:r>
              <a:rPr lang="sk-SK" b="1" dirty="0" smtClean="0"/>
              <a:t>inou</a:t>
            </a:r>
            <a:endParaRPr lang="sk-SK" b="1" dirty="0"/>
          </a:p>
          <a:p>
            <a:r>
              <a:rPr lang="sk-SK" b="1" dirty="0"/>
              <a:t>vzniku omnoho </a:t>
            </a:r>
            <a:r>
              <a:rPr lang="sk-SK" b="1" dirty="0" smtClean="0"/>
              <a:t>vä</a:t>
            </a:r>
            <a:r>
              <a:rPr lang="sk-SK" b="1" dirty="0"/>
              <a:t>č</a:t>
            </a:r>
            <a:r>
              <a:rPr lang="sk-SK" b="1" dirty="0" smtClean="0"/>
              <a:t>šieho </a:t>
            </a:r>
            <a:r>
              <a:rPr lang="sk-SK" b="1" dirty="0"/>
              <a:t>prúdu v kolektorovom obvode</a:t>
            </a:r>
            <a:r>
              <a:rPr lang="sk-SK" b="1" dirty="0" smtClean="0"/>
              <a:t>. Tento vytvorí na kolektore oveľa väčšie napätie ako je vstupné napätie.</a:t>
            </a:r>
            <a:endParaRPr lang="sk-SK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092650"/>
            <a:ext cx="3909665" cy="164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0325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ovná spojovacia šípka 4"/>
          <p:cNvCxnSpPr/>
          <p:nvPr/>
        </p:nvCxnSpPr>
        <p:spPr>
          <a:xfrm flipV="1">
            <a:off x="971600" y="971436"/>
            <a:ext cx="0" cy="49685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ovná spojovacia šípka 6"/>
          <p:cNvCxnSpPr/>
          <p:nvPr/>
        </p:nvCxnSpPr>
        <p:spPr>
          <a:xfrm>
            <a:off x="971600" y="5939988"/>
            <a:ext cx="77768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971600" y="1619508"/>
            <a:ext cx="6192688" cy="43204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lokTextu 9"/>
          <p:cNvSpPr txBox="1"/>
          <p:nvPr/>
        </p:nvSpPr>
        <p:spPr>
          <a:xfrm>
            <a:off x="539552" y="75541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err="1" smtClean="0"/>
              <a:t>Ic</a:t>
            </a:r>
            <a:endParaRPr lang="sk-SK" dirty="0"/>
          </a:p>
        </p:txBody>
      </p:sp>
      <p:sp>
        <p:nvSpPr>
          <p:cNvPr id="11" name="BlokTextu 10"/>
          <p:cNvSpPr txBox="1"/>
          <p:nvPr/>
        </p:nvSpPr>
        <p:spPr>
          <a:xfrm>
            <a:off x="8388424" y="60932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r>
              <a:rPr lang="sk-SK" baseline="-25000" dirty="0" smtClean="0"/>
              <a:t>CE</a:t>
            </a:r>
            <a:endParaRPr lang="sk-SK" baseline="-25000" dirty="0"/>
          </a:p>
        </p:txBody>
      </p:sp>
      <p:sp>
        <p:nvSpPr>
          <p:cNvPr id="13" name="Ovál 12"/>
          <p:cNvSpPr/>
          <p:nvPr/>
        </p:nvSpPr>
        <p:spPr>
          <a:xfrm>
            <a:off x="899592" y="154750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Ovál 13"/>
          <p:cNvSpPr/>
          <p:nvPr/>
        </p:nvSpPr>
        <p:spPr>
          <a:xfrm>
            <a:off x="7020272" y="579597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8" name="Rovná spojnica 17"/>
          <p:cNvCxnSpPr/>
          <p:nvPr/>
        </p:nvCxnSpPr>
        <p:spPr>
          <a:xfrm flipV="1">
            <a:off x="3707904" y="3563724"/>
            <a:ext cx="0" cy="237626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ovná spojnica 19"/>
          <p:cNvCxnSpPr/>
          <p:nvPr/>
        </p:nvCxnSpPr>
        <p:spPr>
          <a:xfrm>
            <a:off x="971600" y="3563724"/>
            <a:ext cx="273630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BlokTextu 21"/>
          <p:cNvSpPr txBox="1"/>
          <p:nvPr/>
        </p:nvSpPr>
        <p:spPr>
          <a:xfrm>
            <a:off x="107504" y="12594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Ucc</a:t>
            </a:r>
            <a:r>
              <a:rPr lang="sk-SK" dirty="0" smtClean="0"/>
              <a:t>/</a:t>
            </a:r>
            <a:r>
              <a:rPr lang="sk-SK" dirty="0" err="1" smtClean="0"/>
              <a:t>Rc</a:t>
            </a:r>
            <a:endParaRPr lang="sk-SK" dirty="0"/>
          </a:p>
        </p:txBody>
      </p:sp>
      <p:sp>
        <p:nvSpPr>
          <p:cNvPr id="23" name="BlokTextu 22"/>
          <p:cNvSpPr txBox="1"/>
          <p:nvPr/>
        </p:nvSpPr>
        <p:spPr>
          <a:xfrm>
            <a:off x="6948264" y="608400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Ucc</a:t>
            </a:r>
            <a:endParaRPr lang="sk-SK" dirty="0"/>
          </a:p>
        </p:txBody>
      </p:sp>
      <p:sp>
        <p:nvSpPr>
          <p:cNvPr id="24" name="Ovál 23"/>
          <p:cNvSpPr/>
          <p:nvPr/>
        </p:nvSpPr>
        <p:spPr>
          <a:xfrm>
            <a:off x="3563888" y="3419708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5" name="BlokTextu 24"/>
          <p:cNvSpPr txBox="1"/>
          <p:nvPr/>
        </p:nvSpPr>
        <p:spPr>
          <a:xfrm>
            <a:off x="3419872" y="60840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Ucc/2</a:t>
            </a:r>
            <a:endParaRPr lang="sk-SK" dirty="0"/>
          </a:p>
        </p:txBody>
      </p:sp>
      <p:sp>
        <p:nvSpPr>
          <p:cNvPr id="26" name="BlokTextu 25"/>
          <p:cNvSpPr txBox="1"/>
          <p:nvPr/>
        </p:nvSpPr>
        <p:spPr>
          <a:xfrm>
            <a:off x="72008" y="3419708"/>
            <a:ext cx="8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Ucc</a:t>
            </a:r>
            <a:r>
              <a:rPr lang="sk-SK" dirty="0" smtClean="0"/>
              <a:t>/</a:t>
            </a:r>
            <a:r>
              <a:rPr lang="sk-SK" dirty="0" err="1" smtClean="0"/>
              <a:t>Rc</a:t>
            </a:r>
            <a:endParaRPr lang="sk-SK" dirty="0"/>
          </a:p>
        </p:txBody>
      </p:sp>
      <p:cxnSp>
        <p:nvCxnSpPr>
          <p:cNvPr id="28" name="Rovná spojnica 27"/>
          <p:cNvCxnSpPr/>
          <p:nvPr/>
        </p:nvCxnSpPr>
        <p:spPr>
          <a:xfrm>
            <a:off x="179512" y="3779748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BlokTextu 28"/>
          <p:cNvSpPr txBox="1"/>
          <p:nvPr/>
        </p:nvSpPr>
        <p:spPr>
          <a:xfrm>
            <a:off x="323528" y="37797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2</a:t>
            </a:r>
            <a:endParaRPr lang="sk-SK" dirty="0"/>
          </a:p>
        </p:txBody>
      </p:sp>
      <p:sp>
        <p:nvSpPr>
          <p:cNvPr id="32" name="BlokTextu 31"/>
          <p:cNvSpPr txBox="1"/>
          <p:nvPr/>
        </p:nvSpPr>
        <p:spPr>
          <a:xfrm>
            <a:off x="3779912" y="305966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 = pracovný bod tranzistora</a:t>
            </a:r>
            <a:endParaRPr lang="sk-SK" dirty="0"/>
          </a:p>
        </p:txBody>
      </p:sp>
      <p:cxnSp>
        <p:nvCxnSpPr>
          <p:cNvPr id="34" name="Rovná spojovacia šípka 33"/>
          <p:cNvCxnSpPr/>
          <p:nvPr/>
        </p:nvCxnSpPr>
        <p:spPr>
          <a:xfrm flipH="1">
            <a:off x="1115616" y="1115452"/>
            <a:ext cx="136815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BlokTextu 34"/>
          <p:cNvSpPr txBox="1"/>
          <p:nvPr/>
        </p:nvSpPr>
        <p:spPr>
          <a:xfrm>
            <a:off x="2555776" y="757153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Tranzistor </a:t>
            </a:r>
          </a:p>
          <a:p>
            <a:r>
              <a:rPr lang="sk-SK" dirty="0" smtClean="0"/>
              <a:t>otvorený</a:t>
            </a:r>
            <a:endParaRPr lang="sk-SK" dirty="0"/>
          </a:p>
        </p:txBody>
      </p:sp>
      <p:cxnSp>
        <p:nvCxnSpPr>
          <p:cNvPr id="37" name="Rovná spojovacia šípka 36"/>
          <p:cNvCxnSpPr>
            <a:endCxn id="14" idx="7"/>
          </p:cNvCxnSpPr>
          <p:nvPr/>
        </p:nvCxnSpPr>
        <p:spPr>
          <a:xfrm flipH="1">
            <a:off x="7204660" y="4715852"/>
            <a:ext cx="535692" cy="11117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BlokTextu 37"/>
          <p:cNvSpPr txBox="1"/>
          <p:nvPr/>
        </p:nvSpPr>
        <p:spPr>
          <a:xfrm>
            <a:off x="7740352" y="4357553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Tranzistor zatvorený</a:t>
            </a:r>
            <a:endParaRPr lang="sk-SK" dirty="0"/>
          </a:p>
        </p:txBody>
      </p:sp>
      <p:sp>
        <p:nvSpPr>
          <p:cNvPr id="41" name="Voľná forma 40"/>
          <p:cNvSpPr/>
          <p:nvPr/>
        </p:nvSpPr>
        <p:spPr>
          <a:xfrm>
            <a:off x="968188" y="3635732"/>
            <a:ext cx="2111188" cy="2291644"/>
          </a:xfrm>
          <a:custGeom>
            <a:avLst/>
            <a:gdLst>
              <a:gd name="connsiteX0" fmla="*/ 0 w 2111188"/>
              <a:gd name="connsiteY0" fmla="*/ 2514600 h 2514600"/>
              <a:gd name="connsiteX1" fmla="*/ 363071 w 2111188"/>
              <a:gd name="connsiteY1" fmla="*/ 484094 h 2514600"/>
              <a:gd name="connsiteX2" fmla="*/ 2111188 w 2111188"/>
              <a:gd name="connsiteY2" fmla="*/ 0 h 2514600"/>
              <a:gd name="connsiteX3" fmla="*/ 2111188 w 2111188"/>
              <a:gd name="connsiteY3" fmla="*/ 0 h 251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1188" h="2514600">
                <a:moveTo>
                  <a:pt x="0" y="2514600"/>
                </a:moveTo>
                <a:cubicBezTo>
                  <a:pt x="5603" y="1708897"/>
                  <a:pt x="11206" y="903194"/>
                  <a:pt x="363071" y="484094"/>
                </a:cubicBezTo>
                <a:cubicBezTo>
                  <a:pt x="714936" y="64994"/>
                  <a:pt x="2111188" y="0"/>
                  <a:pt x="2111188" y="0"/>
                </a:cubicBezTo>
                <a:lnTo>
                  <a:pt x="2111188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43" name="Rovná spojnica 42"/>
          <p:cNvCxnSpPr>
            <a:stCxn id="41" idx="2"/>
          </p:cNvCxnSpPr>
          <p:nvPr/>
        </p:nvCxnSpPr>
        <p:spPr>
          <a:xfrm flipV="1">
            <a:off x="3079376" y="3275692"/>
            <a:ext cx="494900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BlokTextu 43"/>
          <p:cNvSpPr txBox="1"/>
          <p:nvPr/>
        </p:nvSpPr>
        <p:spPr>
          <a:xfrm>
            <a:off x="7740352" y="29063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I</a:t>
            </a:r>
            <a:r>
              <a:rPr lang="sk-SK" baseline="-25000" dirty="0" smtClean="0"/>
              <a:t>B </a:t>
            </a:r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45" name="Voľná forma 44"/>
          <p:cNvSpPr/>
          <p:nvPr/>
        </p:nvSpPr>
        <p:spPr>
          <a:xfrm>
            <a:off x="971600" y="2771636"/>
            <a:ext cx="2111188" cy="3164124"/>
          </a:xfrm>
          <a:custGeom>
            <a:avLst/>
            <a:gdLst>
              <a:gd name="connsiteX0" fmla="*/ 0 w 2111188"/>
              <a:gd name="connsiteY0" fmla="*/ 2514600 h 2514600"/>
              <a:gd name="connsiteX1" fmla="*/ 363071 w 2111188"/>
              <a:gd name="connsiteY1" fmla="*/ 484094 h 2514600"/>
              <a:gd name="connsiteX2" fmla="*/ 2111188 w 2111188"/>
              <a:gd name="connsiteY2" fmla="*/ 0 h 2514600"/>
              <a:gd name="connsiteX3" fmla="*/ 2111188 w 2111188"/>
              <a:gd name="connsiteY3" fmla="*/ 0 h 251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1188" h="2514600">
                <a:moveTo>
                  <a:pt x="0" y="2514600"/>
                </a:moveTo>
                <a:cubicBezTo>
                  <a:pt x="5603" y="1708897"/>
                  <a:pt x="11206" y="903194"/>
                  <a:pt x="363071" y="484094"/>
                </a:cubicBezTo>
                <a:cubicBezTo>
                  <a:pt x="714936" y="64994"/>
                  <a:pt x="2111188" y="0"/>
                  <a:pt x="2111188" y="0"/>
                </a:cubicBezTo>
                <a:lnTo>
                  <a:pt x="2111188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46" name="Rovná spojnica 45"/>
          <p:cNvCxnSpPr/>
          <p:nvPr/>
        </p:nvCxnSpPr>
        <p:spPr>
          <a:xfrm flipV="1">
            <a:off x="3059832" y="2411596"/>
            <a:ext cx="494900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Voľná forma 46"/>
          <p:cNvSpPr/>
          <p:nvPr/>
        </p:nvSpPr>
        <p:spPr>
          <a:xfrm>
            <a:off x="971600" y="4427820"/>
            <a:ext cx="2111188" cy="1512168"/>
          </a:xfrm>
          <a:custGeom>
            <a:avLst/>
            <a:gdLst>
              <a:gd name="connsiteX0" fmla="*/ 0 w 2111188"/>
              <a:gd name="connsiteY0" fmla="*/ 2514600 h 2514600"/>
              <a:gd name="connsiteX1" fmla="*/ 363071 w 2111188"/>
              <a:gd name="connsiteY1" fmla="*/ 484094 h 2514600"/>
              <a:gd name="connsiteX2" fmla="*/ 2111188 w 2111188"/>
              <a:gd name="connsiteY2" fmla="*/ 0 h 2514600"/>
              <a:gd name="connsiteX3" fmla="*/ 2111188 w 2111188"/>
              <a:gd name="connsiteY3" fmla="*/ 0 h 251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1188" h="2514600">
                <a:moveTo>
                  <a:pt x="0" y="2514600"/>
                </a:moveTo>
                <a:cubicBezTo>
                  <a:pt x="5603" y="1708897"/>
                  <a:pt x="11206" y="903194"/>
                  <a:pt x="363071" y="484094"/>
                </a:cubicBezTo>
                <a:cubicBezTo>
                  <a:pt x="714936" y="64994"/>
                  <a:pt x="2111188" y="0"/>
                  <a:pt x="2111188" y="0"/>
                </a:cubicBezTo>
                <a:lnTo>
                  <a:pt x="2111188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48" name="Rovná spojnica 47"/>
          <p:cNvCxnSpPr>
            <a:stCxn id="47" idx="2"/>
          </p:cNvCxnSpPr>
          <p:nvPr/>
        </p:nvCxnSpPr>
        <p:spPr>
          <a:xfrm flipV="1">
            <a:off x="3082788" y="4139788"/>
            <a:ext cx="499806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ovná spojovacia šípka 49"/>
          <p:cNvCxnSpPr/>
          <p:nvPr/>
        </p:nvCxnSpPr>
        <p:spPr>
          <a:xfrm flipH="1" flipV="1">
            <a:off x="2483768" y="2843644"/>
            <a:ext cx="79208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ovná spojovacia šípka 52"/>
          <p:cNvCxnSpPr/>
          <p:nvPr/>
        </p:nvCxnSpPr>
        <p:spPr>
          <a:xfrm>
            <a:off x="3275856" y="3419708"/>
            <a:ext cx="136815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ál 55"/>
          <p:cNvSpPr/>
          <p:nvPr/>
        </p:nvSpPr>
        <p:spPr>
          <a:xfrm>
            <a:off x="2627784" y="27716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58" name="Ovál 57"/>
          <p:cNvSpPr/>
          <p:nvPr/>
        </p:nvSpPr>
        <p:spPr>
          <a:xfrm>
            <a:off x="4860032" y="428380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59" name="BlokTextu 58"/>
          <p:cNvSpPr txBox="1"/>
          <p:nvPr/>
        </p:nvSpPr>
        <p:spPr>
          <a:xfrm>
            <a:off x="2627784" y="226758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P1</a:t>
            </a:r>
            <a:endParaRPr lang="sk-SK" dirty="0"/>
          </a:p>
        </p:txBody>
      </p:sp>
      <p:sp>
        <p:nvSpPr>
          <p:cNvPr id="60" name="BlokTextu 59"/>
          <p:cNvSpPr txBox="1"/>
          <p:nvPr/>
        </p:nvSpPr>
        <p:spPr>
          <a:xfrm>
            <a:off x="4572000" y="44278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P2</a:t>
            </a:r>
            <a:endParaRPr lang="sk-SK" dirty="0"/>
          </a:p>
        </p:txBody>
      </p:sp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2" cstate="print"/>
          <a:srcRect t="10326"/>
          <a:stretch>
            <a:fillRect/>
          </a:stretch>
        </p:blipFill>
        <p:spPr bwMode="auto">
          <a:xfrm>
            <a:off x="5940152" y="188640"/>
            <a:ext cx="2827891" cy="1926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" name="BlokTextu 61"/>
          <p:cNvSpPr txBox="1"/>
          <p:nvPr/>
        </p:nvSpPr>
        <p:spPr>
          <a:xfrm>
            <a:off x="7740352" y="20515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I</a:t>
            </a:r>
            <a:r>
              <a:rPr lang="sk-SK" baseline="-25000" dirty="0" smtClean="0"/>
              <a:t>B </a:t>
            </a:r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63" name="BlokTextu 62"/>
          <p:cNvSpPr txBox="1"/>
          <p:nvPr/>
        </p:nvSpPr>
        <p:spPr>
          <a:xfrm>
            <a:off x="7884368" y="377974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I</a:t>
            </a:r>
            <a:r>
              <a:rPr lang="sk-SK" baseline="-25000" dirty="0" smtClean="0"/>
              <a:t>B </a:t>
            </a:r>
            <a:r>
              <a:rPr lang="sk-SK" dirty="0" smtClean="0"/>
              <a:t>2</a:t>
            </a:r>
            <a:endParaRPr lang="sk-SK" dirty="0"/>
          </a:p>
        </p:txBody>
      </p:sp>
      <p:sp>
        <p:nvSpPr>
          <p:cNvPr id="64" name="BlokTextu 63"/>
          <p:cNvSpPr txBox="1"/>
          <p:nvPr/>
        </p:nvSpPr>
        <p:spPr>
          <a:xfrm>
            <a:off x="179512" y="188640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Zaťažovacia priamka a pracovný bod tranzistora</a:t>
            </a:r>
            <a:endParaRPr lang="sk-SK" b="1" dirty="0"/>
          </a:p>
        </p:txBody>
      </p:sp>
      <p:cxnSp>
        <p:nvCxnSpPr>
          <p:cNvPr id="66" name="Rovná spojovacia šípka 65"/>
          <p:cNvCxnSpPr/>
          <p:nvPr/>
        </p:nvCxnSpPr>
        <p:spPr>
          <a:xfrm flipV="1">
            <a:off x="539552" y="805354"/>
            <a:ext cx="0" cy="3193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ovná spojovacia šípka 69"/>
          <p:cNvCxnSpPr>
            <a:endCxn id="11" idx="1"/>
          </p:cNvCxnSpPr>
          <p:nvPr/>
        </p:nvCxnSpPr>
        <p:spPr>
          <a:xfrm>
            <a:off x="7812360" y="6246604"/>
            <a:ext cx="637166" cy="21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260648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FF0000"/>
                </a:solidFill>
              </a:rPr>
              <a:t>Zosilňovače </a:t>
            </a:r>
            <a:endParaRPr lang="sk-SK" sz="20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250" y="1428736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63377" y="2061766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23528" y="745356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sk-SK" altLang="sk-SK" sz="2400" smtClean="0">
              <a:solidFill>
                <a:srgbClr val="CC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sk-SK" altLang="sk-SK" sz="2400" smtClean="0">
                <a:solidFill>
                  <a:srgbClr val="000810"/>
                </a:solidFill>
              </a:rPr>
              <a:t>   </a:t>
            </a:r>
            <a:r>
              <a:rPr lang="sk-SK" altLang="sk-SK" sz="2400" smtClean="0"/>
              <a:t> </a:t>
            </a:r>
          </a:p>
          <a:p>
            <a:endParaRPr lang="sk-SK" altLang="sk-SK" sz="2400" smtClean="0"/>
          </a:p>
        </p:txBody>
      </p:sp>
      <p:sp>
        <p:nvSpPr>
          <p:cNvPr id="2" name="BlokTextu 1"/>
          <p:cNvSpPr txBox="1"/>
          <p:nvPr/>
        </p:nvSpPr>
        <p:spPr>
          <a:xfrm>
            <a:off x="323528" y="980728"/>
            <a:ext cx="5406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Princíp</a:t>
            </a:r>
            <a:r>
              <a:rPr lang="sk-SK" dirty="0" smtClean="0"/>
              <a:t> – zosilniť akýkoľvek signál (prúd, napätie, výkon)</a:t>
            </a:r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1385457" y="1848148"/>
            <a:ext cx="2307003" cy="1512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BlokTextu 7"/>
          <p:cNvSpPr txBox="1"/>
          <p:nvPr/>
        </p:nvSpPr>
        <p:spPr>
          <a:xfrm>
            <a:off x="1959953" y="2424212"/>
            <a:ext cx="118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Zosilňovač</a:t>
            </a:r>
            <a:endParaRPr lang="sk-SK" b="1" dirty="0"/>
          </a:p>
        </p:txBody>
      </p:sp>
      <p:cxnSp>
        <p:nvCxnSpPr>
          <p:cNvPr id="12" name="Rovná spojnica 11"/>
          <p:cNvCxnSpPr/>
          <p:nvPr/>
        </p:nvCxnSpPr>
        <p:spPr>
          <a:xfrm flipH="1">
            <a:off x="592312" y="2208188"/>
            <a:ext cx="793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14"/>
          <p:cNvCxnSpPr/>
          <p:nvPr/>
        </p:nvCxnSpPr>
        <p:spPr>
          <a:xfrm flipH="1">
            <a:off x="592312" y="2928268"/>
            <a:ext cx="793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 flipH="1">
            <a:off x="3692460" y="2208188"/>
            <a:ext cx="793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nica 16"/>
          <p:cNvCxnSpPr/>
          <p:nvPr/>
        </p:nvCxnSpPr>
        <p:spPr>
          <a:xfrm flipH="1">
            <a:off x="3692460" y="2929725"/>
            <a:ext cx="793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BlokTextu 13"/>
          <p:cNvSpPr txBox="1"/>
          <p:nvPr/>
        </p:nvSpPr>
        <p:spPr>
          <a:xfrm>
            <a:off x="251520" y="2352204"/>
            <a:ext cx="599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err="1" smtClean="0"/>
              <a:t>Uvst</a:t>
            </a:r>
            <a:endParaRPr lang="sk-SK" dirty="0"/>
          </a:p>
        </p:txBody>
      </p:sp>
      <p:sp>
        <p:nvSpPr>
          <p:cNvPr id="19" name="BlokTextu 18"/>
          <p:cNvSpPr txBox="1"/>
          <p:nvPr/>
        </p:nvSpPr>
        <p:spPr>
          <a:xfrm>
            <a:off x="4185875" y="2352204"/>
            <a:ext cx="70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err="1" smtClean="0"/>
              <a:t>Uvyst</a:t>
            </a:r>
            <a:endParaRPr lang="sk-SK" dirty="0"/>
          </a:p>
        </p:txBody>
      </p:sp>
      <p:sp>
        <p:nvSpPr>
          <p:cNvPr id="18" name="BlokTextu 17"/>
          <p:cNvSpPr txBox="1"/>
          <p:nvPr/>
        </p:nvSpPr>
        <p:spPr>
          <a:xfrm>
            <a:off x="536719" y="5385990"/>
            <a:ext cx="61198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Použitie: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Zosilnenie zvukových signálov – nízkofrekvenčné zosilňovače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Zosilnenie vysokofrekvenčných signálov</a:t>
            </a:r>
            <a:endParaRPr lang="sk-SK" dirty="0"/>
          </a:p>
        </p:txBody>
      </p:sp>
      <p:pic>
        <p:nvPicPr>
          <p:cNvPr id="21" name="Picture 2" descr="http://infosluch.sk/wp/wp-content/uploads/2012/07/princip-zosilnenia-zvuku2-300x133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068" y="1780700"/>
            <a:ext cx="3867316" cy="17145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BlokTextu 19"/>
          <p:cNvSpPr txBox="1"/>
          <p:nvPr/>
        </p:nvSpPr>
        <p:spPr>
          <a:xfrm>
            <a:off x="467544" y="3812847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Napäťové zosilnenie:    Au = </a:t>
            </a:r>
            <a:r>
              <a:rPr lang="sk-SK" sz="2400" b="1" dirty="0" err="1" smtClean="0"/>
              <a:t>Uvyst</a:t>
            </a:r>
            <a:r>
              <a:rPr lang="sk-SK" sz="2400" b="1" dirty="0" smtClean="0"/>
              <a:t> / </a:t>
            </a:r>
            <a:r>
              <a:rPr lang="sk-SK" sz="2400" b="1" dirty="0" err="1" smtClean="0"/>
              <a:t>Uvst</a:t>
            </a:r>
            <a:endParaRPr lang="sk-SK" sz="2400" b="1" dirty="0" smtClean="0"/>
          </a:p>
          <a:p>
            <a:r>
              <a:rPr lang="sk-SK" sz="2400" b="1" dirty="0" smtClean="0"/>
              <a:t>Prúdové zosilnenie:       </a:t>
            </a:r>
            <a:r>
              <a:rPr lang="sk-SK" sz="2400" b="1" dirty="0" err="1" smtClean="0"/>
              <a:t>Ai</a:t>
            </a:r>
            <a:r>
              <a:rPr lang="sk-SK" sz="2400" b="1" dirty="0" smtClean="0"/>
              <a:t> = </a:t>
            </a:r>
            <a:r>
              <a:rPr lang="sk-SK" sz="2400" b="1" dirty="0" err="1" smtClean="0"/>
              <a:t>Ivyst</a:t>
            </a:r>
            <a:r>
              <a:rPr lang="sk-SK" sz="2400" b="1" dirty="0" smtClean="0"/>
              <a:t> / </a:t>
            </a:r>
            <a:r>
              <a:rPr lang="sk-SK" sz="2400" b="1" dirty="0" err="1" smtClean="0"/>
              <a:t>Ivst</a:t>
            </a:r>
            <a:endParaRPr lang="sk-SK" sz="2400" b="1" dirty="0" smtClean="0"/>
          </a:p>
          <a:p>
            <a:r>
              <a:rPr lang="sk-SK" sz="2400" b="1" dirty="0" smtClean="0"/>
              <a:t>Výkonové zosilnenie:    </a:t>
            </a:r>
            <a:r>
              <a:rPr lang="sk-SK" sz="2400" b="1" dirty="0" err="1" smtClean="0"/>
              <a:t>Ap</a:t>
            </a:r>
            <a:r>
              <a:rPr lang="sk-SK" sz="2400" b="1" dirty="0" smtClean="0"/>
              <a:t> = </a:t>
            </a:r>
            <a:r>
              <a:rPr lang="sk-SK" sz="2400" b="1" dirty="0" err="1" smtClean="0"/>
              <a:t>Pvyst</a:t>
            </a:r>
            <a:r>
              <a:rPr lang="sk-SK" sz="2400" b="1" dirty="0" smtClean="0"/>
              <a:t> / </a:t>
            </a:r>
            <a:r>
              <a:rPr lang="sk-SK" sz="2400" b="1" dirty="0" err="1" smtClean="0"/>
              <a:t>Pvst</a:t>
            </a:r>
            <a:endParaRPr lang="sk-SK" sz="2400" b="1" dirty="0"/>
          </a:p>
        </p:txBody>
      </p:sp>
    </p:spTree>
    <p:extLst>
      <p:ext uri="{BB962C8B-B14F-4D97-AF65-F5344CB8AC3E}">
        <p14:creationId xmlns="" xmlns:p14="http://schemas.microsoft.com/office/powerpoint/2010/main" val="277788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24744"/>
            <a:ext cx="7992888" cy="491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BlokTextu 5"/>
          <p:cNvSpPr txBox="1"/>
          <p:nvPr/>
        </p:nvSpPr>
        <p:spPr>
          <a:xfrm>
            <a:off x="323528" y="332656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Zakreslite v </a:t>
            </a:r>
            <a:r>
              <a:rPr lang="sk-SK" b="1" dirty="0" err="1" smtClean="0"/>
              <a:t>Multisime</a:t>
            </a:r>
            <a:r>
              <a:rPr lang="sk-SK" b="1" dirty="0" smtClean="0"/>
              <a:t>, zapojte nasledovný obvod do kontaktnej plochy, určite zosilnenie pomocou osciloskopu </a:t>
            </a:r>
            <a:endParaRPr lang="sk-SK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219425"/>
            <a:ext cx="8671324" cy="3521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://www.eleccircuit.com/wp-content/uploads/2008/10/the-multi-purpose-amplifier-using-tda2030.jpg"/>
          <p:cNvPicPr>
            <a:picLocks noChangeAspect="1" noChangeArrowheads="1"/>
          </p:cNvPicPr>
          <p:nvPr/>
        </p:nvPicPr>
        <p:blipFill>
          <a:blip r:embed="rId3" cstate="print"/>
          <a:srcRect l="23566" t="7979" r="10450" b="18217"/>
          <a:stretch>
            <a:fillRect/>
          </a:stretch>
        </p:blipFill>
        <p:spPr bwMode="auto">
          <a:xfrm>
            <a:off x="3131840" y="0"/>
            <a:ext cx="5976664" cy="3159093"/>
          </a:xfrm>
          <a:prstGeom prst="rect">
            <a:avLst/>
          </a:prstGeom>
          <a:noFill/>
        </p:spPr>
      </p:pic>
      <p:sp>
        <p:nvSpPr>
          <p:cNvPr id="6" name="BlokTextu 5"/>
          <p:cNvSpPr txBox="1"/>
          <p:nvPr/>
        </p:nvSpPr>
        <p:spPr>
          <a:xfrm>
            <a:off x="5148064" y="184482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5148064" y="10527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2</a:t>
            </a:r>
            <a:endParaRPr lang="sk-SK" dirty="0"/>
          </a:p>
        </p:txBody>
      </p:sp>
      <p:sp>
        <p:nvSpPr>
          <p:cNvPr id="8" name="BlokTextu 7"/>
          <p:cNvSpPr txBox="1"/>
          <p:nvPr/>
        </p:nvSpPr>
        <p:spPr>
          <a:xfrm>
            <a:off x="6084168" y="12594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4</a:t>
            </a:r>
            <a:endParaRPr lang="sk-SK" dirty="0"/>
          </a:p>
        </p:txBody>
      </p:sp>
      <p:sp>
        <p:nvSpPr>
          <p:cNvPr id="9" name="BlokTextu 8"/>
          <p:cNvSpPr txBox="1"/>
          <p:nvPr/>
        </p:nvSpPr>
        <p:spPr>
          <a:xfrm>
            <a:off x="5436096" y="908720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5</a:t>
            </a:r>
            <a:endParaRPr lang="sk-SK" dirty="0"/>
          </a:p>
        </p:txBody>
      </p:sp>
      <p:sp>
        <p:nvSpPr>
          <p:cNvPr id="10" name="BlokTextu 9"/>
          <p:cNvSpPr txBox="1"/>
          <p:nvPr/>
        </p:nvSpPr>
        <p:spPr>
          <a:xfrm>
            <a:off x="5652120" y="18448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3</a:t>
            </a:r>
            <a:endParaRPr lang="sk-SK" dirty="0"/>
          </a:p>
        </p:txBody>
      </p:sp>
      <p:sp>
        <p:nvSpPr>
          <p:cNvPr id="11" name="BlokTextu 10"/>
          <p:cNvSpPr txBox="1"/>
          <p:nvPr/>
        </p:nvSpPr>
        <p:spPr>
          <a:xfrm>
            <a:off x="251520" y="188640"/>
            <a:ext cx="41764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Navrhnite DPS v programe </a:t>
            </a:r>
            <a:r>
              <a:rPr lang="sk-SK" b="1" dirty="0" err="1" smtClean="0"/>
              <a:t>Sprint</a:t>
            </a:r>
            <a:r>
              <a:rPr lang="sk-SK" b="1" dirty="0" smtClean="0"/>
              <a:t> </a:t>
            </a:r>
            <a:r>
              <a:rPr lang="sk-SK" b="1" dirty="0" err="1" smtClean="0"/>
              <a:t>Layout</a:t>
            </a:r>
            <a:endParaRPr lang="sk-SK" b="1" dirty="0" smtClean="0"/>
          </a:p>
          <a:p>
            <a:pPr>
              <a:buFont typeface="Arial" pitchFamily="34" charset="0"/>
              <a:buChar char="•"/>
            </a:pPr>
            <a:r>
              <a:rPr lang="sk-SK" sz="1200" b="1" dirty="0" smtClean="0"/>
              <a:t> </a:t>
            </a:r>
            <a:r>
              <a:rPr lang="sk-SK" sz="1400" b="1" dirty="0" smtClean="0"/>
              <a:t>šírka x výška DPS : 45 x 45 mm</a:t>
            </a:r>
          </a:p>
          <a:p>
            <a:pPr>
              <a:buFont typeface="Arial" pitchFamily="34" charset="0"/>
              <a:buChar char="•"/>
            </a:pPr>
            <a:r>
              <a:rPr lang="sk-SK" sz="1200" b="1" dirty="0" smtClean="0"/>
              <a:t> </a:t>
            </a:r>
            <a:r>
              <a:rPr lang="sk-SK" sz="1400" b="1" dirty="0" smtClean="0"/>
              <a:t>zakreslite v </a:t>
            </a:r>
            <a:r>
              <a:rPr lang="sk-SK" sz="1400" b="1" dirty="0" err="1" smtClean="0"/>
              <a:t>Multisime</a:t>
            </a:r>
            <a:r>
              <a:rPr lang="sk-SK" sz="1400" b="1" dirty="0" smtClean="0"/>
              <a:t> – určite napäťové zosilnenie </a:t>
            </a:r>
            <a:endParaRPr lang="sk-SK" sz="1400" b="1" dirty="0"/>
          </a:p>
        </p:txBody>
      </p:sp>
      <p:pic>
        <p:nvPicPr>
          <p:cNvPr id="12" name="Picture 2" descr="https://kitelectronic.files.wordpress.com/2010/01/tda-2030.jpg"/>
          <p:cNvPicPr>
            <a:picLocks noChangeAspect="1" noChangeArrowheads="1"/>
          </p:cNvPicPr>
          <p:nvPr/>
        </p:nvPicPr>
        <p:blipFill>
          <a:blip r:embed="rId4" cstate="print"/>
          <a:srcRect b="25166"/>
          <a:stretch>
            <a:fillRect/>
          </a:stretch>
        </p:blipFill>
        <p:spPr bwMode="auto">
          <a:xfrm>
            <a:off x="251520" y="1124744"/>
            <a:ext cx="2288254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10249</TotalTime>
  <Words>217</Words>
  <Application>Microsoft Office PowerPoint</Application>
  <PresentationFormat>Prezentácia na obrazovke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Juraj</cp:lastModifiedBy>
  <cp:revision>266</cp:revision>
  <cp:lastPrinted>2013-12-11T20:47:42Z</cp:lastPrinted>
  <dcterms:created xsi:type="dcterms:W3CDTF">2013-10-01T16:54:43Z</dcterms:created>
  <dcterms:modified xsi:type="dcterms:W3CDTF">2017-11-17T14:08:39Z</dcterms:modified>
</cp:coreProperties>
</file>