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322" r:id="rId2"/>
    <p:sldId id="389" r:id="rId3"/>
    <p:sldId id="391" r:id="rId4"/>
    <p:sldId id="274" r:id="rId5"/>
    <p:sldId id="275" r:id="rId6"/>
    <p:sldId id="337" r:id="rId7"/>
    <p:sldId id="339" r:id="rId8"/>
    <p:sldId id="276" r:id="rId9"/>
    <p:sldId id="392" r:id="rId10"/>
    <p:sldId id="340" r:id="rId11"/>
    <p:sldId id="341" r:id="rId12"/>
    <p:sldId id="331" r:id="rId13"/>
    <p:sldId id="388" r:id="rId14"/>
    <p:sldId id="386" r:id="rId15"/>
    <p:sldId id="387" r:id="rId16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CDB2E1C2-4D0A-4939-B11D-C39500D7ADEB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E4F00113-F8BC-406F-8B9D-E99EC7C9F7B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6735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3621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419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1908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251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21210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061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6839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7010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65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376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93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B4F4-EC5D-4BD1-979B-E2C366D95E87}" type="datetimeFigureOut">
              <a:rPr lang="sk-SK" smtClean="0"/>
              <a:pPr/>
              <a:t>19.11.2017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EE6-48B9-4DAB-A9C4-D85AEA73CE0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640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285720" y="214290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 Čo je lineárny napájací zdroj ?</a:t>
            </a:r>
          </a:p>
          <a:p>
            <a:pPr marL="457200" indent="-457200">
              <a:buFontTx/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Čo je amplitúda, perióda, frekvencia ? 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Čo je tranzistor ?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Kontrola NPN tranzistora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 Čo je zaťažovacia priamka tranzistora ?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 Čo je zosilnenie ?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rgbClr val="FF0000"/>
                </a:solidFill>
              </a:rPr>
              <a:t> Čo môžem zosilňovať ?</a:t>
            </a:r>
          </a:p>
        </p:txBody>
      </p:sp>
      <p:pic>
        <p:nvPicPr>
          <p:cNvPr id="15362" name="Picture 2" descr="http://elektross.gjn.cz/obrazky/tranzistor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968552" cy="322161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580112" y="33569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VA charakteristika tranzistora</a:t>
            </a:r>
            <a:endParaRPr lang="sk-SK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672408" cy="27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67544" y="328498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Viacstupňový  zosilňovač</a:t>
            </a:r>
            <a:endParaRPr lang="sk-SK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009065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4139952" y="332656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R</a:t>
            </a:r>
            <a:r>
              <a:rPr lang="sk-SK" sz="2000" b="1" baseline="-25000" dirty="0" smtClean="0"/>
              <a:t>1,</a:t>
            </a:r>
            <a:r>
              <a:rPr lang="sk-SK" sz="2000" b="1" dirty="0" smtClean="0"/>
              <a:t> R</a:t>
            </a:r>
            <a:r>
              <a:rPr lang="sk-SK" sz="2000" b="1" baseline="-25000" dirty="0"/>
              <a:t>2</a:t>
            </a:r>
            <a:r>
              <a:rPr lang="sk-SK" sz="2000" b="1" dirty="0" smtClean="0"/>
              <a:t> </a:t>
            </a:r>
            <a:r>
              <a:rPr lang="sk-SK" sz="2000" dirty="0"/>
              <a:t>- nastavenie predpätia BE a bázového prúdu</a:t>
            </a:r>
            <a:r>
              <a:rPr lang="sk-SK" sz="2000" dirty="0" smtClean="0"/>
              <a:t> ,  nastavenie pracovného bodu</a:t>
            </a:r>
          </a:p>
          <a:p>
            <a:r>
              <a:rPr lang="sk-SK" sz="2000" b="1" dirty="0"/>
              <a:t>R</a:t>
            </a:r>
            <a:r>
              <a:rPr lang="sk-SK" sz="2000" b="1" baseline="-25000" dirty="0"/>
              <a:t>C</a:t>
            </a:r>
            <a:r>
              <a:rPr lang="sk-SK" sz="2000" dirty="0"/>
              <a:t> - nastavuje U</a:t>
            </a:r>
            <a:r>
              <a:rPr lang="sk-SK" sz="2000" baseline="-25000" dirty="0"/>
              <a:t>CE</a:t>
            </a:r>
            <a:r>
              <a:rPr lang="sk-SK" sz="2000" dirty="0"/>
              <a:t> a I</a:t>
            </a:r>
            <a:r>
              <a:rPr lang="sk-SK" sz="2000" baseline="-25000" dirty="0"/>
              <a:t>C</a:t>
            </a:r>
            <a:r>
              <a:rPr lang="sk-SK" sz="2000" dirty="0"/>
              <a:t>, tvorí zároveň </a:t>
            </a:r>
            <a:r>
              <a:rPr lang="sk-SK" sz="2000" dirty="0" smtClean="0"/>
              <a:t>zaťažovací </a:t>
            </a:r>
            <a:r>
              <a:rPr lang="sk-SK" sz="2000" dirty="0" err="1"/>
              <a:t>rezistor</a:t>
            </a:r>
            <a:r>
              <a:rPr lang="sk-SK" sz="2000" dirty="0"/>
              <a:t> pre </a:t>
            </a:r>
            <a:r>
              <a:rPr lang="sk-SK" sz="2000" dirty="0" smtClean="0"/>
              <a:t>tranzistor, prac. odpor </a:t>
            </a:r>
          </a:p>
          <a:p>
            <a:r>
              <a:rPr lang="sk-SK" sz="2000" b="1" dirty="0" err="1"/>
              <a:t>R</a:t>
            </a:r>
            <a:r>
              <a:rPr lang="sk-SK" sz="2000" b="1" baseline="-25000" dirty="0" err="1"/>
              <a:t>E</a:t>
            </a:r>
            <a:r>
              <a:rPr lang="sk-SK" sz="2000" b="1" dirty="0"/>
              <a:t> </a:t>
            </a:r>
            <a:r>
              <a:rPr lang="sk-SK" sz="2000" dirty="0"/>
              <a:t>- teplotná stabilizácia pracovného bodu</a:t>
            </a:r>
            <a:r>
              <a:rPr lang="sk-SK" sz="2000" dirty="0" smtClean="0"/>
              <a:t> </a:t>
            </a:r>
          </a:p>
          <a:p>
            <a:r>
              <a:rPr lang="sk-SK" sz="2000" b="1" dirty="0"/>
              <a:t>C</a:t>
            </a:r>
            <a:r>
              <a:rPr lang="sk-SK" sz="2000" b="1" baseline="-25000" dirty="0"/>
              <a:t>E</a:t>
            </a:r>
            <a:r>
              <a:rPr lang="sk-SK" sz="2000" dirty="0"/>
              <a:t> - </a:t>
            </a:r>
            <a:r>
              <a:rPr lang="sk-SK" sz="2000" dirty="0" smtClean="0"/>
              <a:t>ruší </a:t>
            </a:r>
            <a:r>
              <a:rPr lang="sk-SK" sz="2000" dirty="0"/>
              <a:t>striedavú spätnú </a:t>
            </a:r>
            <a:r>
              <a:rPr lang="sk-SK" sz="2000" dirty="0" smtClean="0"/>
              <a:t>väzbu – lepšia stabilizácia pracovného bodu</a:t>
            </a:r>
          </a:p>
          <a:p>
            <a:r>
              <a:rPr lang="sk-SK" sz="2000" b="1" dirty="0"/>
              <a:t>C1, C2 </a:t>
            </a:r>
            <a:r>
              <a:rPr lang="sk-SK" sz="2000" dirty="0"/>
              <a:t>- oddeľujú striedavé a jednosmerné </a:t>
            </a:r>
            <a:r>
              <a:rPr lang="sk-SK" sz="2000" dirty="0" smtClean="0"/>
              <a:t>zložky </a:t>
            </a:r>
            <a:r>
              <a:rPr lang="sk-SK" sz="2000" dirty="0"/>
              <a:t>signálu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343394" cy="298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Viacstupňové zosilňovače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717032"/>
            <a:ext cx="865726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6854" y="3068960"/>
            <a:ext cx="616714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71406" y="7141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Zapojenie nízkofrekvenčného zosilňovača 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6672"/>
            <a:ext cx="4768423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932040" y="4046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Zakresli v </a:t>
            </a:r>
            <a:r>
              <a:rPr lang="sk-SK" dirty="0" err="1" smtClean="0"/>
              <a:t>Multisime</a:t>
            </a:r>
            <a:r>
              <a:rPr lang="sk-SK" dirty="0" smtClean="0"/>
              <a:t>, zapoj do kontaktnej plochy a urči parametre vstupného a výstupného striedavého signálu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22342"/>
            <a:ext cx="7056784" cy="40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932040" y="404664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Zakresli v </a:t>
            </a:r>
            <a:r>
              <a:rPr lang="sk-SK" dirty="0" err="1" smtClean="0"/>
              <a:t>Multisime</a:t>
            </a:r>
            <a:r>
              <a:rPr lang="sk-SK" dirty="0" smtClean="0"/>
              <a:t>, zapoj do kontaktnej plochy a urči parametre vstupného a výstupného striedavého signálu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600400" cy="28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375" r="1337"/>
          <a:stretch>
            <a:fillRect/>
          </a:stretch>
        </p:blipFill>
        <p:spPr bwMode="auto">
          <a:xfrm>
            <a:off x="251520" y="548680"/>
            <a:ext cx="78615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Minizosilňovač</a:t>
            </a:r>
            <a:r>
              <a:rPr lang="sk-SK" sz="2400" b="1" dirty="0" smtClean="0"/>
              <a:t> s LM386</a:t>
            </a:r>
            <a:endParaRPr lang="sk-SK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872" y="3717032"/>
            <a:ext cx="2039755" cy="294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5157192"/>
            <a:ext cx="5832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C1, C2 – oddeľovacie kondenzátory</a:t>
            </a:r>
          </a:p>
          <a:p>
            <a:r>
              <a:rPr lang="sk-SK" dirty="0" smtClean="0"/>
              <a:t>C3 – blokujúci kondenzátor, odstraňuje rušivé impulzy</a:t>
            </a:r>
          </a:p>
          <a:p>
            <a:r>
              <a:rPr lang="sk-SK" dirty="0" smtClean="0"/>
              <a:t>R1-C2 – určujú zosilnenie</a:t>
            </a:r>
          </a:p>
          <a:p>
            <a:r>
              <a:rPr lang="sk-SK" dirty="0" smtClean="0"/>
              <a:t>C4- R2 – tlmenie vysokofrekvenčných zložiek na výstupe</a:t>
            </a:r>
          </a:p>
          <a:p>
            <a:r>
              <a:rPr lang="sk-SK" dirty="0" smtClean="0"/>
              <a:t>C6 – filtrovanie napájacieho napätia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0530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467544" y="4470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Návrh DPS pre nízkofrekvenčný zosilňovač s LM386</a:t>
            </a:r>
            <a:endParaRPr lang="sk-SK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npn 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66156"/>
            <a:ext cx="2018506" cy="1291844"/>
          </a:xfrm>
          <a:prstGeom prst="rect">
            <a:avLst/>
          </a:prstGeom>
          <a:noFill/>
        </p:spPr>
      </p:pic>
      <p:pic>
        <p:nvPicPr>
          <p:cNvPr id="26630" name="Picture 6" descr="jfet transistor n-cha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5442" y="5057800"/>
            <a:ext cx="1942662" cy="1800200"/>
          </a:xfrm>
          <a:prstGeom prst="rect">
            <a:avLst/>
          </a:prstGeom>
          <a:noFill/>
        </p:spPr>
      </p:pic>
      <p:pic>
        <p:nvPicPr>
          <p:cNvPr id="26632" name="Picture 8" descr="nmos transis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130401"/>
            <a:ext cx="2483768" cy="1727599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176" y="230113"/>
            <a:ext cx="1896616" cy="492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9588" y="476672"/>
            <a:ext cx="1714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73679"/>
            <a:ext cx="1772791" cy="49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Typy </a:t>
            </a:r>
            <a:r>
              <a:rPr lang="sk-SK" sz="2400" b="1" dirty="0" smtClean="0"/>
              <a:t>tranzistorov – bipolárne, FET, MOS</a:t>
            </a:r>
            <a:endParaRPr lang="sk-S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puzdro_to3.jpg"/>
          <p:cNvPicPr>
            <a:picLocks noChangeAspect="1"/>
          </p:cNvPicPr>
          <p:nvPr/>
        </p:nvPicPr>
        <p:blipFill>
          <a:blip r:embed="rId2" cstate="print"/>
          <a:srcRect t="16129" b="32258"/>
          <a:stretch>
            <a:fillRect/>
          </a:stretch>
        </p:blipFill>
        <p:spPr>
          <a:xfrm>
            <a:off x="179512" y="980728"/>
            <a:ext cx="2187087" cy="115212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339752" y="12687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Púzdro</a:t>
            </a:r>
            <a:r>
              <a:rPr lang="sk-SK" b="1" dirty="0" smtClean="0"/>
              <a:t> TO 3</a:t>
            </a:r>
            <a:endParaRPr lang="sk-SK" b="1" dirty="0"/>
          </a:p>
        </p:txBody>
      </p:sp>
      <p:pic>
        <p:nvPicPr>
          <p:cNvPr id="6" name="Obrázok 5" descr="puzdro_to18.jpg"/>
          <p:cNvPicPr>
            <a:picLocks noChangeAspect="1"/>
          </p:cNvPicPr>
          <p:nvPr/>
        </p:nvPicPr>
        <p:blipFill>
          <a:blip r:embed="rId3" cstate="print"/>
          <a:srcRect b="38487"/>
          <a:stretch>
            <a:fillRect/>
          </a:stretch>
        </p:blipFill>
        <p:spPr>
          <a:xfrm>
            <a:off x="467544" y="2204864"/>
            <a:ext cx="1813218" cy="100811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267744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Púzdro</a:t>
            </a:r>
            <a:r>
              <a:rPr lang="sk-SK" b="1" dirty="0" smtClean="0"/>
              <a:t> TO 18</a:t>
            </a:r>
            <a:endParaRPr lang="sk-SK" b="1" dirty="0"/>
          </a:p>
        </p:txBody>
      </p:sp>
      <p:pic>
        <p:nvPicPr>
          <p:cNvPr id="8" name="Obrázok 7" descr="puzdro_to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645024"/>
            <a:ext cx="1832839" cy="1626493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339752" y="38610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Púzdro</a:t>
            </a:r>
            <a:r>
              <a:rPr lang="sk-SK" b="1" dirty="0" smtClean="0"/>
              <a:t> TO 92</a:t>
            </a:r>
            <a:endParaRPr lang="sk-SK" b="1" dirty="0"/>
          </a:p>
        </p:txBody>
      </p:sp>
      <p:pic>
        <p:nvPicPr>
          <p:cNvPr id="12" name="Obrázok 11" descr="puzdro_to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052736"/>
            <a:ext cx="1030848" cy="1436563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5364088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Púzdro</a:t>
            </a:r>
            <a:r>
              <a:rPr lang="sk-SK" b="1" dirty="0" smtClean="0"/>
              <a:t> TO 126</a:t>
            </a:r>
            <a:endParaRPr lang="sk-SK" b="1" dirty="0"/>
          </a:p>
        </p:txBody>
      </p:sp>
      <p:pic>
        <p:nvPicPr>
          <p:cNvPr id="14" name="Obrázok 13" descr="puzdro_to2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2492896"/>
            <a:ext cx="1080120" cy="1696755"/>
          </a:xfrm>
          <a:prstGeom prst="rect">
            <a:avLst/>
          </a:prstGeom>
        </p:spPr>
      </p:pic>
      <p:sp>
        <p:nvSpPr>
          <p:cNvPr id="15" name="BlokTextu 14"/>
          <p:cNvSpPr txBox="1"/>
          <p:nvPr/>
        </p:nvSpPr>
        <p:spPr>
          <a:xfrm>
            <a:off x="5436096" y="27089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Púzdro</a:t>
            </a:r>
            <a:r>
              <a:rPr lang="sk-SK" b="1" dirty="0" smtClean="0"/>
              <a:t> TO 220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432048" y="116632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Púzdra</a:t>
            </a:r>
            <a:r>
              <a:rPr lang="sk-SK" sz="2400" b="1" dirty="0" smtClean="0"/>
              <a:t> pre polovodičové súčiastky</a:t>
            </a:r>
            <a:endParaRPr lang="sk-SK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836712"/>
            <a:ext cx="84633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použitia: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prúdu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napätia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Zosilňovače výkonu</a:t>
            </a:r>
          </a:p>
          <a:p>
            <a:endParaRPr lang="sk-SK" b="1" dirty="0"/>
          </a:p>
          <a:p>
            <a:r>
              <a:rPr lang="sk-SK" b="1" dirty="0" smtClean="0"/>
              <a:t>Podľa frekvencie: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Nízkofrekvenčné  - od 20Hz do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Vysokofrekvenčné - nad 20kHz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Impulzné – číslicové zariadenia,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Jednosmerné – meracie zariadenia</a:t>
            </a:r>
          </a:p>
          <a:p>
            <a:endParaRPr lang="sk-SK" dirty="0"/>
          </a:p>
          <a:p>
            <a:r>
              <a:rPr lang="sk-SK" b="1" dirty="0" smtClean="0"/>
              <a:t>Podľa šírky spracovaného frekvenčného pásma: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Úzkopásmové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Širokopásmové</a:t>
            </a:r>
          </a:p>
          <a:p>
            <a:endParaRPr lang="sk-SK" dirty="0"/>
          </a:p>
          <a:p>
            <a:r>
              <a:rPr lang="sk-SK" b="1" dirty="0" smtClean="0"/>
              <a:t>Podľa aktívneho prvku: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Elektrónkové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Tranzistorové – s bipolárnymi alebo </a:t>
            </a:r>
            <a:r>
              <a:rPr lang="sk-SK" dirty="0" err="1" smtClean="0"/>
              <a:t>unipolárnymi</a:t>
            </a:r>
            <a:r>
              <a:rPr lang="sk-SK" dirty="0" smtClean="0"/>
              <a:t> tranzistormi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Integrované</a:t>
            </a:r>
          </a:p>
        </p:txBody>
      </p:sp>
    </p:spTree>
    <p:extLst>
      <p:ext uri="{BB962C8B-B14F-4D97-AF65-F5344CB8AC3E}">
        <p14:creationId xmlns="" xmlns:p14="http://schemas.microsoft.com/office/powerpoint/2010/main" val="35000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Zosilňovače - rozdelenie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250" y="19859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sk-SK" altLang="sk-SK" sz="240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2" name="BlokTextu 1"/>
          <p:cNvSpPr txBox="1"/>
          <p:nvPr/>
        </p:nvSpPr>
        <p:spPr>
          <a:xfrm>
            <a:off x="323528" y="908720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zapojenia zosilňovacej súčiastky: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</a:t>
            </a:r>
            <a:r>
              <a:rPr lang="sk-SK" dirty="0" err="1" smtClean="0"/>
              <a:t>emitorom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spoločným kolektorom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 spoločnou bázou</a:t>
            </a:r>
            <a:endParaRPr lang="sk-SK" dirty="0"/>
          </a:p>
          <a:p>
            <a:endParaRPr lang="sk-SK" dirty="0" smtClean="0"/>
          </a:p>
          <a:p>
            <a:r>
              <a:rPr lang="sk-SK" b="1" dirty="0" smtClean="0"/>
              <a:t>Podľa počtu stupňov: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Jednostupňové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Viacstupňové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b="1" dirty="0" smtClean="0"/>
              <a:t>Podľa spätnej väzby: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Bez spätnej väzby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 kladnou spätnou väzbou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So zápornou spätnou väzbou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57158" y="47863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veľkosti vstupného (budiaceho) signálu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predzosilňovače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na malé úrovne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   výkonové zosilňovače – </a:t>
            </a:r>
            <a:r>
              <a:rPr lang="sk-SK" dirty="0" err="1" smtClean="0"/>
              <a:t>zosilňuju</a:t>
            </a:r>
            <a:r>
              <a:rPr lang="sk-SK" dirty="0" smtClean="0"/>
              <a:t> signály z predzosilňovača na požadovanú úroveň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70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285728"/>
            <a:ext cx="8072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Základné parametre zosilňovača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zosilnenie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nelineárne skreslenie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stabilita – odolnosť proti rozkmitaniu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šírka pásma – kmitočtový rozsah, ktorý je zosilňovač schopný zosilniť</a:t>
            </a:r>
            <a:endParaRPr lang="sk-SK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935492" cy="296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5082165"/>
            <a:ext cx="4572033" cy="106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981" y="5072074"/>
            <a:ext cx="425802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7158" y="357166"/>
            <a:ext cx="8786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</a:rPr>
              <a:t>Skreslenie signálu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Požiadavka na zosilňovač je, aby priebeh </a:t>
            </a:r>
            <a:r>
              <a:rPr lang="sk-SK" dirty="0" smtClean="0"/>
              <a:t>výstupného signálu bol presne lineárne zväčšený</a:t>
            </a:r>
          </a:p>
          <a:p>
            <a:r>
              <a:rPr lang="sk-SK" dirty="0" smtClean="0"/>
              <a:t>obraz vstupného signálu.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 Zosilňovač zosilňuje </a:t>
            </a:r>
            <a:r>
              <a:rPr lang="sk-SK" dirty="0" err="1" smtClean="0"/>
              <a:t>signal</a:t>
            </a:r>
            <a:r>
              <a:rPr lang="sk-SK" dirty="0" smtClean="0"/>
              <a:t> dostatočne lineárne len za určitých podmienok (teplota, frekvencia, úroveň signálu).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Čím viac sa odchýli od týchto podmienok, tým viac </a:t>
            </a:r>
            <a:r>
              <a:rPr lang="sk-SK" dirty="0" smtClean="0"/>
              <a:t>sa prejaví nelineárne skreslenie vo výstupnom signáli – hovoríme, že zosilňovač skresľuje.</a:t>
            </a:r>
            <a:endParaRPr lang="sk-SK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7058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alzat.szm.com/Zosil/zakl_zap/zapo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11"/>
          <a:stretch/>
        </p:blipFill>
        <p:spPr bwMode="auto">
          <a:xfrm>
            <a:off x="452769" y="1124744"/>
            <a:ext cx="8280174" cy="2139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51520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Nízkofrekvenčné zosilňovače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74535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sk-SK" altLang="sk-SK" sz="2400" smtClean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sk-SK" altLang="sk-SK" sz="2400" smtClean="0">
                <a:solidFill>
                  <a:srgbClr val="000810"/>
                </a:solidFill>
              </a:rPr>
              <a:t>   </a:t>
            </a:r>
            <a:r>
              <a:rPr lang="sk-SK" altLang="sk-SK" sz="2400" smtClean="0"/>
              <a:t> </a:t>
            </a:r>
          </a:p>
          <a:p>
            <a:endParaRPr lang="sk-SK" altLang="sk-SK" sz="2400" smtClean="0"/>
          </a:p>
        </p:txBody>
      </p:sp>
      <p:sp>
        <p:nvSpPr>
          <p:cNvPr id="13" name="BlokTextu 12"/>
          <p:cNvSpPr txBox="1"/>
          <p:nvPr/>
        </p:nvSpPr>
        <p:spPr>
          <a:xfrm>
            <a:off x="323528" y="7453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Zosilnenie signálov od 6 do 20kHz - </a:t>
            </a:r>
            <a:r>
              <a:rPr lang="sk-SK" dirty="0" err="1" smtClean="0"/>
              <a:t>audiosignály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Základné zapojenia </a:t>
            </a:r>
            <a:r>
              <a:rPr lang="sk-SK" dirty="0" err="1" smtClean="0"/>
              <a:t>nf</a:t>
            </a:r>
            <a:r>
              <a:rPr lang="sk-SK" dirty="0" smtClean="0"/>
              <a:t> zosilňovačov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251520" y="314096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So spoločnou bázou                   So spoločným </a:t>
            </a:r>
            <a:r>
              <a:rPr lang="sk-SK" dirty="0" err="1" smtClean="0"/>
              <a:t>emitorom</a:t>
            </a:r>
            <a:r>
              <a:rPr lang="sk-SK" dirty="0" smtClean="0"/>
              <a:t>        So spoločným kolektorom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357301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b="1" dirty="0" smtClean="0"/>
              <a:t>Použitie: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Telefónna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Rozhlasová technika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Televízna technika</a:t>
            </a:r>
          </a:p>
          <a:p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3275856" y="3717032"/>
          <a:ext cx="5375920" cy="2834640"/>
        </p:xfrm>
        <a:graphic>
          <a:graphicData uri="http://schemas.openxmlformats.org/drawingml/2006/table">
            <a:tbl>
              <a:tblPr/>
              <a:tblGrid>
                <a:gridCol w="1343980"/>
                <a:gridCol w="1343980"/>
                <a:gridCol w="1343980"/>
                <a:gridCol w="1343980"/>
              </a:tblGrid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Parameter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SB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SE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SK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/>
                        <a:t>R</a:t>
                      </a:r>
                      <a:r>
                        <a:rPr lang="sk-SK" b="1" baseline="-25000" dirty="0" err="1"/>
                        <a:t>vst</a:t>
                      </a:r>
                      <a:r>
                        <a:rPr lang="sk-SK" b="1" dirty="0"/>
                        <a:t> [ </a:t>
                      </a:r>
                      <a:r>
                        <a:rPr lang="el-GR" b="1" dirty="0" smtClean="0"/>
                        <a:t>Ὠ</a:t>
                      </a:r>
                      <a:r>
                        <a:rPr lang="sk-SK" b="1" dirty="0"/>
                        <a:t> 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3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4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5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6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 dirty="0" err="1"/>
                        <a:t>R</a:t>
                      </a:r>
                      <a:r>
                        <a:rPr lang="sk-SK" b="1" baseline="-25000" dirty="0" err="1"/>
                        <a:t>výst</a:t>
                      </a:r>
                      <a:r>
                        <a:rPr lang="sk-SK" b="1" dirty="0"/>
                        <a:t> [ </a:t>
                      </a:r>
                      <a:r>
                        <a:rPr lang="el-GR" b="1" dirty="0" smtClean="0"/>
                        <a:t>Ὠ</a:t>
                      </a:r>
                      <a:r>
                        <a:rPr lang="sk-SK" b="1" dirty="0"/>
                        <a:t> 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5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6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4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5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2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3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2956">
                <a:tc>
                  <a:txBody>
                    <a:bodyPr/>
                    <a:lstStyle/>
                    <a:p>
                      <a:pPr algn="ctr"/>
                      <a:r>
                        <a:rPr lang="sk-SK" b="1" dirty="0"/>
                        <a:t>A</a:t>
                      </a:r>
                      <a:r>
                        <a:rPr lang="sk-SK" b="1" baseline="-25000" dirty="0"/>
                        <a:t>u</a:t>
                      </a:r>
                      <a:r>
                        <a:rPr lang="sk-SK" b="1" dirty="0"/>
                        <a:t>   [ - ]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( -10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) ÷ ( -10</a:t>
                      </a:r>
                      <a:r>
                        <a:rPr lang="sk-SK" baseline="30000"/>
                        <a:t>2</a:t>
                      </a:r>
                      <a:r>
                        <a:rPr lang="sk-SK"/>
                        <a:t> )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&lt; 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A</a:t>
                      </a:r>
                      <a:r>
                        <a:rPr lang="sk-SK" b="1" baseline="-25000"/>
                        <a:t>i</a:t>
                      </a:r>
                      <a:r>
                        <a:rPr lang="sk-SK" b="1"/>
                        <a:t>    [ - ]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&lt; 1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321">
                <a:tc>
                  <a:txBody>
                    <a:bodyPr/>
                    <a:lstStyle/>
                    <a:p>
                      <a:pPr algn="ctr"/>
                      <a:r>
                        <a:rPr lang="sk-SK" b="1"/>
                        <a:t>A</a:t>
                      </a:r>
                      <a:r>
                        <a:rPr lang="sk-SK" b="1" baseline="-25000"/>
                        <a:t>p</a:t>
                      </a:r>
                      <a:r>
                        <a:rPr lang="sk-SK" b="1"/>
                        <a:t>   [ - ]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1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2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/>
                        <a:t>10</a:t>
                      </a:r>
                      <a:r>
                        <a:rPr lang="sk-SK" baseline="30000"/>
                        <a:t>3</a:t>
                      </a:r>
                      <a:r>
                        <a:rPr lang="sk-SK"/>
                        <a:t> ÷ 10</a:t>
                      </a:r>
                      <a:r>
                        <a:rPr lang="sk-SK" baseline="30000"/>
                        <a:t>4</a:t>
                      </a:r>
                      <a:endParaRPr lang="sk-SK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r>
                        <a:rPr lang="sk-SK" baseline="30000" dirty="0"/>
                        <a:t>1</a:t>
                      </a:r>
                      <a:r>
                        <a:rPr lang="sk-SK" dirty="0"/>
                        <a:t> ÷ 10</a:t>
                      </a:r>
                      <a:r>
                        <a:rPr lang="sk-SK" baseline="30000" dirty="0"/>
                        <a:t>2</a:t>
                      </a:r>
                      <a:endParaRPr lang="sk-SK" dirty="0"/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584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is.fri.uniza.sk/~ludo/e-Publikacia/elektronika/kap4/bezflash/graf.gif"/>
          <p:cNvPicPr>
            <a:picLocks noChangeAspect="1" noChangeArrowheads="1"/>
          </p:cNvPicPr>
          <p:nvPr/>
        </p:nvPicPr>
        <p:blipFill>
          <a:blip r:embed="rId2" cstate="print"/>
          <a:srcRect b="3664"/>
          <a:stretch>
            <a:fillRect/>
          </a:stretch>
        </p:blipFill>
        <p:spPr bwMode="auto">
          <a:xfrm>
            <a:off x="323528" y="1772816"/>
            <a:ext cx="5616624" cy="495993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496" y="4462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Pracovný bod tranzistora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8520" y="5486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Slúži pre nastavenie tranzistora pre jeho optimálnu </a:t>
            </a:r>
            <a:r>
              <a:rPr lang="sk-SK" dirty="0" err="1" smtClean="0"/>
              <a:t>činosť</a:t>
            </a:r>
            <a:r>
              <a:rPr lang="sk-SK" dirty="0" smtClean="0"/>
              <a:t>. Pracovný </a:t>
            </a:r>
            <a:r>
              <a:rPr lang="sk-SK" dirty="0" smtClean="0"/>
              <a:t>bod tranzistora nastavíme pomocou jednosmerných obvodových veličín. Vhodnými obvodovými prvkami zosilňovača zabezpečíme požadované hodnoty prúdov elektród a napätí priechodov tranzistora. 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10546</TotalTime>
  <Words>514</Words>
  <Application>Microsoft Office PowerPoint</Application>
  <PresentationFormat>Prezentácia na obrazovke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Juraj</cp:lastModifiedBy>
  <cp:revision>293</cp:revision>
  <cp:lastPrinted>2013-12-11T20:47:42Z</cp:lastPrinted>
  <dcterms:created xsi:type="dcterms:W3CDTF">2013-10-01T16:54:43Z</dcterms:created>
  <dcterms:modified xsi:type="dcterms:W3CDTF">2017-11-19T14:59:45Z</dcterms:modified>
</cp:coreProperties>
</file>