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4"/>
  </p:handoutMasterIdLst>
  <p:sldIdLst>
    <p:sldId id="322" r:id="rId2"/>
    <p:sldId id="324" r:id="rId3"/>
    <p:sldId id="351" r:id="rId4"/>
    <p:sldId id="272" r:id="rId5"/>
    <p:sldId id="338" r:id="rId6"/>
    <p:sldId id="274" r:id="rId7"/>
    <p:sldId id="275" r:id="rId8"/>
    <p:sldId id="337" r:id="rId9"/>
    <p:sldId id="339" r:id="rId10"/>
    <p:sldId id="276" r:id="rId11"/>
    <p:sldId id="340" r:id="rId12"/>
    <p:sldId id="341" r:id="rId13"/>
    <p:sldId id="331" r:id="rId14"/>
    <p:sldId id="371" r:id="rId15"/>
    <p:sldId id="370" r:id="rId16"/>
    <p:sldId id="285" r:id="rId17"/>
    <p:sldId id="287" r:id="rId18"/>
    <p:sldId id="347" r:id="rId19"/>
    <p:sldId id="345" r:id="rId20"/>
    <p:sldId id="349" r:id="rId21"/>
    <p:sldId id="348" r:id="rId22"/>
    <p:sldId id="346" r:id="rId23"/>
    <p:sldId id="352" r:id="rId24"/>
    <p:sldId id="311" r:id="rId25"/>
    <p:sldId id="302" r:id="rId26"/>
    <p:sldId id="303" r:id="rId27"/>
    <p:sldId id="304" r:id="rId28"/>
    <p:sldId id="306" r:id="rId29"/>
    <p:sldId id="307" r:id="rId30"/>
    <p:sldId id="308" r:id="rId31"/>
    <p:sldId id="379" r:id="rId32"/>
    <p:sldId id="297" r:id="rId33"/>
    <p:sldId id="298" r:id="rId34"/>
    <p:sldId id="312" r:id="rId35"/>
    <p:sldId id="361" r:id="rId36"/>
    <p:sldId id="336" r:id="rId37"/>
    <p:sldId id="360" r:id="rId38"/>
    <p:sldId id="299" r:id="rId39"/>
    <p:sldId id="358" r:id="rId40"/>
    <p:sldId id="309" r:id="rId41"/>
    <p:sldId id="359" r:id="rId42"/>
    <p:sldId id="300" r:id="rId43"/>
    <p:sldId id="356" r:id="rId44"/>
    <p:sldId id="310" r:id="rId45"/>
    <p:sldId id="357" r:id="rId46"/>
    <p:sldId id="355" r:id="rId47"/>
    <p:sldId id="378" r:id="rId48"/>
    <p:sldId id="380" r:id="rId49"/>
    <p:sldId id="381" r:id="rId50"/>
    <p:sldId id="316" r:id="rId51"/>
    <p:sldId id="315" r:id="rId52"/>
    <p:sldId id="288" r:id="rId53"/>
    <p:sldId id="314" r:id="rId54"/>
    <p:sldId id="342" r:id="rId55"/>
    <p:sldId id="344" r:id="rId56"/>
    <p:sldId id="343" r:id="rId57"/>
    <p:sldId id="354" r:id="rId58"/>
    <p:sldId id="353" r:id="rId59"/>
    <p:sldId id="369" r:id="rId60"/>
    <p:sldId id="362" r:id="rId61"/>
    <p:sldId id="363" r:id="rId62"/>
    <p:sldId id="364" r:id="rId63"/>
    <p:sldId id="365" r:id="rId64"/>
    <p:sldId id="366" r:id="rId65"/>
    <p:sldId id="367" r:id="rId66"/>
    <p:sldId id="368" r:id="rId67"/>
    <p:sldId id="372" r:id="rId68"/>
    <p:sldId id="373" r:id="rId69"/>
    <p:sldId id="374" r:id="rId70"/>
    <p:sldId id="375" r:id="rId71"/>
    <p:sldId id="376" r:id="rId72"/>
    <p:sldId id="377" r:id="rId73"/>
  </p:sldIdLst>
  <p:sldSz cx="9144000" cy="6858000" type="screen4x3"/>
  <p:notesSz cx="6881813" cy="96615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2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CDB2E1C2-4D0A-4939-B11D-C39500D7ADEB}" type="datetimeFigureOut">
              <a:rPr lang="sk-SK" smtClean="0"/>
              <a:pPr/>
              <a:t>20.4.2017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E4F00113-F8BC-406F-8B9D-E99EC7C9F7B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67355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20.4.2017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63621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20.4.2017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4195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20.4.2017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1908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20.4.2017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65251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20.4.2017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1210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20.4.2017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0611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20.4.2017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6839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20.4.2017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7010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20.4.2017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6655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20.4.2017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6376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20.4.2017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6938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6B4F4-EC5D-4BD1-979B-E2C366D95E87}" type="datetimeFigureOut">
              <a:rPr lang="sk-SK" smtClean="0"/>
              <a:pPr/>
              <a:t>20.4.2017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2640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dp.fmph.uniba.sk/%7Ekoubek/UT_html/G3/kap3/3-9_soubory/image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0928"/>
            <a:ext cx="7321370" cy="3643338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285720" y="785794"/>
            <a:ext cx="8534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Základné pojmy: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sk-SK" dirty="0" smtClean="0"/>
              <a:t>amplitúda = maximálna a minimálna úroveň striedavého signálu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perióda = čas, za ktorý sa opakuje rovnaká úroveň striedavého signálu (v sekundách)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frekvencia = počet opakovaní rovnakej úrovne za jednotku času (v Hertzoch)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tranzistor = polovodičová aktívna súčiastka</a:t>
            </a:r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285720" y="214290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Cieľ:  Osvojiť pojmy zosilnenie, amplitúda, frekvencia, perióda</a:t>
            </a:r>
            <a:endParaRPr lang="sk-SK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Nízkofrekvenčné zosilňovače 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3528" y="745356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sp>
        <p:nvSpPr>
          <p:cNvPr id="13" name="BlokTextu 12"/>
          <p:cNvSpPr txBox="1"/>
          <p:nvPr/>
        </p:nvSpPr>
        <p:spPr>
          <a:xfrm>
            <a:off x="323528" y="745356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Zosilnenie signálov od 6 do 20kHz - </a:t>
            </a:r>
            <a:r>
              <a:rPr lang="sk-SK" dirty="0" err="1" smtClean="0"/>
              <a:t>audiosignály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Základné zapojenia </a:t>
            </a:r>
            <a:r>
              <a:rPr lang="sk-SK" dirty="0" err="1" smtClean="0"/>
              <a:t>nf</a:t>
            </a:r>
            <a:r>
              <a:rPr lang="sk-SK" dirty="0" smtClean="0"/>
              <a:t> zosilňovačov</a:t>
            </a:r>
            <a:endParaRPr lang="sk-SK" dirty="0"/>
          </a:p>
        </p:txBody>
      </p:sp>
      <p:pic>
        <p:nvPicPr>
          <p:cNvPr id="22" name="Picture 4" descr="http://alzat.szm.com/Zosil/zakl_zap/zapoj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111"/>
          <a:stretch/>
        </p:blipFill>
        <p:spPr bwMode="auto">
          <a:xfrm>
            <a:off x="452769" y="1700808"/>
            <a:ext cx="8280174" cy="213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BlokTextu 22"/>
          <p:cNvSpPr txBox="1"/>
          <p:nvPr/>
        </p:nvSpPr>
        <p:spPr>
          <a:xfrm>
            <a:off x="251520" y="414908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    So spoločnou bázou                   So spoločným </a:t>
            </a:r>
            <a:r>
              <a:rPr lang="sk-SK" dirty="0" err="1" smtClean="0"/>
              <a:t>emitorom</a:t>
            </a:r>
            <a:r>
              <a:rPr lang="sk-SK" dirty="0" smtClean="0"/>
              <a:t>        So spoločným kolektorom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452769" y="4860156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r>
              <a:rPr lang="sk-SK" b="1" dirty="0" smtClean="0"/>
              <a:t>Použitie: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Telefónna technika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Rozhlasová technika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Televízna technika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9584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672408" cy="278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467544" y="328498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Viacstupňový  zosilňovač</a:t>
            </a:r>
            <a:endParaRPr lang="sk-SK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8009065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ĺžnik 6"/>
          <p:cNvSpPr/>
          <p:nvPr/>
        </p:nvSpPr>
        <p:spPr>
          <a:xfrm>
            <a:off x="4139952" y="332656"/>
            <a:ext cx="4824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 smtClean="0"/>
              <a:t>R</a:t>
            </a:r>
            <a:r>
              <a:rPr lang="sk-SK" sz="2000" b="1" baseline="-25000" dirty="0" smtClean="0"/>
              <a:t>1,</a:t>
            </a:r>
            <a:r>
              <a:rPr lang="sk-SK" sz="2000" b="1" dirty="0" smtClean="0"/>
              <a:t> R</a:t>
            </a:r>
            <a:r>
              <a:rPr lang="sk-SK" sz="2000" b="1" baseline="-25000" dirty="0"/>
              <a:t>2</a:t>
            </a:r>
            <a:r>
              <a:rPr lang="sk-SK" sz="2000" b="1" dirty="0" smtClean="0"/>
              <a:t> </a:t>
            </a:r>
            <a:r>
              <a:rPr lang="sk-SK" sz="2000" dirty="0"/>
              <a:t>- nastavenie predpätia BE a bázového prúdu</a:t>
            </a:r>
            <a:r>
              <a:rPr lang="sk-SK" sz="2000" dirty="0" smtClean="0"/>
              <a:t> ,  nastavenie pracovného bodu</a:t>
            </a:r>
          </a:p>
          <a:p>
            <a:r>
              <a:rPr lang="sk-SK" sz="2000" b="1" dirty="0"/>
              <a:t>R</a:t>
            </a:r>
            <a:r>
              <a:rPr lang="sk-SK" sz="2000" b="1" baseline="-25000" dirty="0"/>
              <a:t>C</a:t>
            </a:r>
            <a:r>
              <a:rPr lang="sk-SK" sz="2000" dirty="0"/>
              <a:t> - nastavuje U</a:t>
            </a:r>
            <a:r>
              <a:rPr lang="sk-SK" sz="2000" baseline="-25000" dirty="0"/>
              <a:t>CE</a:t>
            </a:r>
            <a:r>
              <a:rPr lang="sk-SK" sz="2000" dirty="0"/>
              <a:t> a I</a:t>
            </a:r>
            <a:r>
              <a:rPr lang="sk-SK" sz="2000" baseline="-25000" dirty="0"/>
              <a:t>C</a:t>
            </a:r>
            <a:r>
              <a:rPr lang="sk-SK" sz="2000" dirty="0"/>
              <a:t>, tvorí zároveň </a:t>
            </a:r>
            <a:r>
              <a:rPr lang="sk-SK" sz="2000" dirty="0" smtClean="0"/>
              <a:t>zaťažovací </a:t>
            </a:r>
            <a:r>
              <a:rPr lang="sk-SK" sz="2000" dirty="0" err="1"/>
              <a:t>rezistor</a:t>
            </a:r>
            <a:r>
              <a:rPr lang="sk-SK" sz="2000" dirty="0"/>
              <a:t> pre </a:t>
            </a:r>
            <a:r>
              <a:rPr lang="sk-SK" sz="2000" dirty="0" smtClean="0"/>
              <a:t>tranzistor, prac. odpor </a:t>
            </a:r>
          </a:p>
          <a:p>
            <a:r>
              <a:rPr lang="sk-SK" sz="2000" b="1" dirty="0" err="1"/>
              <a:t>R</a:t>
            </a:r>
            <a:r>
              <a:rPr lang="sk-SK" sz="2000" b="1" baseline="-25000" dirty="0" err="1"/>
              <a:t>E</a:t>
            </a:r>
            <a:r>
              <a:rPr lang="sk-SK" sz="2000" b="1" dirty="0"/>
              <a:t> </a:t>
            </a:r>
            <a:r>
              <a:rPr lang="sk-SK" sz="2000" dirty="0"/>
              <a:t>- teplotná stabilizácia pracovného bodu</a:t>
            </a:r>
            <a:r>
              <a:rPr lang="sk-SK" sz="2000" dirty="0" smtClean="0"/>
              <a:t> </a:t>
            </a:r>
          </a:p>
          <a:p>
            <a:r>
              <a:rPr lang="sk-SK" sz="2000" b="1" dirty="0"/>
              <a:t>C</a:t>
            </a:r>
            <a:r>
              <a:rPr lang="sk-SK" sz="2000" b="1" baseline="-25000" dirty="0"/>
              <a:t>E</a:t>
            </a:r>
            <a:r>
              <a:rPr lang="sk-SK" sz="2000" dirty="0"/>
              <a:t> - </a:t>
            </a:r>
            <a:r>
              <a:rPr lang="sk-SK" sz="2000" dirty="0" smtClean="0"/>
              <a:t>ruší </a:t>
            </a:r>
            <a:r>
              <a:rPr lang="sk-SK" sz="2000" dirty="0"/>
              <a:t>striedavú spätnú </a:t>
            </a:r>
            <a:r>
              <a:rPr lang="sk-SK" sz="2000" dirty="0" smtClean="0"/>
              <a:t>väzbu – lepšia stabilizácia pracovného bodu</a:t>
            </a:r>
          </a:p>
          <a:p>
            <a:r>
              <a:rPr lang="sk-SK" sz="2000" b="1" dirty="0"/>
              <a:t>C1, C2 </a:t>
            </a:r>
            <a:r>
              <a:rPr lang="sk-SK" sz="2000" dirty="0"/>
              <a:t>- oddeľujú striedavé a jednosmerné </a:t>
            </a:r>
            <a:r>
              <a:rPr lang="sk-SK" sz="2000" dirty="0" smtClean="0"/>
              <a:t>zložky </a:t>
            </a:r>
            <a:r>
              <a:rPr lang="sk-SK" sz="2000" dirty="0"/>
              <a:t>signálu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343394" cy="298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95536" y="18864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Viacstupňové zosilňovače</a:t>
            </a:r>
            <a:endParaRPr lang="sk-SK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3717032"/>
            <a:ext cx="865726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6854" y="3068960"/>
            <a:ext cx="6167146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71406" y="71414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Zapojenie nízkofrekvenčného zosilňovača </a:t>
            </a:r>
            <a:endParaRPr lang="sk-SK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76672"/>
            <a:ext cx="4768423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932040" y="404664"/>
            <a:ext cx="421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Zakresli v </a:t>
            </a:r>
            <a:r>
              <a:rPr lang="sk-SK" dirty="0" err="1" smtClean="0"/>
              <a:t>Multisime</a:t>
            </a:r>
            <a:r>
              <a:rPr lang="sk-SK" dirty="0" smtClean="0"/>
              <a:t>, zapoj do kontaktnej plochy a urči parametre vstupného a výstupného striedavého signálu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500034" y="285728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Invertujúci</a:t>
            </a:r>
            <a:r>
              <a:rPr lang="sk-SK" b="1" dirty="0" smtClean="0"/>
              <a:t> OZ</a:t>
            </a:r>
            <a:endParaRPr lang="sk-SK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80684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571472" y="785794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Zmeraj zosilnenie na osciloskope</a:t>
            </a:r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21240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30672"/>
            <a:ext cx="9144001" cy="502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0"/>
            <a:ext cx="3312368" cy="262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4499992" y="26064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b="1" dirty="0" err="1" smtClean="0"/>
              <a:t>Neinvertujúci</a:t>
            </a:r>
            <a:r>
              <a:rPr lang="sk-SK" b="1" dirty="0" smtClean="0"/>
              <a:t> OZ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4716016" y="76470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Urči zosilnenie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51520" y="692696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Záporná</a:t>
            </a:r>
            <a:r>
              <a:rPr lang="sk-SK" dirty="0" smtClean="0"/>
              <a:t> spätná väzba všeobecne </a:t>
            </a:r>
            <a:r>
              <a:rPr lang="sk-SK" b="1" dirty="0" smtClean="0"/>
              <a:t>potláča zosilnenie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Kladná</a:t>
            </a:r>
            <a:r>
              <a:rPr lang="sk-SK" dirty="0" smtClean="0"/>
              <a:t> spätná väzba zväčšuje </a:t>
            </a:r>
            <a:r>
              <a:rPr lang="sk-SK" b="1" dirty="0" smtClean="0"/>
              <a:t>zosilnenie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Na prvý pohľad by sa mohlo zdať, že záporná spätná väzba je nechcená, pretože potláča zosilnenie, a my chceme, aby zosilňovač zosilňoval tak ako chceme. Je to logická úvaha, ale keď si bližšie uvedomíme, aké vlastnosti má spätná väzba, pochopíme jej význam v každej regulovanej sústave, to jest aj v zosilňovači.</a:t>
            </a:r>
          </a:p>
          <a:p>
            <a:endParaRPr lang="sk-SK" dirty="0" smtClean="0"/>
          </a:p>
          <a:p>
            <a:r>
              <a:rPr lang="sk-SK" b="1" dirty="0" smtClean="0"/>
              <a:t>Záporná spätná väzba </a:t>
            </a:r>
            <a:r>
              <a:rPr lang="sk-SK" dirty="0" smtClean="0"/>
              <a:t>pôsobí na viacero vlastností </a:t>
            </a:r>
            <a:r>
              <a:rPr lang="sk-SK" dirty="0" err="1" smtClean="0"/>
              <a:t>NF</a:t>
            </a:r>
            <a:r>
              <a:rPr lang="sk-SK" dirty="0" smtClean="0"/>
              <a:t> zosilňovača. Niektoré z nich sú: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Potláča</a:t>
            </a:r>
            <a:r>
              <a:rPr lang="sk-SK" dirty="0" smtClean="0"/>
              <a:t> napäťová zosilnenie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Rozširuje</a:t>
            </a:r>
            <a:r>
              <a:rPr lang="sk-SK" dirty="0" smtClean="0"/>
              <a:t> frekvenčnú charakteristiku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Znižuje</a:t>
            </a:r>
            <a:r>
              <a:rPr lang="sk-SK" dirty="0" smtClean="0"/>
              <a:t> skreslenie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Rozširuje</a:t>
            </a:r>
            <a:r>
              <a:rPr lang="sk-SK" dirty="0" smtClean="0"/>
              <a:t> dynamiku prenosu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Vyhladzuje</a:t>
            </a:r>
            <a:r>
              <a:rPr lang="sk-SK" dirty="0" smtClean="0"/>
              <a:t> frekvenčnú charakteristiku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Vyrovnáva</a:t>
            </a:r>
            <a:r>
              <a:rPr lang="sk-SK" dirty="0" smtClean="0"/>
              <a:t> frekvenčnú charakteristiku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Znižuje</a:t>
            </a:r>
            <a:r>
              <a:rPr lang="sk-SK" dirty="0" smtClean="0"/>
              <a:t> výstupný odpor zosilňovača</a:t>
            </a:r>
          </a:p>
          <a:p>
            <a:endParaRPr lang="sk-SK" dirty="0" smtClean="0"/>
          </a:p>
          <a:p>
            <a:r>
              <a:rPr lang="sk-SK" dirty="0" smtClean="0"/>
              <a:t>Okrem prvej priaznivo vplýva </a:t>
            </a:r>
          </a:p>
          <a:p>
            <a:r>
              <a:rPr lang="sk-SK" dirty="0" smtClean="0"/>
              <a:t>skoro na všetky vlastnosti zosilňovača.</a:t>
            </a:r>
          </a:p>
          <a:p>
            <a:endParaRPr lang="sk-SK" dirty="0" smtClean="0"/>
          </a:p>
        </p:txBody>
      </p:sp>
      <p:sp>
        <p:nvSpPr>
          <p:cNvPr id="3" name="BlokTextu 2"/>
          <p:cNvSpPr txBox="1"/>
          <p:nvPr/>
        </p:nvSpPr>
        <p:spPr>
          <a:xfrm>
            <a:off x="251520" y="18864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Spätná väzba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33" t="54908" r="25501" b="2538"/>
          <a:stretch>
            <a:fillRect/>
          </a:stretch>
        </p:blipFill>
        <p:spPr bwMode="auto">
          <a:xfrm>
            <a:off x="4472117" y="3717032"/>
            <a:ext cx="457134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19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251520" y="251356"/>
            <a:ext cx="69127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Spätná väzba</a:t>
            </a:r>
          </a:p>
          <a:p>
            <a:pPr>
              <a:buFont typeface="Arial" pitchFamily="34" charset="0"/>
              <a:buChar char="•"/>
            </a:pPr>
            <a:r>
              <a:rPr lang="sk-SK" sz="2400" b="1" dirty="0" smtClean="0"/>
              <a:t> </a:t>
            </a:r>
            <a:r>
              <a:rPr lang="sk-SK" sz="2000" b="1" dirty="0" smtClean="0"/>
              <a:t>kladná </a:t>
            </a:r>
            <a:r>
              <a:rPr lang="sk-SK" sz="2000" dirty="0" smtClean="0"/>
              <a:t>– spôsobí zosilnenie ale zníži stabilitu, zväčší skreslenie</a:t>
            </a:r>
          </a:p>
          <a:p>
            <a:pPr>
              <a:buFont typeface="Arial" pitchFamily="34" charset="0"/>
              <a:buChar char="•"/>
            </a:pPr>
            <a:r>
              <a:rPr lang="sk-SK" sz="2000" b="1" dirty="0" smtClean="0"/>
              <a:t> záporná </a:t>
            </a:r>
            <a:r>
              <a:rPr lang="sk-SK" sz="2000" dirty="0" smtClean="0"/>
              <a:t>– zníži zosilnenie ale zvýši stabilitu, zmenší skreslenie</a:t>
            </a:r>
            <a:endParaRPr lang="sk-SK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968" y="1988840"/>
            <a:ext cx="801440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4716016" y="27089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záporná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827584" y="27089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záporná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xmlns="" val="305795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7"/>
            <a:ext cx="255791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3" y="692696"/>
            <a:ext cx="263348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395536" y="26064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Zaužívané pravidlá pre návrh </a:t>
            </a:r>
            <a:r>
              <a:rPr lang="sk-SK" b="1" dirty="0" err="1" smtClean="0"/>
              <a:t>nf</a:t>
            </a:r>
            <a:r>
              <a:rPr lang="sk-SK" b="1" dirty="0" smtClean="0"/>
              <a:t> zosilňovača – odpor </a:t>
            </a:r>
            <a:r>
              <a:rPr lang="sk-SK" b="1" dirty="0" err="1" smtClean="0"/>
              <a:t>Rc</a:t>
            </a:r>
            <a:r>
              <a:rPr lang="sk-SK" b="1" dirty="0" smtClean="0"/>
              <a:t> (pracovný </a:t>
            </a:r>
            <a:r>
              <a:rPr lang="sk-SK" b="1" dirty="0" err="1" smtClean="0"/>
              <a:t>rezistor</a:t>
            </a:r>
            <a:r>
              <a:rPr lang="sk-SK" b="1" dirty="0" smtClean="0"/>
              <a:t>)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467544" y="450912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Rc</a:t>
            </a:r>
            <a:r>
              <a:rPr lang="sk-SK" b="1" dirty="0" smtClean="0"/>
              <a:t> býva rozdielny, od 1k</a:t>
            </a:r>
            <a:r>
              <a:rPr lang="el-GR" b="1" dirty="0" smtClean="0"/>
              <a:t>Ω</a:t>
            </a:r>
            <a:r>
              <a:rPr lang="sk-SK" b="1" dirty="0" smtClean="0"/>
              <a:t> až po 100 k</a:t>
            </a:r>
            <a:r>
              <a:rPr lang="el-GR" b="1" dirty="0" smtClean="0"/>
              <a:t>Ω</a:t>
            </a:r>
            <a:r>
              <a:rPr lang="sk-SK" b="1" dirty="0" smtClean="0"/>
              <a:t>. </a:t>
            </a:r>
          </a:p>
          <a:p>
            <a:r>
              <a:rPr lang="sk-SK" b="1" dirty="0" smtClean="0"/>
              <a:t>Veľký odpor </a:t>
            </a:r>
            <a:r>
              <a:rPr lang="sk-SK" b="1" dirty="0" err="1" smtClean="0"/>
              <a:t>Rc</a:t>
            </a:r>
            <a:r>
              <a:rPr lang="sk-SK" b="1" dirty="0" smtClean="0"/>
              <a:t> (rádovo desiatky </a:t>
            </a:r>
            <a:r>
              <a:rPr lang="sk-SK" b="1" dirty="0" err="1" smtClean="0"/>
              <a:t>kiloohmov</a:t>
            </a:r>
            <a:r>
              <a:rPr lang="sk-SK" b="1" dirty="0" smtClean="0"/>
              <a:t>) </a:t>
            </a:r>
            <a:r>
              <a:rPr lang="sk-SK" dirty="0" smtClean="0"/>
              <a:t>sa volí vtedy, keď má tranzistor pracovať s veľmi malým kolektorovým prúdom, </a:t>
            </a:r>
            <a:r>
              <a:rPr lang="sk-SK" dirty="0" err="1" smtClean="0"/>
              <a:t>kôli</a:t>
            </a:r>
            <a:r>
              <a:rPr lang="sk-SK" dirty="0" smtClean="0"/>
              <a:t> dosiahnutiu nepatrného šumu. </a:t>
            </a:r>
          </a:p>
          <a:p>
            <a:r>
              <a:rPr lang="sk-SK" dirty="0" smtClean="0"/>
              <a:t>Väčšinou sa používa </a:t>
            </a:r>
            <a:r>
              <a:rPr lang="sk-SK" b="1" dirty="0" smtClean="0"/>
              <a:t>u prvého stupňa napäťového </a:t>
            </a:r>
            <a:r>
              <a:rPr lang="sk-SK" b="1" dirty="0" err="1" smtClean="0"/>
              <a:t>zosilovača</a:t>
            </a:r>
            <a:r>
              <a:rPr lang="sk-SK" dirty="0" smtClean="0"/>
              <a:t>, kde je aj po zosilnení výstupný  signál spravidla malý. Prúd býva menší ako 0,5mA.</a:t>
            </a:r>
          </a:p>
          <a:p>
            <a:r>
              <a:rPr lang="sk-SK" b="1" dirty="0" smtClean="0"/>
              <a:t>Malý odpor </a:t>
            </a:r>
            <a:r>
              <a:rPr lang="sk-SK" b="1" dirty="0" err="1" smtClean="0"/>
              <a:t>Rc</a:t>
            </a:r>
            <a:r>
              <a:rPr lang="sk-SK" b="1" dirty="0" smtClean="0"/>
              <a:t> (rádovo </a:t>
            </a:r>
            <a:r>
              <a:rPr lang="sk-SK" b="1" dirty="0" err="1" smtClean="0"/>
              <a:t>kiloohmy</a:t>
            </a:r>
            <a:r>
              <a:rPr lang="sk-SK" b="1" dirty="0" smtClean="0"/>
              <a:t>) </a:t>
            </a:r>
            <a:r>
              <a:rPr lang="sk-SK" dirty="0" smtClean="0"/>
              <a:t>sa používa vtedy keď potrebujeme väčší výstupný prúd, býva to obyčajne druhý (posledný ) </a:t>
            </a:r>
            <a:r>
              <a:rPr lang="sk-SK" b="1" dirty="0" smtClean="0"/>
              <a:t>stupeň pred koncovým zosilňovačom</a:t>
            </a:r>
            <a:r>
              <a:rPr lang="sk-SK" dirty="0" smtClean="0"/>
              <a:t>. Hodnota je okolo 3mA.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93417"/>
            <a:ext cx="3960440" cy="401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47331"/>
            <a:ext cx="3888432" cy="403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395536" y="26064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Zaužívané pravidlá pre návrh </a:t>
            </a:r>
            <a:r>
              <a:rPr lang="sk-SK" b="1" dirty="0" err="1" smtClean="0"/>
              <a:t>nf</a:t>
            </a:r>
            <a:r>
              <a:rPr lang="sk-SK" b="1" dirty="0" smtClean="0"/>
              <a:t> zosilňovača – napäťový delič R1 a R2</a:t>
            </a:r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755576" y="508518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Čím väčší prúd prechádza deličom, tým tvrdšie napätie je na báze. Napätie na báze nekolíše so zmenou kolektorového prúdu. Tvrdý delič vyhovuje zosilňovaču s väčším kolektorovým prúdom. 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467544" y="6926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Tvrdý delič: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4788024" y="6926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Mäkký delič:</a:t>
            </a:r>
            <a:endParaRPr lang="sk-SK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5004048" y="5733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827584" y="602128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Pre spoľahlivú funkciu stabilizácie sa predpokladá priečny prúd deličom asi 5x väčší než je vlastný prúd bázou.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95536" y="71414"/>
            <a:ext cx="1646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Tranzistor</a:t>
            </a:r>
            <a:endParaRPr lang="sk-SK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53200"/>
            <a:ext cx="4608512" cy="163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57374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467544" y="78386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Štruktúra tranzistora:</a:t>
            </a:r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539552" y="306896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Funkcia tranzistora:</a:t>
            </a: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539552" y="5734997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/>
              <a:t>Ve</a:t>
            </a:r>
            <a:r>
              <a:rPr lang="sk-SK" dirty="0" err="1"/>
              <a:t>l</a:t>
            </a:r>
            <a:r>
              <a:rPr lang="sk-SK" b="1" dirty="0" err="1"/>
              <a:t>mi</a:t>
            </a:r>
            <a:r>
              <a:rPr lang="sk-SK" b="1" dirty="0"/>
              <a:t> malé napätie v obvode bázy vyvoláva prúd, ktorý je </a:t>
            </a:r>
            <a:r>
              <a:rPr lang="sk-SK" b="1" dirty="0" smtClean="0"/>
              <a:t>prí</a:t>
            </a:r>
            <a:r>
              <a:rPr lang="sk-SK" dirty="0"/>
              <a:t>č</a:t>
            </a:r>
            <a:r>
              <a:rPr lang="sk-SK" b="1" dirty="0" smtClean="0"/>
              <a:t>inou</a:t>
            </a:r>
            <a:endParaRPr lang="sk-SK" b="1" dirty="0"/>
          </a:p>
          <a:p>
            <a:r>
              <a:rPr lang="sk-SK" b="1" dirty="0"/>
              <a:t>vzniku omnoho </a:t>
            </a:r>
            <a:r>
              <a:rPr lang="sk-SK" b="1" dirty="0" smtClean="0"/>
              <a:t>vä</a:t>
            </a:r>
            <a:r>
              <a:rPr lang="sk-SK" b="1" dirty="0"/>
              <a:t>č</a:t>
            </a:r>
            <a:r>
              <a:rPr lang="sk-SK" b="1" dirty="0" smtClean="0"/>
              <a:t>šieho </a:t>
            </a:r>
            <a:r>
              <a:rPr lang="sk-SK" b="1" dirty="0"/>
              <a:t>prúdu v kolektorovom obvode</a:t>
            </a:r>
            <a:r>
              <a:rPr lang="sk-SK" b="1" dirty="0" smtClean="0"/>
              <a:t>. Tento vytvorí na kolektore oveľa väčšie napätie ako je vstupné napätie.</a:t>
            </a:r>
            <a:endParaRPr lang="sk-SK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92650"/>
            <a:ext cx="3909665" cy="164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03250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44" y="0"/>
            <a:ext cx="51408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38213"/>
            <a:ext cx="5076056" cy="351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4932040" y="188640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Mostíková stabilizácia pracovného bodu</a:t>
            </a:r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179512" y="450912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Okrem stabilizácie pracovného bodu spôsobuje záporná spätná väzba aj zmenšenie skreslenia zosilňovača.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b="3561"/>
          <a:stretch>
            <a:fillRect/>
          </a:stretch>
        </p:blipFill>
        <p:spPr bwMode="auto">
          <a:xfrm>
            <a:off x="6084168" y="962996"/>
            <a:ext cx="2808312" cy="585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355976" y="33265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Stabilizácia pracovného bodu pomocou </a:t>
            </a:r>
            <a:r>
              <a:rPr lang="sk-SK" b="1" dirty="0" err="1" smtClean="0"/>
              <a:t>Re</a:t>
            </a:r>
            <a:r>
              <a:rPr lang="sk-SK" b="1" dirty="0" smtClean="0"/>
              <a:t> a </a:t>
            </a:r>
            <a:r>
              <a:rPr lang="sk-SK" b="1" dirty="0" err="1" smtClean="0"/>
              <a:t>Ce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4355976" y="62068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Obyčajne sa používa kapacita </a:t>
            </a:r>
            <a:r>
              <a:rPr lang="sk-SK" b="1" dirty="0" smtClean="0"/>
              <a:t>C</a:t>
            </a:r>
            <a:r>
              <a:rPr lang="sk-SK" b="1" baseline="-25000" dirty="0" smtClean="0"/>
              <a:t>E</a:t>
            </a:r>
            <a:r>
              <a:rPr lang="sk-SK" b="1" dirty="0" smtClean="0"/>
              <a:t> = 50 </a:t>
            </a:r>
            <a:r>
              <a:rPr lang="sk-SK" b="1" dirty="0" err="1" smtClean="0"/>
              <a:t>uF</a:t>
            </a:r>
            <a:endParaRPr lang="sk-SK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t="10326"/>
          <a:stretch>
            <a:fillRect/>
          </a:stretch>
        </p:blipFill>
        <p:spPr bwMode="auto">
          <a:xfrm>
            <a:off x="539552" y="1052736"/>
            <a:ext cx="3456384" cy="235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467544" y="3789040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Veľkosť kapacity C1 a C2 určujeme s ohľadom na impedanciu obvodov, ktoré sa touto kapacitou prepojujú. Zdanlivý odpor kondenzátora má byť dostatočne malý pre pretekajúce prúdy a to aj pri nízkych frekvenciách. Preto C2 na výstupe má väčšiu kapacitu ako C1 na vstupe. </a:t>
            </a:r>
          </a:p>
          <a:p>
            <a:r>
              <a:rPr lang="sk-SK" b="1" dirty="0" smtClean="0"/>
              <a:t>C1 = 1uF až 5uF</a:t>
            </a:r>
          </a:p>
          <a:p>
            <a:r>
              <a:rPr lang="sk-SK" b="1" dirty="0" smtClean="0"/>
              <a:t>C2 = 20uF až 50uF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251520" y="40466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Oddeľovacie kondenzátory C1, C2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418246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68760"/>
            <a:ext cx="3960440" cy="389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539552" y="33265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Kladná spätná väzba pri viacstupňovom zosilňovači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5496" y="44624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Opakovanie:</a:t>
            </a:r>
            <a:endParaRPr lang="sk-SK" sz="24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10326"/>
          <a:stretch>
            <a:fillRect/>
          </a:stretch>
        </p:blipFill>
        <p:spPr bwMode="auto">
          <a:xfrm>
            <a:off x="107504" y="1124744"/>
            <a:ext cx="3240360" cy="220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35496" y="69269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1. Popíš funkcie jednotlivých súčiastok</a:t>
            </a:r>
            <a:endParaRPr lang="sk-SK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t="11463" r="45156"/>
          <a:stretch>
            <a:fillRect/>
          </a:stretch>
        </p:blipFill>
        <p:spPr bwMode="auto">
          <a:xfrm>
            <a:off x="107504" y="4005064"/>
            <a:ext cx="272968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107504" y="356372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2. Popíš nasledovné zapojenia</a:t>
            </a:r>
            <a:endParaRPr lang="sk-SK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t="14915" r="42565"/>
          <a:stretch>
            <a:fillRect/>
          </a:stretch>
        </p:blipFill>
        <p:spPr bwMode="auto">
          <a:xfrm>
            <a:off x="2843808" y="4090079"/>
            <a:ext cx="3096344" cy="164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 t="15639" r="44657"/>
          <a:stretch>
            <a:fillRect/>
          </a:stretch>
        </p:blipFill>
        <p:spPr bwMode="auto">
          <a:xfrm>
            <a:off x="5832648" y="3999880"/>
            <a:ext cx="3275856" cy="170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lokTextu 10"/>
          <p:cNvSpPr txBox="1"/>
          <p:nvPr/>
        </p:nvSpPr>
        <p:spPr>
          <a:xfrm>
            <a:off x="4067944" y="692696"/>
            <a:ext cx="5040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3. Popíš zaťažovaciu priamku tranzistora</a:t>
            </a:r>
          </a:p>
          <a:p>
            <a:r>
              <a:rPr lang="sk-SK" dirty="0" smtClean="0"/>
              <a:t>4. Popíš nastavenie pracovného bodu tranzistora</a:t>
            </a:r>
          </a:p>
          <a:p>
            <a:r>
              <a:rPr lang="sk-SK" dirty="0" smtClean="0"/>
              <a:t>5. Popíš stabilizáciu pracovného bodu</a:t>
            </a:r>
          </a:p>
          <a:p>
            <a:r>
              <a:rPr lang="sk-SK" dirty="0" smtClean="0"/>
              <a:t>6. Rozdiel medzi kladnou a zápornou spätnou väzbou</a:t>
            </a:r>
          </a:p>
          <a:p>
            <a:r>
              <a:rPr lang="sk-SK" dirty="0" smtClean="0"/>
              <a:t>7. Popíš ako sa určí šírka frekvenčného pásma</a:t>
            </a:r>
          </a:p>
          <a:p>
            <a:r>
              <a:rPr lang="sk-SK" dirty="0" smtClean="0"/>
              <a:t>8. Rozdelenie zosilňovačov</a:t>
            </a:r>
          </a:p>
          <a:p>
            <a:r>
              <a:rPr lang="sk-SK" dirty="0" smtClean="0"/>
              <a:t>9. Čo je napäťové zosilnenie</a:t>
            </a:r>
          </a:p>
          <a:p>
            <a:r>
              <a:rPr lang="sk-SK" dirty="0" smtClean="0"/>
              <a:t>10. Popíš činnosť tranzistora pri zosilňovaní signálu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467544" y="332656"/>
            <a:ext cx="2897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Výkonový zosilňovač:</a:t>
            </a:r>
            <a:endParaRPr lang="sk-SK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326"/>
          <a:stretch>
            <a:fillRect/>
          </a:stretch>
        </p:blipFill>
        <p:spPr bwMode="auto">
          <a:xfrm>
            <a:off x="683568" y="1340768"/>
            <a:ext cx="7746084" cy="47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36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467544" y="764704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Za výkonový zosilňovač považujeme taký zosilňovač, ktorého amplitúda</a:t>
            </a:r>
          </a:p>
          <a:p>
            <a:r>
              <a:rPr lang="sk-SK" dirty="0"/>
              <a:t>výstupného signálu je porovnateľná s veľkosťou pokojových napájacích prúdov</a:t>
            </a:r>
          </a:p>
          <a:p>
            <a:r>
              <a:rPr lang="sk-SK" dirty="0"/>
              <a:t>a napätí.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467544" y="260648"/>
            <a:ext cx="2897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Výkonový zosilňovač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467544" y="1720840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Výstupné prvky: </a:t>
            </a:r>
            <a:endParaRPr lang="sk-SK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reproduktor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stýkač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relé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servomotor</a:t>
            </a:r>
            <a:endParaRPr lang="sk-SK" dirty="0"/>
          </a:p>
          <a:p>
            <a:endParaRPr lang="sk-SK" dirty="0" smtClean="0"/>
          </a:p>
          <a:p>
            <a:r>
              <a:rPr lang="sk-SK" dirty="0" smtClean="0"/>
              <a:t>Od </a:t>
            </a:r>
            <a:r>
              <a:rPr lang="sk-SK" dirty="0"/>
              <a:t>výkonových zosilňovačov sa vyžaduje čo </a:t>
            </a:r>
            <a:r>
              <a:rPr lang="sk-SK" b="1" dirty="0" smtClean="0"/>
              <a:t>najvyššia </a:t>
            </a:r>
            <a:r>
              <a:rPr lang="sk-SK" b="1" dirty="0"/>
              <a:t>energetická účinnosť</a:t>
            </a:r>
            <a:r>
              <a:rPr lang="sk-SK" dirty="0"/>
              <a:t>.</a:t>
            </a:r>
          </a:p>
          <a:p>
            <a:r>
              <a:rPr lang="pl-PL" dirty="0"/>
              <a:t>Nekladie sa dôraz na skreslenie – kvalitu prenosu.</a:t>
            </a:r>
          </a:p>
          <a:p>
            <a:endParaRPr lang="sk-SK" dirty="0" smtClean="0"/>
          </a:p>
          <a:p>
            <a:r>
              <a:rPr lang="sk-SK" dirty="0" smtClean="0"/>
              <a:t>Podľa </a:t>
            </a:r>
            <a:r>
              <a:rPr lang="sk-SK" dirty="0"/>
              <a:t>zapojenia môžu byť: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jednočinné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dvojčinné</a:t>
            </a:r>
          </a:p>
          <a:p>
            <a:endParaRPr lang="sk-SK" dirty="0" smtClean="0"/>
          </a:p>
          <a:p>
            <a:r>
              <a:rPr lang="sk-SK" b="1" dirty="0" smtClean="0"/>
              <a:t>Tranzistory:</a:t>
            </a:r>
          </a:p>
          <a:p>
            <a:r>
              <a:rPr lang="sk-SK" dirty="0" err="1"/>
              <a:t>KD</a:t>
            </a:r>
            <a:r>
              <a:rPr lang="sk-SK" dirty="0"/>
              <a:t> 333-5</a:t>
            </a:r>
          </a:p>
          <a:p>
            <a:r>
              <a:rPr lang="sk-SK" dirty="0" err="1"/>
              <a:t>KD</a:t>
            </a:r>
            <a:r>
              <a:rPr lang="sk-SK" dirty="0"/>
              <a:t> 605-7</a:t>
            </a:r>
          </a:p>
          <a:p>
            <a:r>
              <a:rPr lang="sk-SK" dirty="0" err="1"/>
              <a:t>KD</a:t>
            </a:r>
            <a:r>
              <a:rPr lang="sk-SK" dirty="0"/>
              <a:t> 501-3</a:t>
            </a:r>
          </a:p>
        </p:txBody>
      </p:sp>
      <p:pic>
        <p:nvPicPr>
          <p:cNvPr id="24578" name="Picture 2" descr="http://www.hadex.cz/img/zbozi/c017.jpg"/>
          <p:cNvPicPr>
            <a:picLocks noChangeAspect="1" noChangeArrowheads="1"/>
          </p:cNvPicPr>
          <p:nvPr/>
        </p:nvPicPr>
        <p:blipFill>
          <a:blip r:embed="rId2" cstate="print"/>
          <a:srcRect t="12324" r="9281" b="10488"/>
          <a:stretch>
            <a:fillRect/>
          </a:stretch>
        </p:blipFill>
        <p:spPr bwMode="auto">
          <a:xfrm>
            <a:off x="4211960" y="4063177"/>
            <a:ext cx="4932040" cy="2794823"/>
          </a:xfrm>
          <a:prstGeom prst="rect">
            <a:avLst/>
          </a:prstGeom>
          <a:noFill/>
        </p:spPr>
      </p:pic>
      <p:pic>
        <p:nvPicPr>
          <p:cNvPr id="24580" name="Picture 4" descr="http://lh3.googleusercontent.com/-NhZkm0YBdxI/U0L1eAWYicI/AAAAAAAABsc/eKE0fchapyU/s1600/TDA2030_PinOut-Diagram_Hi-Fi_Audio-Amplifier_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4000500" cy="1581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22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467544" y="332656"/>
            <a:ext cx="221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Výkonový zosilňovač:</a:t>
            </a:r>
            <a:endParaRPr lang="sk-SK" b="1" dirty="0"/>
          </a:p>
        </p:txBody>
      </p:sp>
      <p:sp>
        <p:nvSpPr>
          <p:cNvPr id="2" name="Obdĺžnik 1"/>
          <p:cNvSpPr/>
          <p:nvPr/>
        </p:nvSpPr>
        <p:spPr>
          <a:xfrm>
            <a:off x="467544" y="692696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Zapojenie musí byť odlišné ako v napäťovom zosilňovači.</a:t>
            </a:r>
          </a:p>
          <a:p>
            <a:endParaRPr lang="sk-SK" b="1" dirty="0" smtClean="0"/>
          </a:p>
          <a:p>
            <a:r>
              <a:rPr lang="sk-SK" b="1" dirty="0" smtClean="0"/>
              <a:t>Hlavný </a:t>
            </a:r>
            <a:r>
              <a:rPr lang="sk-SK" b="1" dirty="0"/>
              <a:t>dôvod: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Nemôžeme nechať tranzistorom tiecť trvalo veľký prúd.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Týmto </a:t>
            </a:r>
            <a:r>
              <a:rPr lang="sk-SK" dirty="0"/>
              <a:t>prúdom by </a:t>
            </a:r>
            <a:r>
              <a:rPr lang="sk-SK" dirty="0" smtClean="0"/>
              <a:t>sa silne </a:t>
            </a:r>
            <a:r>
              <a:rPr lang="sk-SK" dirty="0"/>
              <a:t>zahrial, a vyžadoval by neúmerne veľký chladič, ale hlavne by </a:t>
            </a:r>
            <a:r>
              <a:rPr lang="sk-SK" dirty="0" smtClean="0"/>
              <a:t>spotreboval veľa </a:t>
            </a:r>
            <a:r>
              <a:rPr lang="sk-SK" dirty="0"/>
              <a:t>energie a to i v dobe kedy by žiadny signál ním neprechádzal.</a:t>
            </a:r>
          </a:p>
          <a:p>
            <a:endParaRPr lang="sk-SK" dirty="0" smtClean="0"/>
          </a:p>
          <a:p>
            <a:r>
              <a:rPr lang="sk-SK" b="1" dirty="0" smtClean="0"/>
              <a:t>Z </a:t>
            </a:r>
            <a:r>
              <a:rPr lang="sk-SK" b="1" dirty="0"/>
              <a:t>toho vyplýva:</a:t>
            </a:r>
          </a:p>
          <a:p>
            <a:r>
              <a:rPr lang="sk-SK" dirty="0"/>
              <a:t>Aby sa neplytvalo energiou, snažíme sa o </a:t>
            </a:r>
            <a:r>
              <a:rPr lang="sk-SK" b="1" dirty="0"/>
              <a:t>najväčšiu účinnosť.</a:t>
            </a:r>
          </a:p>
          <a:p>
            <a:endParaRPr lang="sk-SK" dirty="0" smtClean="0"/>
          </a:p>
          <a:p>
            <a:r>
              <a:rPr lang="sk-SK" b="1" dirty="0" smtClean="0"/>
              <a:t>To </a:t>
            </a:r>
            <a:r>
              <a:rPr lang="sk-SK" b="1" dirty="0"/>
              <a:t>sa dá dosiahnuť: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tranzistorom nesmie trvalo tiecť veľký prúd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tranzistorom môže tiecť prúd len pri </a:t>
            </a:r>
            <a:r>
              <a:rPr lang="sk-SK" dirty="0" smtClean="0"/>
              <a:t>prechádzajúcom </a:t>
            </a:r>
            <a:r>
              <a:rPr lang="sk-SK" dirty="0"/>
              <a:t>signály.</a:t>
            </a:r>
          </a:p>
          <a:p>
            <a:endParaRPr lang="sk-SK" dirty="0" smtClean="0"/>
          </a:p>
          <a:p>
            <a:r>
              <a:rPr lang="sk-SK" b="1" dirty="0" smtClean="0"/>
              <a:t>Najvýhodnejšia </a:t>
            </a:r>
            <a:r>
              <a:rPr lang="sk-SK" b="1" dirty="0"/>
              <a:t>realizácia: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Dvomi výkonovými tranzistormi v jednom stupni – dvojčinné zapojenie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Každý tranzistor spracováva len </a:t>
            </a:r>
            <a:r>
              <a:rPr lang="sk-SK" dirty="0" err="1"/>
              <a:t>polvlnu</a:t>
            </a:r>
            <a:r>
              <a:rPr lang="sk-SK" dirty="0"/>
              <a:t> priebehu.</a:t>
            </a:r>
          </a:p>
          <a:p>
            <a:endParaRPr lang="sk-SK" dirty="0" smtClean="0"/>
          </a:p>
          <a:p>
            <a:r>
              <a:rPr lang="sk-SK" b="1" dirty="0" smtClean="0"/>
              <a:t>K </a:t>
            </a:r>
            <a:r>
              <a:rPr lang="sk-SK" b="1" dirty="0"/>
              <a:t>tomu sa využíva skutočnosť, že: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tranzistor </a:t>
            </a:r>
            <a:r>
              <a:rPr lang="sk-SK" dirty="0" err="1"/>
              <a:t>NPN</a:t>
            </a:r>
            <a:r>
              <a:rPr lang="sk-SK" dirty="0"/>
              <a:t> sa otvorí, ak na jeho bázu privedieme kladné napätie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tranzistor </a:t>
            </a:r>
            <a:r>
              <a:rPr lang="sk-SK" dirty="0" err="1"/>
              <a:t>PNP</a:t>
            </a:r>
            <a:r>
              <a:rPr lang="sk-SK" dirty="0"/>
              <a:t> sa otvorí, ak na jeho bázu privedieme záporné napätie</a:t>
            </a:r>
          </a:p>
        </p:txBody>
      </p:sp>
      <p:sp>
        <p:nvSpPr>
          <p:cNvPr id="23554" name="AutoShape 2" descr="https://eluc.kr-olomoucky.cz/uploads/images/21094/content_HE0AAAAASU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3556" name="Picture 4" descr="https://eluc.kr-olomoucky.cz/uploads/images/21094/content_HE0AAAAASU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1879" y="2492896"/>
            <a:ext cx="2562121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280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467544" y="332656"/>
            <a:ext cx="550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Výkonový zosilňovač s komplementárnymi tranzistormi:</a:t>
            </a:r>
            <a:endParaRPr lang="sk-SK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710" y="1124744"/>
            <a:ext cx="6030154" cy="459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32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214282" y="332656"/>
            <a:ext cx="4959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Výkonový zosilňovač s transformátorovou väzbou:</a:t>
            </a:r>
            <a:endParaRPr lang="sk-SK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864"/>
          <a:stretch>
            <a:fillRect/>
          </a:stretch>
        </p:blipFill>
        <p:spPr bwMode="auto">
          <a:xfrm>
            <a:off x="142844" y="928670"/>
            <a:ext cx="5276514" cy="394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19175"/>
            <a:ext cx="3312368" cy="351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280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467544" y="332656"/>
            <a:ext cx="221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Výkonový zosilňovač:</a:t>
            </a:r>
            <a:endParaRPr lang="sk-SK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5"/>
            <a:ext cx="5832648" cy="484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68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ovná spojovacia šípka 4"/>
          <p:cNvCxnSpPr/>
          <p:nvPr/>
        </p:nvCxnSpPr>
        <p:spPr>
          <a:xfrm flipV="1">
            <a:off x="971600" y="971436"/>
            <a:ext cx="0" cy="4968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>
            <a:off x="971600" y="5939988"/>
            <a:ext cx="77768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>
            <a:off x="971600" y="1619508"/>
            <a:ext cx="6192688" cy="43204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539552" y="755412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Ic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8388424" y="609329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U</a:t>
            </a:r>
            <a:r>
              <a:rPr lang="sk-SK" baseline="-25000" dirty="0" smtClean="0"/>
              <a:t>CE</a:t>
            </a:r>
            <a:endParaRPr lang="sk-SK" baseline="-25000" dirty="0"/>
          </a:p>
        </p:txBody>
      </p:sp>
      <p:sp>
        <p:nvSpPr>
          <p:cNvPr id="13" name="Ovál 12"/>
          <p:cNvSpPr/>
          <p:nvPr/>
        </p:nvSpPr>
        <p:spPr>
          <a:xfrm>
            <a:off x="899592" y="154750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/>
          <p:cNvSpPr/>
          <p:nvPr/>
        </p:nvSpPr>
        <p:spPr>
          <a:xfrm>
            <a:off x="7020272" y="579597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8" name="Rovná spojnica 17"/>
          <p:cNvCxnSpPr/>
          <p:nvPr/>
        </p:nvCxnSpPr>
        <p:spPr>
          <a:xfrm flipV="1">
            <a:off x="3707904" y="3563724"/>
            <a:ext cx="0" cy="23762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19"/>
          <p:cNvCxnSpPr/>
          <p:nvPr/>
        </p:nvCxnSpPr>
        <p:spPr>
          <a:xfrm>
            <a:off x="971600" y="3563724"/>
            <a:ext cx="273630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lokTextu 21"/>
          <p:cNvSpPr txBox="1"/>
          <p:nvPr/>
        </p:nvSpPr>
        <p:spPr>
          <a:xfrm>
            <a:off x="107504" y="12594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Ucc</a:t>
            </a:r>
            <a:r>
              <a:rPr lang="sk-SK" dirty="0" smtClean="0"/>
              <a:t>/</a:t>
            </a:r>
            <a:r>
              <a:rPr lang="sk-SK" dirty="0" err="1" smtClean="0"/>
              <a:t>Rc</a:t>
            </a:r>
            <a:endParaRPr lang="sk-SK" dirty="0"/>
          </a:p>
        </p:txBody>
      </p:sp>
      <p:sp>
        <p:nvSpPr>
          <p:cNvPr id="23" name="BlokTextu 22"/>
          <p:cNvSpPr txBox="1"/>
          <p:nvPr/>
        </p:nvSpPr>
        <p:spPr>
          <a:xfrm>
            <a:off x="6948264" y="60840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Ucc</a:t>
            </a:r>
            <a:endParaRPr lang="sk-SK" dirty="0"/>
          </a:p>
        </p:txBody>
      </p:sp>
      <p:sp>
        <p:nvSpPr>
          <p:cNvPr id="24" name="Ovál 23"/>
          <p:cNvSpPr/>
          <p:nvPr/>
        </p:nvSpPr>
        <p:spPr>
          <a:xfrm>
            <a:off x="3563888" y="341970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BlokTextu 24"/>
          <p:cNvSpPr txBox="1"/>
          <p:nvPr/>
        </p:nvSpPr>
        <p:spPr>
          <a:xfrm>
            <a:off x="3419872" y="60840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Ucc/2</a:t>
            </a:r>
            <a:endParaRPr lang="sk-SK" dirty="0"/>
          </a:p>
        </p:txBody>
      </p:sp>
      <p:sp>
        <p:nvSpPr>
          <p:cNvPr id="26" name="BlokTextu 25"/>
          <p:cNvSpPr txBox="1"/>
          <p:nvPr/>
        </p:nvSpPr>
        <p:spPr>
          <a:xfrm>
            <a:off x="72008" y="3419708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Ucc</a:t>
            </a:r>
            <a:r>
              <a:rPr lang="sk-SK" dirty="0" smtClean="0"/>
              <a:t>/</a:t>
            </a:r>
            <a:r>
              <a:rPr lang="sk-SK" dirty="0" err="1" smtClean="0"/>
              <a:t>Rc</a:t>
            </a:r>
            <a:endParaRPr lang="sk-SK" dirty="0"/>
          </a:p>
        </p:txBody>
      </p:sp>
      <p:cxnSp>
        <p:nvCxnSpPr>
          <p:cNvPr id="28" name="Rovná spojnica 27"/>
          <p:cNvCxnSpPr/>
          <p:nvPr/>
        </p:nvCxnSpPr>
        <p:spPr>
          <a:xfrm>
            <a:off x="179512" y="3779748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lokTextu 28"/>
          <p:cNvSpPr txBox="1"/>
          <p:nvPr/>
        </p:nvSpPr>
        <p:spPr>
          <a:xfrm>
            <a:off x="323528" y="37797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</a:t>
            </a:r>
            <a:endParaRPr lang="sk-SK" dirty="0"/>
          </a:p>
        </p:txBody>
      </p:sp>
      <p:sp>
        <p:nvSpPr>
          <p:cNvPr id="32" name="BlokTextu 31"/>
          <p:cNvSpPr txBox="1"/>
          <p:nvPr/>
        </p:nvSpPr>
        <p:spPr>
          <a:xfrm>
            <a:off x="3779912" y="305966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 = pracovný bod tranzistora</a:t>
            </a:r>
            <a:endParaRPr lang="sk-SK" dirty="0"/>
          </a:p>
        </p:txBody>
      </p:sp>
      <p:cxnSp>
        <p:nvCxnSpPr>
          <p:cNvPr id="34" name="Rovná spojovacia šípka 33"/>
          <p:cNvCxnSpPr/>
          <p:nvPr/>
        </p:nvCxnSpPr>
        <p:spPr>
          <a:xfrm flipH="1">
            <a:off x="1115616" y="1115452"/>
            <a:ext cx="136815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BlokTextu 34"/>
          <p:cNvSpPr txBox="1"/>
          <p:nvPr/>
        </p:nvSpPr>
        <p:spPr>
          <a:xfrm>
            <a:off x="2555776" y="75715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Tranzistor </a:t>
            </a:r>
          </a:p>
          <a:p>
            <a:r>
              <a:rPr lang="sk-SK" dirty="0" smtClean="0"/>
              <a:t>otvorený</a:t>
            </a:r>
            <a:endParaRPr lang="sk-SK" dirty="0"/>
          </a:p>
        </p:txBody>
      </p:sp>
      <p:cxnSp>
        <p:nvCxnSpPr>
          <p:cNvPr id="37" name="Rovná spojovacia šípka 36"/>
          <p:cNvCxnSpPr>
            <a:endCxn id="14" idx="7"/>
          </p:cNvCxnSpPr>
          <p:nvPr/>
        </p:nvCxnSpPr>
        <p:spPr>
          <a:xfrm flipH="1">
            <a:off x="7204660" y="4715852"/>
            <a:ext cx="535692" cy="1111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BlokTextu 37"/>
          <p:cNvSpPr txBox="1"/>
          <p:nvPr/>
        </p:nvSpPr>
        <p:spPr>
          <a:xfrm>
            <a:off x="7740352" y="4357553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Tranzistor zatvorený</a:t>
            </a:r>
            <a:endParaRPr lang="sk-SK" dirty="0"/>
          </a:p>
        </p:txBody>
      </p:sp>
      <p:sp>
        <p:nvSpPr>
          <p:cNvPr id="41" name="Voľná forma 40"/>
          <p:cNvSpPr/>
          <p:nvPr/>
        </p:nvSpPr>
        <p:spPr>
          <a:xfrm>
            <a:off x="968188" y="3635732"/>
            <a:ext cx="2111188" cy="2291644"/>
          </a:xfrm>
          <a:custGeom>
            <a:avLst/>
            <a:gdLst>
              <a:gd name="connsiteX0" fmla="*/ 0 w 2111188"/>
              <a:gd name="connsiteY0" fmla="*/ 2514600 h 2514600"/>
              <a:gd name="connsiteX1" fmla="*/ 363071 w 2111188"/>
              <a:gd name="connsiteY1" fmla="*/ 484094 h 2514600"/>
              <a:gd name="connsiteX2" fmla="*/ 2111188 w 2111188"/>
              <a:gd name="connsiteY2" fmla="*/ 0 h 2514600"/>
              <a:gd name="connsiteX3" fmla="*/ 2111188 w 2111188"/>
              <a:gd name="connsiteY3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1188" h="2514600">
                <a:moveTo>
                  <a:pt x="0" y="2514600"/>
                </a:moveTo>
                <a:cubicBezTo>
                  <a:pt x="5603" y="1708897"/>
                  <a:pt x="11206" y="903194"/>
                  <a:pt x="363071" y="484094"/>
                </a:cubicBezTo>
                <a:cubicBezTo>
                  <a:pt x="714936" y="64994"/>
                  <a:pt x="2111188" y="0"/>
                  <a:pt x="2111188" y="0"/>
                </a:cubicBezTo>
                <a:lnTo>
                  <a:pt x="2111188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3" name="Rovná spojnica 42"/>
          <p:cNvCxnSpPr>
            <a:stCxn id="41" idx="2"/>
          </p:cNvCxnSpPr>
          <p:nvPr/>
        </p:nvCxnSpPr>
        <p:spPr>
          <a:xfrm flipV="1">
            <a:off x="3079376" y="3275692"/>
            <a:ext cx="494900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BlokTextu 43"/>
          <p:cNvSpPr txBox="1"/>
          <p:nvPr/>
        </p:nvSpPr>
        <p:spPr>
          <a:xfrm>
            <a:off x="7740352" y="29063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I</a:t>
            </a:r>
            <a:r>
              <a:rPr lang="sk-SK" baseline="-25000" dirty="0" smtClean="0"/>
              <a:t>B </a:t>
            </a:r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45" name="Voľná forma 44"/>
          <p:cNvSpPr/>
          <p:nvPr/>
        </p:nvSpPr>
        <p:spPr>
          <a:xfrm>
            <a:off x="971600" y="2771636"/>
            <a:ext cx="2111188" cy="3164124"/>
          </a:xfrm>
          <a:custGeom>
            <a:avLst/>
            <a:gdLst>
              <a:gd name="connsiteX0" fmla="*/ 0 w 2111188"/>
              <a:gd name="connsiteY0" fmla="*/ 2514600 h 2514600"/>
              <a:gd name="connsiteX1" fmla="*/ 363071 w 2111188"/>
              <a:gd name="connsiteY1" fmla="*/ 484094 h 2514600"/>
              <a:gd name="connsiteX2" fmla="*/ 2111188 w 2111188"/>
              <a:gd name="connsiteY2" fmla="*/ 0 h 2514600"/>
              <a:gd name="connsiteX3" fmla="*/ 2111188 w 2111188"/>
              <a:gd name="connsiteY3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1188" h="2514600">
                <a:moveTo>
                  <a:pt x="0" y="2514600"/>
                </a:moveTo>
                <a:cubicBezTo>
                  <a:pt x="5603" y="1708897"/>
                  <a:pt x="11206" y="903194"/>
                  <a:pt x="363071" y="484094"/>
                </a:cubicBezTo>
                <a:cubicBezTo>
                  <a:pt x="714936" y="64994"/>
                  <a:pt x="2111188" y="0"/>
                  <a:pt x="2111188" y="0"/>
                </a:cubicBezTo>
                <a:lnTo>
                  <a:pt x="2111188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6" name="Rovná spojnica 45"/>
          <p:cNvCxnSpPr/>
          <p:nvPr/>
        </p:nvCxnSpPr>
        <p:spPr>
          <a:xfrm flipV="1">
            <a:off x="3059832" y="2411596"/>
            <a:ext cx="494900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Voľná forma 46"/>
          <p:cNvSpPr/>
          <p:nvPr/>
        </p:nvSpPr>
        <p:spPr>
          <a:xfrm>
            <a:off x="971600" y="4427820"/>
            <a:ext cx="2111188" cy="1512168"/>
          </a:xfrm>
          <a:custGeom>
            <a:avLst/>
            <a:gdLst>
              <a:gd name="connsiteX0" fmla="*/ 0 w 2111188"/>
              <a:gd name="connsiteY0" fmla="*/ 2514600 h 2514600"/>
              <a:gd name="connsiteX1" fmla="*/ 363071 w 2111188"/>
              <a:gd name="connsiteY1" fmla="*/ 484094 h 2514600"/>
              <a:gd name="connsiteX2" fmla="*/ 2111188 w 2111188"/>
              <a:gd name="connsiteY2" fmla="*/ 0 h 2514600"/>
              <a:gd name="connsiteX3" fmla="*/ 2111188 w 2111188"/>
              <a:gd name="connsiteY3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1188" h="2514600">
                <a:moveTo>
                  <a:pt x="0" y="2514600"/>
                </a:moveTo>
                <a:cubicBezTo>
                  <a:pt x="5603" y="1708897"/>
                  <a:pt x="11206" y="903194"/>
                  <a:pt x="363071" y="484094"/>
                </a:cubicBezTo>
                <a:cubicBezTo>
                  <a:pt x="714936" y="64994"/>
                  <a:pt x="2111188" y="0"/>
                  <a:pt x="2111188" y="0"/>
                </a:cubicBezTo>
                <a:lnTo>
                  <a:pt x="2111188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8" name="Rovná spojnica 47"/>
          <p:cNvCxnSpPr>
            <a:stCxn id="47" idx="2"/>
          </p:cNvCxnSpPr>
          <p:nvPr/>
        </p:nvCxnSpPr>
        <p:spPr>
          <a:xfrm flipV="1">
            <a:off x="3082788" y="4139788"/>
            <a:ext cx="499806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ovná spojovacia šípka 49"/>
          <p:cNvCxnSpPr/>
          <p:nvPr/>
        </p:nvCxnSpPr>
        <p:spPr>
          <a:xfrm flipH="1" flipV="1">
            <a:off x="2483768" y="2843644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ovná spojovacia šípka 52"/>
          <p:cNvCxnSpPr/>
          <p:nvPr/>
        </p:nvCxnSpPr>
        <p:spPr>
          <a:xfrm>
            <a:off x="3275856" y="3419708"/>
            <a:ext cx="136815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ál 55"/>
          <p:cNvSpPr/>
          <p:nvPr/>
        </p:nvSpPr>
        <p:spPr>
          <a:xfrm>
            <a:off x="2627784" y="27716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8" name="Ovál 57"/>
          <p:cNvSpPr/>
          <p:nvPr/>
        </p:nvSpPr>
        <p:spPr>
          <a:xfrm>
            <a:off x="4860032" y="42838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9" name="BlokTextu 58"/>
          <p:cNvSpPr txBox="1"/>
          <p:nvPr/>
        </p:nvSpPr>
        <p:spPr>
          <a:xfrm>
            <a:off x="2627784" y="22675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P1</a:t>
            </a:r>
            <a:endParaRPr lang="sk-SK" dirty="0"/>
          </a:p>
        </p:txBody>
      </p:sp>
      <p:sp>
        <p:nvSpPr>
          <p:cNvPr id="60" name="BlokTextu 59"/>
          <p:cNvSpPr txBox="1"/>
          <p:nvPr/>
        </p:nvSpPr>
        <p:spPr>
          <a:xfrm>
            <a:off x="4572000" y="44278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P2</a:t>
            </a:r>
            <a:endParaRPr lang="sk-SK" dirty="0"/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2" cstate="print"/>
          <a:srcRect t="10326"/>
          <a:stretch>
            <a:fillRect/>
          </a:stretch>
        </p:blipFill>
        <p:spPr bwMode="auto">
          <a:xfrm>
            <a:off x="5940152" y="188640"/>
            <a:ext cx="2827891" cy="192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BlokTextu 61"/>
          <p:cNvSpPr txBox="1"/>
          <p:nvPr/>
        </p:nvSpPr>
        <p:spPr>
          <a:xfrm>
            <a:off x="7740352" y="20515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I</a:t>
            </a:r>
            <a:r>
              <a:rPr lang="sk-SK" baseline="-25000" dirty="0" smtClean="0"/>
              <a:t>B </a:t>
            </a:r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63" name="BlokTextu 62"/>
          <p:cNvSpPr txBox="1"/>
          <p:nvPr/>
        </p:nvSpPr>
        <p:spPr>
          <a:xfrm>
            <a:off x="7884368" y="37797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I</a:t>
            </a:r>
            <a:r>
              <a:rPr lang="sk-SK" baseline="-25000" dirty="0" smtClean="0"/>
              <a:t>B </a:t>
            </a:r>
            <a:r>
              <a:rPr lang="sk-SK" dirty="0" smtClean="0"/>
              <a:t>2</a:t>
            </a:r>
            <a:endParaRPr lang="sk-SK" dirty="0"/>
          </a:p>
        </p:txBody>
      </p:sp>
      <p:sp>
        <p:nvSpPr>
          <p:cNvPr id="64" name="BlokTextu 63"/>
          <p:cNvSpPr txBox="1"/>
          <p:nvPr/>
        </p:nvSpPr>
        <p:spPr>
          <a:xfrm>
            <a:off x="179512" y="188640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Zaťažovacia priamka a pracovný bod tranzistora</a:t>
            </a:r>
            <a:endParaRPr lang="sk-SK" b="1" dirty="0"/>
          </a:p>
        </p:txBody>
      </p:sp>
      <p:cxnSp>
        <p:nvCxnSpPr>
          <p:cNvPr id="66" name="Rovná spojovacia šípka 65"/>
          <p:cNvCxnSpPr/>
          <p:nvPr/>
        </p:nvCxnSpPr>
        <p:spPr>
          <a:xfrm flipV="1">
            <a:off x="539552" y="805354"/>
            <a:ext cx="0" cy="3193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ovná spojovacia šípka 69"/>
          <p:cNvCxnSpPr>
            <a:endCxn id="11" idx="1"/>
          </p:cNvCxnSpPr>
          <p:nvPr/>
        </p:nvCxnSpPr>
        <p:spPr>
          <a:xfrm>
            <a:off x="7812360" y="6246604"/>
            <a:ext cx="637166" cy="21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467544" y="332656"/>
            <a:ext cx="221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Výkonový zosilňovač:</a:t>
            </a:r>
            <a:endParaRPr lang="sk-SK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646990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3275856" y="5445224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 smtClean="0"/>
              <a:t>ß = ß</a:t>
            </a:r>
            <a:r>
              <a:rPr lang="sk-SK" sz="2000" b="1" baseline="-25000" dirty="0" smtClean="0"/>
              <a:t>1</a:t>
            </a:r>
            <a:r>
              <a:rPr lang="sk-SK" sz="2000" b="1" dirty="0" smtClean="0"/>
              <a:t>.ß</a:t>
            </a:r>
            <a:r>
              <a:rPr lang="sk-SK" sz="2000" b="1" baseline="-25000" dirty="0" smtClean="0"/>
              <a:t>2</a:t>
            </a:r>
            <a:r>
              <a:rPr lang="sk-SK" sz="2000" b="1" dirty="0" smtClean="0"/>
              <a:t> + ß</a:t>
            </a:r>
            <a:r>
              <a:rPr lang="sk-SK" sz="2000" b="1" baseline="-25000" dirty="0" smtClean="0"/>
              <a:t>1</a:t>
            </a:r>
            <a:r>
              <a:rPr lang="sk-SK" sz="2000" b="1" dirty="0" smtClean="0"/>
              <a:t> + ß</a:t>
            </a:r>
            <a:r>
              <a:rPr lang="sk-SK" sz="2000" b="1" baseline="-25000" dirty="0" smtClean="0"/>
              <a:t>2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xmlns="" val="14172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732760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dirty="0" smtClean="0"/>
              <a:t>Ideálny a reálny OZ</a:t>
            </a:r>
          </a:p>
          <a:p>
            <a:pPr marL="342900" indent="-342900">
              <a:buAutoNum type="arabicPeriod"/>
            </a:pPr>
            <a:r>
              <a:rPr lang="sk-SK" dirty="0" smtClean="0"/>
              <a:t>Popíš striedavý signál</a:t>
            </a:r>
          </a:p>
          <a:p>
            <a:pPr marL="342900" indent="-342900">
              <a:buAutoNum type="arabicPeriod"/>
            </a:pPr>
            <a:r>
              <a:rPr lang="sk-SK" dirty="0" smtClean="0"/>
              <a:t>NF signál</a:t>
            </a:r>
          </a:p>
          <a:p>
            <a:pPr marL="342900" indent="-342900">
              <a:buAutoNum type="arabicPeriod"/>
            </a:pPr>
            <a:r>
              <a:rPr lang="sk-SK" dirty="0" err="1" smtClean="0"/>
              <a:t>Žaťažovacia</a:t>
            </a:r>
            <a:r>
              <a:rPr lang="sk-SK" dirty="0" smtClean="0"/>
              <a:t> priamka tranzistora a pracovný bod</a:t>
            </a:r>
          </a:p>
          <a:p>
            <a:pPr marL="342900" indent="-342900">
              <a:buAutoNum type="arabicPeriod"/>
            </a:pPr>
            <a:r>
              <a:rPr lang="sk-SK" dirty="0" smtClean="0"/>
              <a:t> Čo je zosilnenie</a:t>
            </a:r>
          </a:p>
          <a:p>
            <a:pPr marL="342900" indent="-342900">
              <a:buAutoNum type="arabicPeriod"/>
            </a:pPr>
            <a:r>
              <a:rPr lang="sk-SK" dirty="0" smtClean="0"/>
              <a:t> Popíš jednostupňový zosilňovač a funkcie prvkov C1, C2, R1, R2, RC, RE, </a:t>
            </a:r>
            <a:r>
              <a:rPr lang="sk-SK" dirty="0" err="1" smtClean="0"/>
              <a:t>Ucc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/>
              <a:t> Funkcia tranzistora</a:t>
            </a:r>
          </a:p>
          <a:p>
            <a:pPr marL="342900" indent="-342900">
              <a:buAutoNum type="arabicPeriod"/>
            </a:pPr>
            <a:r>
              <a:rPr lang="sk-SK" dirty="0" smtClean="0"/>
              <a:t> Rozdiel medzi úzkopásmovým a širokopásmovým zosilňovačom</a:t>
            </a:r>
          </a:p>
          <a:p>
            <a:pPr marL="342900" indent="-342900">
              <a:buAutoNum type="arabicPeriod"/>
            </a:pPr>
            <a:r>
              <a:rPr lang="sk-SK" dirty="0" smtClean="0"/>
              <a:t> Rozdelenie zosilňovačov podľa aktívnej súčiastky, podľa použitia, podľa  šírky prenášaného pásma, podľa frekvencie, podľa stupňov zosilnenia, podľa zapojenia,  podľa budiaceho signálu.</a:t>
            </a:r>
          </a:p>
          <a:p>
            <a:pPr marL="342900" indent="-342900"/>
            <a:endParaRPr lang="sk-SK" dirty="0" smtClean="0"/>
          </a:p>
        </p:txBody>
      </p:sp>
      <p:sp>
        <p:nvSpPr>
          <p:cNvPr id="5" name="BlokTextu 4"/>
          <p:cNvSpPr txBox="1"/>
          <p:nvPr/>
        </p:nvSpPr>
        <p:spPr>
          <a:xfrm>
            <a:off x="179512" y="18864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Cieľ: </a:t>
            </a:r>
            <a:r>
              <a:rPr lang="sk-SK" b="1" dirty="0" smtClean="0"/>
              <a:t>Operačný </a:t>
            </a:r>
            <a:r>
              <a:rPr lang="sk-SK" b="1" dirty="0" err="1" smtClean="0"/>
              <a:t>zosiňovač</a:t>
            </a:r>
            <a:r>
              <a:rPr lang="sk-SK" b="1" dirty="0" smtClean="0"/>
              <a:t> a jeho využitie</a:t>
            </a:r>
            <a:endParaRPr lang="sk-SK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79512" y="18864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Operačné zosilňovače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179512" y="799544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Operačný zosilňovač</a:t>
            </a:r>
            <a:endParaRPr lang="sk-SK" dirty="0"/>
          </a:p>
          <a:p>
            <a:r>
              <a:rPr lang="sk-SK" dirty="0"/>
              <a:t>je jednoduchý </a:t>
            </a:r>
            <a:r>
              <a:rPr lang="sk-SK" u="sng" dirty="0"/>
              <a:t>analógový</a:t>
            </a:r>
            <a:r>
              <a:rPr lang="sk-SK" dirty="0"/>
              <a:t> </a:t>
            </a:r>
            <a:r>
              <a:rPr lang="sk-SK" u="sng" dirty="0"/>
              <a:t>integrovaný obvod</a:t>
            </a:r>
            <a:r>
              <a:rPr lang="sk-SK" dirty="0"/>
              <a:t> </a:t>
            </a:r>
            <a:r>
              <a:rPr lang="sk-SK" u="sng" dirty="0"/>
              <a:t>so skoro nekonečným prúdovým a napäťovým zosilnením</a:t>
            </a:r>
            <a:r>
              <a:rPr lang="sk-SK" dirty="0"/>
              <a:t>.</a:t>
            </a:r>
          </a:p>
          <a:p>
            <a:r>
              <a:rPr lang="sk-SK" dirty="0"/>
              <a:t> </a:t>
            </a:r>
          </a:p>
          <a:p>
            <a:r>
              <a:rPr lang="sk-SK" b="1" dirty="0" err="1"/>
              <a:t>Schématická</a:t>
            </a:r>
            <a:r>
              <a:rPr lang="sk-SK" b="1" dirty="0"/>
              <a:t> značka</a:t>
            </a:r>
            <a:endParaRPr lang="sk-SK" dirty="0"/>
          </a:p>
        </p:txBody>
      </p:sp>
      <p:pic>
        <p:nvPicPr>
          <p:cNvPr id="6151" name="Picture 7" descr="Súbor:Operac zosilnova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22383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ĺžnik 10"/>
          <p:cNvSpPr/>
          <p:nvPr/>
        </p:nvSpPr>
        <p:spPr>
          <a:xfrm>
            <a:off x="179512" y="4350003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Vlastnosti ideálneho </a:t>
            </a:r>
            <a:r>
              <a:rPr lang="sk-SK" b="1" dirty="0" err="1"/>
              <a:t>OZ</a:t>
            </a:r>
            <a:r>
              <a:rPr lang="sk-SK" b="1" dirty="0"/>
              <a:t>:</a:t>
            </a:r>
            <a:endParaRPr lang="sk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nekonečné napäťové zosilnenie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nekonečná vstupná impedancia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nulová výstupná impedancia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nekonečné široké frekvenčné pásmo – frekvenčná nezávislosť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vlastnosti </a:t>
            </a:r>
            <a:r>
              <a:rPr lang="sk-SK" dirty="0" err="1"/>
              <a:t>OZ</a:t>
            </a:r>
            <a:r>
              <a:rPr lang="sk-SK" dirty="0"/>
              <a:t> sú ovplyvňované spätnou väzbou, čím je silnejšia, tým sú stabilnejšie</a:t>
            </a:r>
          </a:p>
          <a:p>
            <a:r>
              <a:rPr lang="sk-SK" b="1" dirty="0"/>
              <a:t> </a:t>
            </a:r>
            <a:endParaRPr lang="sk-SK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060848"/>
            <a:ext cx="4032448" cy="219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947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79512" y="18864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Operačné zosilňovače:</a:t>
            </a:r>
            <a:endParaRPr lang="sk-SK" b="1" dirty="0"/>
          </a:p>
        </p:txBody>
      </p:sp>
      <p:sp>
        <p:nvSpPr>
          <p:cNvPr id="2" name="Obdĺžnik 1"/>
          <p:cNvSpPr/>
          <p:nvPr/>
        </p:nvSpPr>
        <p:spPr>
          <a:xfrm>
            <a:off x="467544" y="1552724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/>
              <a:t>OZ</a:t>
            </a:r>
            <a:r>
              <a:rPr lang="sk-SK" b="1" dirty="0"/>
              <a:t> má 2 vstupy</a:t>
            </a:r>
            <a:endParaRPr lang="sk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err="1"/>
              <a:t>a-invertujúci</a:t>
            </a:r>
            <a:r>
              <a:rPr lang="sk-SK" dirty="0"/>
              <a:t> (-)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err="1"/>
              <a:t>b-neinvertujúci</a:t>
            </a:r>
            <a:r>
              <a:rPr lang="sk-SK" dirty="0"/>
              <a:t> (+)</a:t>
            </a:r>
          </a:p>
          <a:p>
            <a:pPr lvl="0"/>
            <a:endParaRPr lang="sk-SK" dirty="0" smtClean="0"/>
          </a:p>
          <a:p>
            <a:pPr lvl="0"/>
            <a:r>
              <a:rPr lang="sk-SK" dirty="0" err="1" smtClean="0"/>
              <a:t>OZ</a:t>
            </a:r>
            <a:r>
              <a:rPr lang="sk-SK" dirty="0" smtClean="0"/>
              <a:t> </a:t>
            </a:r>
            <a:r>
              <a:rPr lang="sk-SK" dirty="0"/>
              <a:t>vykonávajúci operáciu obrátenej fázy </a:t>
            </a:r>
            <a:r>
              <a:rPr lang="sk-SK" dirty="0" err="1"/>
              <a:t>vst</a:t>
            </a:r>
            <a:r>
              <a:rPr lang="sk-SK" dirty="0"/>
              <a:t>. U (</a:t>
            </a:r>
            <a:r>
              <a:rPr lang="sk-SK" dirty="0" err="1"/>
              <a:t>výst</a:t>
            </a:r>
            <a:r>
              <a:rPr lang="sk-SK" dirty="0"/>
              <a:t>. U má opačnú fázu než vstupné U). Vyjadruje sa to záporným znamienkom vo výraze pre výpočet Au.</a:t>
            </a:r>
          </a:p>
          <a:p>
            <a:pPr lvl="0"/>
            <a:r>
              <a:rPr lang="sk-SK" dirty="0" err="1"/>
              <a:t>OZ</a:t>
            </a:r>
            <a:r>
              <a:rPr lang="sk-SK" dirty="0"/>
              <a:t> vykonávajúci funkciu zosilňujúceho impedančného meniča s veľkým vstupným a malým výstupným odporom. </a:t>
            </a:r>
            <a:r>
              <a:rPr lang="sk-SK" dirty="0" err="1"/>
              <a:t>Výst</a:t>
            </a:r>
            <a:r>
              <a:rPr lang="sk-SK" dirty="0"/>
              <a:t>. U je vo fáze so </a:t>
            </a:r>
            <a:r>
              <a:rPr lang="sk-SK" dirty="0" err="1"/>
              <a:t>vst</a:t>
            </a:r>
            <a:r>
              <a:rPr lang="sk-SK" dirty="0"/>
              <a:t>. U.</a:t>
            </a:r>
          </a:p>
        </p:txBody>
      </p:sp>
      <p:pic>
        <p:nvPicPr>
          <p:cNvPr id="8193" name="Obrázok 2" descr="Schématická značka O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0406" y="551401"/>
            <a:ext cx="3342034" cy="198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641" y="4005064"/>
            <a:ext cx="839870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234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79512" y="18864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Operačné zosilňovače:</a:t>
            </a:r>
            <a:endParaRPr lang="sk-SK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928670"/>
            <a:ext cx="8143900" cy="482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395536" y="566124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Zadanie:</a:t>
            </a:r>
          </a:p>
          <a:p>
            <a:r>
              <a:rPr lang="sk-SK" dirty="0" smtClean="0"/>
              <a:t>Zapojte OZ LM 324 AD ako </a:t>
            </a:r>
            <a:r>
              <a:rPr lang="sk-SK" dirty="0" err="1" smtClean="0"/>
              <a:t>komparátor</a:t>
            </a:r>
            <a:r>
              <a:rPr lang="sk-SK" dirty="0" smtClean="0"/>
              <a:t>, overte jeho funkciu pre 16V a 15V.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9668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3240360" cy="311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23528" y="18864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OZ ako </a:t>
            </a:r>
            <a:r>
              <a:rPr lang="sk-SK" b="1" dirty="0" err="1" smtClean="0"/>
              <a:t>komparátor</a:t>
            </a:r>
            <a:endParaRPr lang="sk-SK" b="1" dirty="0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76672"/>
            <a:ext cx="391924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3560542"/>
            <a:ext cx="3240360" cy="318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645024"/>
            <a:ext cx="3956323" cy="31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642918"/>
            <a:ext cx="7748363" cy="471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971600" y="5733256"/>
            <a:ext cx="81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Zadanie:</a:t>
            </a:r>
          </a:p>
          <a:p>
            <a:r>
              <a:rPr lang="sk-SK" dirty="0" smtClean="0"/>
              <a:t>Zapojte OZ LM 324AD ako sledovač napätia, overte jeho funkciu (R1=200Ohm, R2=1kOhm, </a:t>
            </a:r>
            <a:r>
              <a:rPr lang="sk-SK" dirty="0" err="1" smtClean="0"/>
              <a:t>nap</a:t>
            </a:r>
            <a:r>
              <a:rPr lang="sk-SK" dirty="0" smtClean="0"/>
              <a:t>. Napätie = +25V/-25V).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564904"/>
            <a:ext cx="472831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88640"/>
            <a:ext cx="2729483" cy="21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564904"/>
            <a:ext cx="3744416" cy="29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88640"/>
            <a:ext cx="2775361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323528" y="3326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OZ ako sledovač napätia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79512" y="18864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Operačné zosilňovače:</a:t>
            </a:r>
            <a:endParaRPr lang="sk-SK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435" y="764704"/>
            <a:ext cx="8972633" cy="323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503548" y="3789040"/>
            <a:ext cx="7812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OZ</a:t>
            </a:r>
            <a:r>
              <a:rPr lang="sk-SK" dirty="0"/>
              <a:t> vykonávajúci operáciu obrátenia fázy,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 smtClean="0"/>
              <a:t>Uvst</a:t>
            </a:r>
            <a:r>
              <a:rPr lang="sk-SK" dirty="0" smtClean="0"/>
              <a:t> </a:t>
            </a:r>
            <a:r>
              <a:rPr lang="sk-SK" dirty="0"/>
              <a:t>má opačnú fázu než </a:t>
            </a:r>
            <a:r>
              <a:rPr lang="sk-SK" dirty="0" err="1"/>
              <a:t>Uvýst</a:t>
            </a:r>
            <a:r>
              <a:rPr lang="sk-SK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Vyjadruje sa to záporným znamienkom vo výraze pre výpočet Au.</a:t>
            </a:r>
          </a:p>
        </p:txBody>
      </p:sp>
      <p:sp>
        <p:nvSpPr>
          <p:cNvPr id="4" name="Obdĺžnik 3"/>
          <p:cNvSpPr/>
          <p:nvPr/>
        </p:nvSpPr>
        <p:spPr>
          <a:xfrm>
            <a:off x="539552" y="465313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z uvedeného </a:t>
            </a:r>
            <a:r>
              <a:rPr lang="sk-SK" dirty="0" smtClean="0"/>
              <a:t>vzťahu </a:t>
            </a:r>
            <a:r>
              <a:rPr lang="sk-SK" dirty="0"/>
              <a:t>vyplýva, že </a:t>
            </a:r>
            <a:r>
              <a:rPr lang="sk-SK" dirty="0" err="1"/>
              <a:t>při</a:t>
            </a:r>
            <a:r>
              <a:rPr lang="sk-SK" dirty="0"/>
              <a:t> rovnosti vstupného a </a:t>
            </a:r>
            <a:r>
              <a:rPr lang="sk-SK" dirty="0" err="1"/>
              <a:t>spätnoväzobného</a:t>
            </a:r>
            <a:r>
              <a:rPr lang="sk-SK" dirty="0"/>
              <a:t> odporu je </a:t>
            </a:r>
            <a:r>
              <a:rPr lang="sk-SK" dirty="0" err="1"/>
              <a:t>Uvýst</a:t>
            </a:r>
            <a:r>
              <a:rPr lang="sk-SK" dirty="0"/>
              <a:t> rovnaké, s </a:t>
            </a:r>
            <a:r>
              <a:rPr lang="sk-SK" dirty="0" smtClean="0"/>
              <a:t>opačným znamienkom</a:t>
            </a:r>
            <a:r>
              <a:rPr lang="sk-SK" dirty="0"/>
              <a:t>.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323528" y="544522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Zadanie:</a:t>
            </a:r>
          </a:p>
          <a:p>
            <a:r>
              <a:rPr lang="sk-SK" dirty="0" smtClean="0"/>
              <a:t>Zapojte OZ LM 324AD  (R1=1k, R2=3k) ako </a:t>
            </a:r>
            <a:r>
              <a:rPr lang="sk-SK" dirty="0" err="1" smtClean="0"/>
              <a:t>invertujúci</a:t>
            </a:r>
            <a:r>
              <a:rPr lang="sk-SK" dirty="0" smtClean="0"/>
              <a:t> </a:t>
            </a:r>
            <a:r>
              <a:rPr lang="sk-SK" dirty="0" err="1" smtClean="0"/>
              <a:t>zosilńovač</a:t>
            </a:r>
            <a:r>
              <a:rPr lang="sk-SK" dirty="0" smtClean="0"/>
              <a:t>, zisti zosilnenie.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5406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179512" y="18864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Invertujúci</a:t>
            </a:r>
            <a:r>
              <a:rPr lang="sk-SK" b="1" dirty="0" smtClean="0"/>
              <a:t> OZ</a:t>
            </a:r>
            <a:endParaRPr lang="sk-SK" b="1" dirty="0"/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90825"/>
            <a:ext cx="70104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"/>
            <a:ext cx="4139952" cy="328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251520" y="9087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Urči zosilnenie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</a:rPr>
              <a:t>Zosilňovače </a:t>
            </a:r>
            <a:endParaRPr lang="sk-SK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428736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63377" y="258133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70781" y="1788329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3528" y="745356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sp>
        <p:nvSpPr>
          <p:cNvPr id="2" name="BlokTextu 1"/>
          <p:cNvSpPr txBox="1"/>
          <p:nvPr/>
        </p:nvSpPr>
        <p:spPr>
          <a:xfrm>
            <a:off x="323528" y="980728"/>
            <a:ext cx="540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Princíp</a:t>
            </a:r>
            <a:r>
              <a:rPr lang="sk-SK" dirty="0" smtClean="0"/>
              <a:t> – zosilniť akýkoľvek signál (prúd, napätie, výkon)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1385457" y="2367717"/>
            <a:ext cx="2307003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1959953" y="2943781"/>
            <a:ext cx="118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Zosilňovač</a:t>
            </a:r>
            <a:endParaRPr lang="sk-SK" b="1" dirty="0"/>
          </a:p>
        </p:txBody>
      </p:sp>
      <p:cxnSp>
        <p:nvCxnSpPr>
          <p:cNvPr id="12" name="Rovná spojnica 11"/>
          <p:cNvCxnSpPr/>
          <p:nvPr/>
        </p:nvCxnSpPr>
        <p:spPr>
          <a:xfrm flipH="1">
            <a:off x="592312" y="2727757"/>
            <a:ext cx="793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 flipH="1">
            <a:off x="592312" y="3447837"/>
            <a:ext cx="793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 flipH="1">
            <a:off x="3692460" y="2727757"/>
            <a:ext cx="793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 flipH="1">
            <a:off x="3692460" y="3449294"/>
            <a:ext cx="793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lokTextu 13"/>
          <p:cNvSpPr txBox="1"/>
          <p:nvPr/>
        </p:nvSpPr>
        <p:spPr>
          <a:xfrm>
            <a:off x="251520" y="2871773"/>
            <a:ext cx="599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Uvst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4185875" y="2871773"/>
            <a:ext cx="70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Uvyst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536719" y="4860155"/>
            <a:ext cx="6119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Použitie: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Zosilnenie zvukových signálov – nízkofrekvenčné zosilňovače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Zosilnenie vysokofrekvenčných signálov</a:t>
            </a:r>
            <a:endParaRPr lang="sk-SK" dirty="0"/>
          </a:p>
        </p:txBody>
      </p:sp>
      <p:pic>
        <p:nvPicPr>
          <p:cNvPr id="21" name="Picture 2" descr="http://infosluch.sk/wp/wp-content/uploads/2012/07/princip-zosilnenia-zvuku2-300x13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068" y="2300269"/>
            <a:ext cx="3867316" cy="17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788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79512" y="446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Operačné zosilňovače:</a:t>
            </a:r>
            <a:endParaRPr lang="sk-SK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43" r="5592" b="4762"/>
          <a:stretch>
            <a:fillRect/>
          </a:stretch>
        </p:blipFill>
        <p:spPr bwMode="auto">
          <a:xfrm>
            <a:off x="107504" y="476672"/>
            <a:ext cx="80610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251520" y="328498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OZ</a:t>
            </a:r>
            <a:r>
              <a:rPr lang="sk-SK" dirty="0"/>
              <a:t> vykonávajúci funkciu zosilňujúceho impedančného meniča s veľkým vstupným a malým </a:t>
            </a:r>
            <a:r>
              <a:rPr lang="sk-SK" dirty="0" smtClean="0"/>
              <a:t>výstupným odporom</a:t>
            </a:r>
            <a:r>
              <a:rPr lang="sk-SK" dirty="0"/>
              <a:t>. </a:t>
            </a:r>
            <a:r>
              <a:rPr lang="sk-SK" dirty="0" err="1" smtClean="0"/>
              <a:t>Uvýst</a:t>
            </a:r>
            <a:r>
              <a:rPr lang="sk-SK" dirty="0" smtClean="0"/>
              <a:t> </a:t>
            </a:r>
            <a:r>
              <a:rPr lang="sk-SK" dirty="0"/>
              <a:t>je vo fáze s </a:t>
            </a:r>
            <a:r>
              <a:rPr lang="sk-SK" dirty="0" err="1"/>
              <a:t>Uvst</a:t>
            </a:r>
            <a:r>
              <a:rPr lang="sk-SK" dirty="0"/>
              <a:t>.</a:t>
            </a:r>
          </a:p>
        </p:txBody>
      </p:sp>
      <p:sp>
        <p:nvSpPr>
          <p:cNvPr id="5" name="Obdĺžnik 4"/>
          <p:cNvSpPr/>
          <p:nvPr/>
        </p:nvSpPr>
        <p:spPr>
          <a:xfrm>
            <a:off x="251520" y="3933381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Pre ideálny </a:t>
            </a:r>
            <a:r>
              <a:rPr lang="sk-SK" dirty="0" err="1"/>
              <a:t>OZ</a:t>
            </a:r>
            <a:r>
              <a:rPr lang="sk-SK" dirty="0"/>
              <a:t> platí: </a:t>
            </a:r>
            <a:r>
              <a:rPr lang="sk-SK" b="1" dirty="0" err="1"/>
              <a:t>Ivst</a:t>
            </a:r>
            <a:r>
              <a:rPr lang="sk-SK" b="1" dirty="0"/>
              <a:t> ±=0 a Au = ∞ </a:t>
            </a:r>
            <a:r>
              <a:rPr lang="sk-SK" dirty="0"/>
              <a:t>=&gt; U na </a:t>
            </a:r>
            <a:r>
              <a:rPr lang="sk-SK" dirty="0" err="1"/>
              <a:t>invertujúcom</a:t>
            </a:r>
            <a:r>
              <a:rPr lang="sk-SK" dirty="0"/>
              <a:t> vstupe je rovnaké ako U+ </a:t>
            </a:r>
            <a:r>
              <a:rPr lang="sk-SK" dirty="0" smtClean="0"/>
              <a:t>na </a:t>
            </a:r>
            <a:r>
              <a:rPr lang="sk-SK" dirty="0" err="1" smtClean="0"/>
              <a:t>neinvertujúcom</a:t>
            </a:r>
            <a:r>
              <a:rPr lang="sk-SK" dirty="0" smtClean="0"/>
              <a:t> </a:t>
            </a:r>
            <a:r>
              <a:rPr lang="sk-SK" dirty="0"/>
              <a:t>vstupe.</a:t>
            </a:r>
          </a:p>
        </p:txBody>
      </p:sp>
      <p:sp>
        <p:nvSpPr>
          <p:cNvPr id="6" name="Obdĺžnik 5"/>
          <p:cNvSpPr/>
          <p:nvPr/>
        </p:nvSpPr>
        <p:spPr>
          <a:xfrm>
            <a:off x="251520" y="4581128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Signálové napätie privádzame na </a:t>
            </a:r>
            <a:r>
              <a:rPr lang="sk-SK" dirty="0" err="1"/>
              <a:t>neinvertujúci</a:t>
            </a:r>
            <a:r>
              <a:rPr lang="sk-SK" dirty="0"/>
              <a:t> vstup a dostávame veľmi vysokú hodnotu vstupného odporu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Vstupný </a:t>
            </a:r>
            <a:r>
              <a:rPr lang="sk-SK" dirty="0"/>
              <a:t>prúd je nulový.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Takto </a:t>
            </a:r>
            <a:r>
              <a:rPr lang="sk-SK" dirty="0"/>
              <a:t>sa získa zosilňujúci </a:t>
            </a:r>
            <a:r>
              <a:rPr lang="sk-SK" b="1" dirty="0"/>
              <a:t>impedančný menič </a:t>
            </a:r>
            <a:r>
              <a:rPr lang="sk-SK" dirty="0"/>
              <a:t>s veľkým vstupným a malým výstupným odporom.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323528" y="593467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Zadanie:</a:t>
            </a:r>
          </a:p>
          <a:p>
            <a:r>
              <a:rPr lang="sk-SK" dirty="0" smtClean="0"/>
              <a:t>Zapojte OZ LM 324AD  (R1=1k, R2=3k) ako </a:t>
            </a:r>
            <a:r>
              <a:rPr lang="sk-SK" dirty="0" err="1" smtClean="0"/>
              <a:t>neinvertujúci</a:t>
            </a:r>
            <a:r>
              <a:rPr lang="sk-SK" dirty="0" smtClean="0"/>
              <a:t> </a:t>
            </a:r>
            <a:r>
              <a:rPr lang="sk-SK" dirty="0" err="1" smtClean="0"/>
              <a:t>zosilńovač</a:t>
            </a:r>
            <a:r>
              <a:rPr lang="sk-SK" dirty="0" smtClean="0"/>
              <a:t>, zisti zosilnenie.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7026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2175" y="3019425"/>
            <a:ext cx="69818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51920" cy="305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4499992" y="26064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b="1" dirty="0" err="1" smtClean="0"/>
              <a:t>Neinvertujúci</a:t>
            </a:r>
            <a:r>
              <a:rPr lang="sk-SK" b="1" dirty="0" smtClean="0"/>
              <a:t> OZ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4716016" y="76470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Urči zosilnenie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27403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179512" y="3140968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Druh Operačného zosilňovača, ktorý </a:t>
            </a:r>
            <a:r>
              <a:rPr lang="sk-SK" b="1" dirty="0"/>
              <a:t>má v spätno-väzobnej vetve kapacitu C</a:t>
            </a:r>
            <a:r>
              <a:rPr lang="sk-SK" dirty="0"/>
              <a:t>;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jeho </a:t>
            </a:r>
            <a:r>
              <a:rPr lang="sk-SK" dirty="0"/>
              <a:t>výstupné napätie je </a:t>
            </a:r>
            <a:r>
              <a:rPr lang="sk-SK" dirty="0" smtClean="0"/>
              <a:t>úmerné integrálu </a:t>
            </a:r>
            <a:r>
              <a:rPr lang="sk-SK" dirty="0"/>
              <a:t>časového priebehu vstupného napätia</a:t>
            </a:r>
            <a:r>
              <a:rPr lang="sk-SK" dirty="0" smtClean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používa sa </a:t>
            </a:r>
            <a:r>
              <a:rPr lang="sk-SK" b="1" dirty="0"/>
              <a:t>na tvarovanie signálov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Integračný zosilňovač je základom každého </a:t>
            </a:r>
            <a:r>
              <a:rPr lang="sk-SK" b="1" dirty="0"/>
              <a:t>analógového merača frekvencie</a:t>
            </a:r>
            <a:r>
              <a:rPr lang="sk-SK" dirty="0"/>
              <a:t>.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Meraná </a:t>
            </a:r>
            <a:r>
              <a:rPr lang="sk-SK" dirty="0"/>
              <a:t>frekvencia sa prenáša </a:t>
            </a:r>
            <a:r>
              <a:rPr lang="sk-SK" dirty="0" smtClean="0"/>
              <a:t>na impulzy </a:t>
            </a:r>
            <a:r>
              <a:rPr lang="sk-SK" dirty="0"/>
              <a:t>po konštantnej amplitúde výške a šírke.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Potom </a:t>
            </a:r>
            <a:r>
              <a:rPr lang="sk-SK" dirty="0" err="1"/>
              <a:t>Uvýst</a:t>
            </a:r>
            <a:r>
              <a:rPr lang="sk-SK" dirty="0"/>
              <a:t> je priamoúmerné f vstupného signálu.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Kondenzátor </a:t>
            </a:r>
            <a:r>
              <a:rPr lang="sk-SK" dirty="0"/>
              <a:t>C pôsobí ako spätná väzba </a:t>
            </a:r>
            <a:r>
              <a:rPr lang="sk-SK" dirty="0" smtClean="0"/>
              <a:t>predovšetkým pre </a:t>
            </a:r>
            <a:r>
              <a:rPr lang="sk-SK" dirty="0"/>
              <a:t>signály s </a:t>
            </a:r>
            <a:r>
              <a:rPr lang="sk-SK" dirty="0" err="1"/>
              <a:t>vf</a:t>
            </a:r>
            <a:r>
              <a:rPr lang="sk-SK" dirty="0"/>
              <a:t> pri ktorých znižuje zosilnenie, </a:t>
            </a:r>
            <a:r>
              <a:rPr lang="sk-SK" b="1" dirty="0"/>
              <a:t>signály s nízkou f prechádzajú neovplyvnené na výstup</a:t>
            </a:r>
            <a:r>
              <a:rPr lang="sk-SK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Zapojenie teda pracuje ako </a:t>
            </a:r>
            <a:r>
              <a:rPr lang="sk-SK" b="1" dirty="0"/>
              <a:t>dolný priepust</a:t>
            </a:r>
            <a:r>
              <a:rPr lang="sk-SK" dirty="0"/>
              <a:t>.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Ak </a:t>
            </a:r>
            <a:r>
              <a:rPr lang="sk-SK" dirty="0"/>
              <a:t>na vstup privedieme pravouhlé impulzy tak ich podľa </a:t>
            </a:r>
            <a:r>
              <a:rPr lang="sk-SK" dirty="0" smtClean="0"/>
              <a:t>hodnoty časovej </a:t>
            </a:r>
            <a:r>
              <a:rPr lang="sk-SK" dirty="0"/>
              <a:t>konštanty </a:t>
            </a:r>
            <a:r>
              <a:rPr lang="sk-SK" dirty="0" err="1"/>
              <a:t>Rc</a:t>
            </a:r>
            <a:r>
              <a:rPr lang="sk-SK" dirty="0"/>
              <a:t> tvarovo upravíme a sploštíme.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288032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79512" y="18864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Operačné zosilňovače: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251520" y="6309320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Zadanie:</a:t>
            </a:r>
            <a:r>
              <a:rPr lang="sk-SK" dirty="0" smtClean="0"/>
              <a:t> Zapojte OZ LM 324AD (R1=1k, C=100n)ako integrátor a overte tvarovanie impulzov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16812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13572"/>
            <a:ext cx="8023866" cy="364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6632"/>
            <a:ext cx="3732833" cy="297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251520" y="3326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Integračný OZ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430" y="332656"/>
            <a:ext cx="695316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251520" y="2780928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Druh </a:t>
            </a:r>
            <a:r>
              <a:rPr lang="sk-SK" dirty="0" err="1"/>
              <a:t>OZ</a:t>
            </a:r>
            <a:r>
              <a:rPr lang="sk-SK" dirty="0"/>
              <a:t>, ktorý má v </a:t>
            </a:r>
            <a:r>
              <a:rPr lang="sk-SK" dirty="0" err="1"/>
              <a:t>spätnoväzobnej</a:t>
            </a:r>
            <a:r>
              <a:rPr lang="sk-SK" dirty="0"/>
              <a:t> väzbe odpor R a na vstupe kondenzátor C;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jeho </a:t>
            </a:r>
            <a:r>
              <a:rPr lang="sk-SK" dirty="0"/>
              <a:t>výstupné napätie </a:t>
            </a:r>
            <a:r>
              <a:rPr lang="sk-SK" dirty="0" smtClean="0"/>
              <a:t>je úmerné </a:t>
            </a:r>
            <a:r>
              <a:rPr lang="sk-SK" dirty="0"/>
              <a:t>derivácii časového priebehu </a:t>
            </a:r>
            <a:r>
              <a:rPr lang="sk-SK" dirty="0" err="1"/>
              <a:t>Uvyst</a:t>
            </a:r>
            <a:r>
              <a:rPr lang="sk-SK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používa </a:t>
            </a:r>
            <a:r>
              <a:rPr lang="sk-SK" dirty="0"/>
              <a:t>sa </a:t>
            </a:r>
            <a:r>
              <a:rPr lang="sk-SK" b="1" dirty="0"/>
              <a:t>na tvarovanie signálov</a:t>
            </a:r>
            <a:r>
              <a:rPr lang="sk-SK" dirty="0"/>
              <a:t>, napríklad obrazových zosilňovačov.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Takto </a:t>
            </a:r>
            <a:r>
              <a:rPr lang="sk-SK" dirty="0"/>
              <a:t>získané časové priebehy </a:t>
            </a:r>
            <a:r>
              <a:rPr lang="sk-SK" dirty="0" smtClean="0"/>
              <a:t>sa používajú </a:t>
            </a:r>
            <a:r>
              <a:rPr lang="sk-SK" dirty="0"/>
              <a:t>napríklad na spúšťanie preklápacích obvodov.</a:t>
            </a:r>
          </a:p>
        </p:txBody>
      </p:sp>
      <p:sp>
        <p:nvSpPr>
          <p:cNvPr id="4" name="Obdĺžnik 3"/>
          <p:cNvSpPr/>
          <p:nvPr/>
        </p:nvSpPr>
        <p:spPr>
          <a:xfrm>
            <a:off x="261662" y="3933056"/>
            <a:ext cx="8630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na výstupe sú ihlovité impulzy, ktoré vznikajú prenosom </a:t>
            </a:r>
            <a:r>
              <a:rPr lang="sk-SK" dirty="0" err="1"/>
              <a:t>vf</a:t>
            </a:r>
            <a:r>
              <a:rPr lang="sk-SK" dirty="0"/>
              <a:t> zložiek signálu.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Matematické odvodenie výstupného </a:t>
            </a:r>
            <a:r>
              <a:rPr lang="sk-SK" dirty="0"/>
              <a:t>napätia pri zadaných hodnotách predstavuje diferenciálnu </a:t>
            </a:r>
            <a:r>
              <a:rPr lang="sk-SK" dirty="0" smtClean="0"/>
              <a:t>rovnicu.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horná priepust</a:t>
            </a:r>
            <a:endParaRPr lang="sk-SK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53136"/>
            <a:ext cx="3269357" cy="125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25144"/>
            <a:ext cx="3442050" cy="106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79512" y="18864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Operačné zosilňovače:</a:t>
            </a:r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395536" y="6023029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Zadanie:</a:t>
            </a:r>
          </a:p>
          <a:p>
            <a:r>
              <a:rPr lang="sk-SK" dirty="0" smtClean="0"/>
              <a:t>Zapojte OZ LM324AD (R=1k, C=10n) ako </a:t>
            </a:r>
            <a:r>
              <a:rPr lang="sk-SK" dirty="0" err="1" smtClean="0"/>
              <a:t>derivátor</a:t>
            </a:r>
            <a:r>
              <a:rPr lang="sk-SK" dirty="0" smtClean="0"/>
              <a:t> a overte tvarovanie impulzov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3698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2800350"/>
            <a:ext cx="71247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4052731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5940152" y="18864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b="1" dirty="0" smtClean="0"/>
              <a:t>Derivačný zosilňovač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alzat.szm.com/selektory/frekvenc/typ_filt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46" y="332656"/>
            <a:ext cx="898205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116632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Zadanie:</a:t>
            </a:r>
          </a:p>
          <a:p>
            <a:endParaRPr lang="sk-SK" b="1" dirty="0" smtClean="0"/>
          </a:p>
          <a:p>
            <a:pPr marL="342900" indent="-342900">
              <a:buAutoNum type="arabicPeriod"/>
            </a:pPr>
            <a:r>
              <a:rPr lang="sk-SK" dirty="0" smtClean="0"/>
              <a:t>Zapojte OZ LM 324 AD ako </a:t>
            </a:r>
            <a:r>
              <a:rPr lang="sk-SK" dirty="0" err="1" smtClean="0"/>
              <a:t>komparátor</a:t>
            </a:r>
            <a:r>
              <a:rPr lang="sk-SK" dirty="0" smtClean="0"/>
              <a:t>, overte jeho funkciu pre 16V a 15V.</a:t>
            </a:r>
          </a:p>
          <a:p>
            <a:pPr marL="342900" indent="-342900">
              <a:buAutoNum type="arabicPeriod"/>
            </a:pPr>
            <a:endParaRPr lang="sk-SK" dirty="0" smtClean="0"/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323528" y="980728"/>
            <a:ext cx="81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2.    Zapojte OZ LM 324AD ako sledovač napätia, overte jeho funkciu (R1=200Ohm,  </a:t>
            </a:r>
          </a:p>
          <a:p>
            <a:r>
              <a:rPr lang="sk-SK" dirty="0" smtClean="0"/>
              <a:t>        R2=1kOhm, </a:t>
            </a:r>
            <a:r>
              <a:rPr lang="sk-SK" dirty="0" err="1" smtClean="0"/>
              <a:t>nap</a:t>
            </a:r>
            <a:r>
              <a:rPr lang="sk-SK" dirty="0" smtClean="0"/>
              <a:t>. Napätie = +25V/-25V).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323528" y="162880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3.   Zapojte OZ LM 324AD  (R1=1k, R2=3k) ako </a:t>
            </a:r>
            <a:r>
              <a:rPr lang="sk-SK" dirty="0" err="1" smtClean="0"/>
              <a:t>invertujúci</a:t>
            </a:r>
            <a:r>
              <a:rPr lang="sk-SK" dirty="0" smtClean="0"/>
              <a:t> </a:t>
            </a:r>
            <a:r>
              <a:rPr lang="sk-SK" dirty="0" err="1" smtClean="0"/>
              <a:t>zosilńovač</a:t>
            </a:r>
            <a:r>
              <a:rPr lang="sk-SK" dirty="0" smtClean="0"/>
              <a:t>, zisti zosilnenie.</a:t>
            </a:r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323528" y="206084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4.  Zapojte OZ LM 324AD  (R1=1k, R2=3k) ako </a:t>
            </a:r>
            <a:r>
              <a:rPr lang="sk-SK" dirty="0" err="1" smtClean="0"/>
              <a:t>neinvertujúci</a:t>
            </a:r>
            <a:r>
              <a:rPr lang="sk-SK" dirty="0" smtClean="0"/>
              <a:t> </a:t>
            </a:r>
            <a:r>
              <a:rPr lang="sk-SK" dirty="0" err="1" smtClean="0"/>
              <a:t>zosilńovač</a:t>
            </a:r>
            <a:r>
              <a:rPr lang="sk-SK" dirty="0" smtClean="0"/>
              <a:t>, zisti zosilnenie.</a:t>
            </a:r>
          </a:p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323528" y="249289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5.   Zapojte OZ LM 324AD (R1=1k, C=100n)ako integrátor a overte tvarovanie impulzov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323528" y="292494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6.   Zapojte OZ LM324AD (R=1k, C=10n) ako </a:t>
            </a:r>
            <a:r>
              <a:rPr lang="sk-SK" dirty="0" err="1" smtClean="0"/>
              <a:t>derivátor</a:t>
            </a:r>
            <a:r>
              <a:rPr lang="sk-SK" dirty="0" smtClean="0"/>
              <a:t> a overte tvarovanie impulzov</a:t>
            </a:r>
            <a:endParaRPr lang="sk-SK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lektronic.szm.com/gong1.gif"/>
          <p:cNvPicPr>
            <a:picLocks noChangeAspect="1" noChangeArrowheads="1"/>
          </p:cNvPicPr>
          <p:nvPr/>
        </p:nvPicPr>
        <p:blipFill>
          <a:blip r:embed="rId2" cstate="print"/>
          <a:srcRect l="29066" t="6051" r="1525" b="21429"/>
          <a:stretch>
            <a:fillRect/>
          </a:stretch>
        </p:blipFill>
        <p:spPr bwMode="auto">
          <a:xfrm>
            <a:off x="1187624" y="188640"/>
            <a:ext cx="6552728" cy="3123728"/>
          </a:xfrm>
          <a:prstGeom prst="rect">
            <a:avLst/>
          </a:prstGeom>
          <a:noFill/>
        </p:spPr>
      </p:pic>
      <p:pic>
        <p:nvPicPr>
          <p:cNvPr id="5" name="Picture 2" descr="http://pandatron.cz/elektronika2/drawdio_sch.gif"/>
          <p:cNvPicPr>
            <a:picLocks noChangeAspect="1" noChangeArrowheads="1"/>
          </p:cNvPicPr>
          <p:nvPr/>
        </p:nvPicPr>
        <p:blipFill>
          <a:blip r:embed="rId3" cstate="print"/>
          <a:srcRect l="15842" t="5774" r="990"/>
          <a:stretch>
            <a:fillRect/>
          </a:stretch>
        </p:blipFill>
        <p:spPr bwMode="auto">
          <a:xfrm>
            <a:off x="1187624" y="3456384"/>
            <a:ext cx="6048672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lektronic.szm.com/gong1.gif"/>
          <p:cNvPicPr>
            <a:picLocks noChangeAspect="1" noChangeArrowheads="1"/>
          </p:cNvPicPr>
          <p:nvPr/>
        </p:nvPicPr>
        <p:blipFill>
          <a:blip r:embed="rId2" cstate="print"/>
          <a:srcRect l="29066" t="6051" r="1525" b="21429"/>
          <a:stretch>
            <a:fillRect/>
          </a:stretch>
        </p:blipFill>
        <p:spPr bwMode="auto">
          <a:xfrm>
            <a:off x="1187624" y="188640"/>
            <a:ext cx="6552728" cy="3123728"/>
          </a:xfrm>
          <a:prstGeom prst="rect">
            <a:avLst/>
          </a:prstGeom>
          <a:noFill/>
        </p:spPr>
      </p:pic>
      <p:pic>
        <p:nvPicPr>
          <p:cNvPr id="5" name="Picture 2" descr="http://pandatron.cz/elektronika2/drawdio_sch.gif"/>
          <p:cNvPicPr>
            <a:picLocks noChangeAspect="1" noChangeArrowheads="1"/>
          </p:cNvPicPr>
          <p:nvPr/>
        </p:nvPicPr>
        <p:blipFill>
          <a:blip r:embed="rId3" cstate="print"/>
          <a:srcRect l="15842" t="5774" r="990"/>
          <a:stretch>
            <a:fillRect/>
          </a:stretch>
        </p:blipFill>
        <p:spPr bwMode="auto">
          <a:xfrm>
            <a:off x="1187624" y="3456384"/>
            <a:ext cx="6048672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72432"/>
            <a:ext cx="4429156" cy="26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3387076"/>
            <a:ext cx="5143535" cy="218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285720" y="99932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</a:rPr>
              <a:t>Zosilnenie</a:t>
            </a:r>
            <a:endParaRPr lang="sk-SK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14282" y="332656"/>
            <a:ext cx="87484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Zadanie:</a:t>
            </a:r>
          </a:p>
          <a:p>
            <a:pPr marL="342900" indent="-342900"/>
            <a:r>
              <a:rPr lang="sk-SK" dirty="0" smtClean="0"/>
              <a:t>Navrhni pomocou </a:t>
            </a:r>
            <a:r>
              <a:rPr lang="sk-SK" dirty="0" err="1" smtClean="0"/>
              <a:t>Multisimu</a:t>
            </a:r>
            <a:r>
              <a:rPr lang="sk-SK" dirty="0" smtClean="0"/>
              <a:t> nízkofrekvenčný zosilňovač s tranzistorom NPN BC337, keď sú zadané parametre:</a:t>
            </a:r>
            <a:endParaRPr lang="sk-SK" b="1" dirty="0" smtClean="0"/>
          </a:p>
          <a:p>
            <a:pPr marL="342900" indent="-342900"/>
            <a:r>
              <a:rPr lang="sk-SK" dirty="0" smtClean="0"/>
              <a:t>Ucc=9V</a:t>
            </a:r>
          </a:p>
          <a:p>
            <a:pPr marL="342900" indent="-342900"/>
            <a:r>
              <a:rPr lang="sk-SK" dirty="0" smtClean="0"/>
              <a:t>R1=220k</a:t>
            </a:r>
            <a:r>
              <a:rPr lang="el-GR" dirty="0" smtClean="0"/>
              <a:t>Ω</a:t>
            </a:r>
            <a:endParaRPr lang="sk-SK" dirty="0" smtClean="0"/>
          </a:p>
          <a:p>
            <a:pPr marL="342900" indent="-342900"/>
            <a:r>
              <a:rPr lang="sk-SK" dirty="0" smtClean="0"/>
              <a:t>R2=56k</a:t>
            </a:r>
            <a:r>
              <a:rPr lang="el-GR" dirty="0" smtClean="0"/>
              <a:t> Ω</a:t>
            </a:r>
            <a:endParaRPr lang="sk-SK" dirty="0" smtClean="0"/>
          </a:p>
          <a:p>
            <a:pPr marL="342900" indent="-342900"/>
            <a:r>
              <a:rPr lang="sk-SK" dirty="0" smtClean="0"/>
              <a:t>Rc=3.3k</a:t>
            </a:r>
            <a:r>
              <a:rPr lang="el-GR" dirty="0" smtClean="0"/>
              <a:t> Ω</a:t>
            </a:r>
            <a:endParaRPr lang="sk-SK" dirty="0" smtClean="0"/>
          </a:p>
          <a:p>
            <a:pPr marL="342900" indent="-342900"/>
            <a:r>
              <a:rPr lang="sk-SK" dirty="0" smtClean="0"/>
              <a:t>Re=1k</a:t>
            </a:r>
            <a:r>
              <a:rPr lang="el-GR" dirty="0" smtClean="0"/>
              <a:t> Ω</a:t>
            </a:r>
            <a:endParaRPr lang="sk-SK" dirty="0" smtClean="0"/>
          </a:p>
          <a:p>
            <a:pPr marL="342900" indent="-342900"/>
            <a:r>
              <a:rPr lang="sk-SK" dirty="0" smtClean="0"/>
              <a:t>C1=5uF (vstup)</a:t>
            </a:r>
          </a:p>
          <a:p>
            <a:pPr marL="342900" indent="-342900"/>
            <a:r>
              <a:rPr lang="sk-SK" dirty="0" smtClean="0"/>
              <a:t>C2=20uF (výstup)</a:t>
            </a:r>
          </a:p>
          <a:p>
            <a:pPr marL="342900" indent="-342900"/>
            <a:r>
              <a:rPr lang="sk-SK" dirty="0" smtClean="0"/>
              <a:t>Uvst=1V str.</a:t>
            </a:r>
          </a:p>
          <a:p>
            <a:pPr marL="342900" indent="-342900"/>
            <a:endParaRPr lang="sk-SK" dirty="0" smtClean="0"/>
          </a:p>
          <a:p>
            <a:pPr marL="342900" indent="-342900"/>
            <a:r>
              <a:rPr lang="sk-SK" dirty="0" smtClean="0"/>
              <a:t>V </a:t>
            </a:r>
            <a:r>
              <a:rPr lang="sk-SK" dirty="0" err="1" smtClean="0"/>
              <a:t>multisime</a:t>
            </a:r>
            <a:r>
              <a:rPr lang="sk-SK" dirty="0" smtClean="0"/>
              <a:t> pripoj osciloskop a urči napäťové zosilnenie.</a:t>
            </a:r>
          </a:p>
          <a:p>
            <a:pPr marL="342900" indent="-342900"/>
            <a:endParaRPr lang="sk-SK" dirty="0" smtClean="0"/>
          </a:p>
          <a:p>
            <a:pPr marL="342900" indent="-342900"/>
            <a:r>
              <a:rPr lang="sk-SK" dirty="0" smtClean="0"/>
              <a:t>Pomocou kontaktnej plochy a osciloskopu over svoje zapojenie a napäťové zosilnenie.</a:t>
            </a:r>
          </a:p>
          <a:p>
            <a:pPr marL="342900" indent="-342900"/>
            <a:endParaRPr lang="sk-SK" dirty="0" smtClean="0"/>
          </a:p>
          <a:p>
            <a:pPr marL="342900" indent="-342900"/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23528" y="26064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Zapoj obvod pomocou kontaktnej plochy a pomocou osciloskopu urči  napäťové zosilnenie </a:t>
            </a:r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394200" cy="421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http://m.smihal.szm.com/Schemy/LM386_soubory/LM38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416824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lokTextu 2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Navrhni plošný spoj pre zapojenie s OZ LM386, over funkčnosť pomocou kontaktnej plochy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xmlns="" val="23731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2039482" y="260648"/>
            <a:ext cx="4764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Návrh plošného spoja pre zapojenie s OZ LM386</a:t>
            </a:r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92696"/>
            <a:ext cx="5328592" cy="287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7" y="3645024"/>
            <a:ext cx="5328592" cy="285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6993"/>
            <a:ext cx="6350074" cy="580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503040" y="33265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Výkonový zosilňovač  TDA2030:</a:t>
            </a:r>
          </a:p>
          <a:p>
            <a:r>
              <a:rPr lang="sk-SK" b="1" dirty="0" smtClean="0"/>
              <a:t>Zakreslite v </a:t>
            </a:r>
            <a:r>
              <a:rPr lang="sk-SK" b="1" dirty="0" err="1" smtClean="0"/>
              <a:t>Multisime</a:t>
            </a:r>
            <a:r>
              <a:rPr lang="sk-SK" b="1" dirty="0" smtClean="0"/>
              <a:t>, navrhnite DPS v </a:t>
            </a:r>
            <a:r>
              <a:rPr lang="sk-SK" b="1" dirty="0" err="1" smtClean="0"/>
              <a:t>Sprint</a:t>
            </a:r>
            <a:r>
              <a:rPr lang="sk-SK" b="1" dirty="0" smtClean="0"/>
              <a:t> </a:t>
            </a:r>
            <a:r>
              <a:rPr lang="sk-SK" b="1" dirty="0" err="1" smtClean="0"/>
              <a:t>layoute</a:t>
            </a:r>
            <a:endParaRPr lang="sk-SK" b="1" dirty="0"/>
          </a:p>
        </p:txBody>
      </p:sp>
      <p:pic>
        <p:nvPicPr>
          <p:cNvPr id="4" name="Picture 2" descr="https://kitelectronic.files.wordpress.com/2010/01/tda-2030.jpg"/>
          <p:cNvPicPr>
            <a:picLocks noChangeAspect="1" noChangeArrowheads="1"/>
          </p:cNvPicPr>
          <p:nvPr/>
        </p:nvPicPr>
        <p:blipFill>
          <a:blip r:embed="rId3" cstate="print"/>
          <a:srcRect b="25166"/>
          <a:stretch>
            <a:fillRect/>
          </a:stretch>
        </p:blipFill>
        <p:spPr bwMode="auto">
          <a:xfrm>
            <a:off x="6607718" y="188640"/>
            <a:ext cx="246427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58672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23528" y="26064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Výkonový </a:t>
            </a:r>
            <a:r>
              <a:rPr lang="sk-SK" b="1" dirty="0" err="1" smtClean="0"/>
              <a:t>zosilňvač</a:t>
            </a:r>
            <a:r>
              <a:rPr lang="sk-SK" b="1" dirty="0" smtClean="0"/>
              <a:t> TDA 2030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339677"/>
            <a:ext cx="85725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40466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Výkonový zosilňovač  TDA2030:</a:t>
            </a:r>
          </a:p>
          <a:p>
            <a:r>
              <a:rPr lang="sk-SK" b="1" dirty="0" smtClean="0"/>
              <a:t>Zakreslite v </a:t>
            </a:r>
            <a:r>
              <a:rPr lang="sk-SK" b="1" dirty="0" err="1" smtClean="0"/>
              <a:t>Multisime</a:t>
            </a:r>
            <a:r>
              <a:rPr lang="sk-SK" b="1" dirty="0" smtClean="0"/>
              <a:t>, navrhnite DPS v </a:t>
            </a:r>
            <a:r>
              <a:rPr lang="sk-SK" b="1" dirty="0" err="1" smtClean="0"/>
              <a:t>Sprint</a:t>
            </a:r>
            <a:r>
              <a:rPr lang="sk-SK" b="1" dirty="0" smtClean="0"/>
              <a:t> </a:t>
            </a:r>
            <a:r>
              <a:rPr lang="sk-SK" b="1" dirty="0" err="1" smtClean="0"/>
              <a:t>layoute</a:t>
            </a:r>
            <a:endParaRPr lang="sk-SK" b="1" dirty="0"/>
          </a:p>
        </p:txBody>
      </p:sp>
      <p:pic>
        <p:nvPicPr>
          <p:cNvPr id="6" name="Picture 2" descr="https://kitelectronic.files.wordpress.com/2010/01/tda-2030.jpg"/>
          <p:cNvPicPr>
            <a:picLocks noChangeAspect="1" noChangeArrowheads="1"/>
          </p:cNvPicPr>
          <p:nvPr/>
        </p:nvPicPr>
        <p:blipFill>
          <a:blip r:embed="rId3" cstate="print"/>
          <a:srcRect b="25166"/>
          <a:stretch>
            <a:fillRect/>
          </a:stretch>
        </p:blipFill>
        <p:spPr bwMode="auto">
          <a:xfrm>
            <a:off x="6356198" y="260648"/>
            <a:ext cx="246427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9425"/>
            <a:ext cx="8671324" cy="352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eleccircuit.com/wp-content/uploads/2008/10/the-multi-purpose-amplifier-using-tda2030.jpg"/>
          <p:cNvPicPr>
            <a:picLocks noChangeAspect="1" noChangeArrowheads="1"/>
          </p:cNvPicPr>
          <p:nvPr/>
        </p:nvPicPr>
        <p:blipFill>
          <a:blip r:embed="rId3" cstate="print"/>
          <a:srcRect l="23566" t="7979" r="10450" b="18217"/>
          <a:stretch>
            <a:fillRect/>
          </a:stretch>
        </p:blipFill>
        <p:spPr bwMode="auto">
          <a:xfrm>
            <a:off x="3167336" y="0"/>
            <a:ext cx="5976664" cy="3159093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5148064" y="184482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148064" y="10527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6156176" y="11967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4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5436096" y="90872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5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5652120" y="18448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3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107504" y="116632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Navrhnite DPS v programe </a:t>
            </a:r>
            <a:r>
              <a:rPr lang="sk-SK" b="1" dirty="0" err="1" smtClean="0"/>
              <a:t>Sprint</a:t>
            </a:r>
            <a:r>
              <a:rPr lang="sk-SK" b="1" dirty="0" smtClean="0"/>
              <a:t> </a:t>
            </a:r>
            <a:r>
              <a:rPr lang="sk-SK" b="1" dirty="0" err="1" smtClean="0"/>
              <a:t>Layout</a:t>
            </a:r>
            <a:endParaRPr lang="sk-SK" b="1" dirty="0" smtClean="0"/>
          </a:p>
          <a:p>
            <a:pPr>
              <a:buFont typeface="Arial" pitchFamily="34" charset="0"/>
              <a:buChar char="•"/>
            </a:pPr>
            <a:r>
              <a:rPr lang="sk-SK" sz="1200" b="1" dirty="0" smtClean="0"/>
              <a:t> šírka x výška DPS : 45 x 45 mm</a:t>
            </a:r>
          </a:p>
          <a:p>
            <a:pPr>
              <a:buFont typeface="Arial" pitchFamily="34" charset="0"/>
              <a:buChar char="•"/>
            </a:pPr>
            <a:r>
              <a:rPr lang="sk-SK" sz="1200" b="1" dirty="0" smtClean="0"/>
              <a:t> zakreslite v </a:t>
            </a:r>
            <a:r>
              <a:rPr lang="sk-SK" sz="1200" b="1" dirty="0" err="1" smtClean="0"/>
              <a:t>Multisime</a:t>
            </a:r>
            <a:r>
              <a:rPr lang="sk-SK" sz="1200" b="1" dirty="0" smtClean="0"/>
              <a:t> – určite napäťové zosilnenie</a:t>
            </a:r>
            <a:r>
              <a:rPr lang="sk-SK" b="1" dirty="0" smtClean="0"/>
              <a:t> </a:t>
            </a:r>
            <a:endParaRPr lang="sk-SK" b="1" dirty="0"/>
          </a:p>
        </p:txBody>
      </p:sp>
      <p:pic>
        <p:nvPicPr>
          <p:cNvPr id="12" name="Picture 2" descr="https://kitelectronic.files.wordpress.com/2010/01/tda-2030.jpg"/>
          <p:cNvPicPr>
            <a:picLocks noChangeAspect="1" noChangeArrowheads="1"/>
          </p:cNvPicPr>
          <p:nvPr/>
        </p:nvPicPr>
        <p:blipFill>
          <a:blip r:embed="rId4" cstate="print"/>
          <a:srcRect b="25166"/>
          <a:stretch>
            <a:fillRect/>
          </a:stretch>
        </p:blipFill>
        <p:spPr bwMode="auto">
          <a:xfrm>
            <a:off x="323528" y="1124744"/>
            <a:ext cx="246427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7992888" cy="491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323528" y="33265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Zapojte nasledovný obvod do kontaktnej plochy, určite zosilnenie pomocou osciloskopu 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30672"/>
            <a:ext cx="9144001" cy="502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51920" cy="305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4499992" y="26064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b="1" dirty="0" err="1" smtClean="0"/>
              <a:t>Neinvertujúci</a:t>
            </a:r>
            <a:r>
              <a:rPr lang="sk-SK" b="1" dirty="0" smtClean="0"/>
              <a:t> OZ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4716016" y="76470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Urči zosilnenie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Zosilňovače - rozdelenie 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3528" y="745356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sp>
        <p:nvSpPr>
          <p:cNvPr id="2" name="BlokTextu 1"/>
          <p:cNvSpPr txBox="1"/>
          <p:nvPr/>
        </p:nvSpPr>
        <p:spPr>
          <a:xfrm>
            <a:off x="323528" y="836712"/>
            <a:ext cx="846331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Podľa použitia: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Zosilňovače prúdu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Zosilňovače napätia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Zosilňovače výkonu</a:t>
            </a:r>
          </a:p>
          <a:p>
            <a:endParaRPr lang="sk-SK" b="1" dirty="0"/>
          </a:p>
          <a:p>
            <a:r>
              <a:rPr lang="sk-SK" b="1" dirty="0" smtClean="0"/>
              <a:t>Podľa frekvencie: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Nízkofrekvenčné  - od 20Hz do 20kHz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Vysokofrekvenčné - nad 20kHz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Impulzné – číslicové zariadenia, TV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Jednosmerné – meracie zariadenia</a:t>
            </a:r>
          </a:p>
          <a:p>
            <a:endParaRPr lang="sk-SK" dirty="0"/>
          </a:p>
          <a:p>
            <a:r>
              <a:rPr lang="sk-SK" b="1" dirty="0" smtClean="0"/>
              <a:t>Podľa šírky spracovaného frekvenčného pásma: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Úzkopásmové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Širokopásmové</a:t>
            </a:r>
          </a:p>
          <a:p>
            <a:endParaRPr lang="sk-SK" dirty="0"/>
          </a:p>
          <a:p>
            <a:r>
              <a:rPr lang="sk-SK" b="1" dirty="0" smtClean="0"/>
              <a:t>Podľa aktívneho prvku: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Elektrónkové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Tranzistorové – s bipolárnymi alebo </a:t>
            </a:r>
            <a:r>
              <a:rPr lang="sk-SK" dirty="0" err="1" smtClean="0"/>
              <a:t>unipolárnymi</a:t>
            </a:r>
            <a:r>
              <a:rPr lang="sk-SK" dirty="0" smtClean="0"/>
              <a:t> tranzistormi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Integrované</a:t>
            </a:r>
          </a:p>
        </p:txBody>
      </p:sp>
    </p:spTree>
    <p:extLst>
      <p:ext uri="{BB962C8B-B14F-4D97-AF65-F5344CB8AC3E}">
        <p14:creationId xmlns:p14="http://schemas.microsoft.com/office/powerpoint/2010/main" xmlns="" val="35000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nelec-musique.com/images2/electronique_conv_pwm_tension_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7620000" cy="361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00108"/>
            <a:ext cx="674905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224" y="1285860"/>
            <a:ext cx="831054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1000100" y="214290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Sledovač</a:t>
            </a:r>
            <a:endParaRPr lang="sk-SK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14356"/>
            <a:ext cx="21050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571472" y="357166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Integračný OZ</a:t>
            </a:r>
            <a:endParaRPr lang="sk-SK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7886610" cy="486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00108"/>
            <a:ext cx="21240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500034" y="285728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Invertujúci</a:t>
            </a:r>
            <a:r>
              <a:rPr lang="sk-SK" b="1" dirty="0" smtClean="0"/>
              <a:t> OZ</a:t>
            </a:r>
            <a:endParaRPr lang="sk-SK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80684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571472" y="785794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Zmeraj zosilnenie na osciloskope</a:t>
            </a:r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21240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14488"/>
            <a:ext cx="6254491" cy="482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1428728" y="285728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Komparátor</a:t>
            </a:r>
            <a:endParaRPr lang="sk-SK" b="1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642" y="1681163"/>
            <a:ext cx="7554291" cy="460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428596" y="214290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Regulátor</a:t>
            </a:r>
            <a:endParaRPr lang="sk-SK" b="1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32928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467544" y="18864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Urči typ operačného zosilňovača v tomto zapojení</a:t>
            </a:r>
            <a:endParaRPr lang="sk-SK" b="1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320480" cy="414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3"/>
            <a:ext cx="4320480" cy="424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179512" y="18864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Urči typ operačného zosilňovača v tomto zapojení</a:t>
            </a:r>
            <a:endParaRPr lang="sk-SK" b="1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81" y="1928813"/>
            <a:ext cx="8566638" cy="358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18864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Urči typ operačného zosilňovača v tomto zapojení</a:t>
            </a:r>
            <a:endParaRPr lang="sk-SK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Zosilňovače - rozdelenie 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3528" y="745356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sp>
        <p:nvSpPr>
          <p:cNvPr id="2" name="BlokTextu 1"/>
          <p:cNvSpPr txBox="1"/>
          <p:nvPr/>
        </p:nvSpPr>
        <p:spPr>
          <a:xfrm>
            <a:off x="323528" y="908720"/>
            <a:ext cx="54726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Podľa zapojenia zosilňovacej súčiastky: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 spoločným </a:t>
            </a:r>
            <a:r>
              <a:rPr lang="sk-SK" dirty="0" err="1" smtClean="0"/>
              <a:t>emitorom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 spoločným kolektorom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 spoločnou bázou</a:t>
            </a:r>
            <a:endParaRPr lang="sk-SK" dirty="0"/>
          </a:p>
          <a:p>
            <a:endParaRPr lang="sk-SK" dirty="0" smtClean="0"/>
          </a:p>
          <a:p>
            <a:r>
              <a:rPr lang="sk-SK" b="1" dirty="0" smtClean="0"/>
              <a:t>Podľa počtu stupňov: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Jednostupňové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Viacstupňové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r>
              <a:rPr lang="sk-SK" b="1" dirty="0" smtClean="0"/>
              <a:t>Podľa spätnej väzby: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Bez spätnej väzby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S kladnou spätnou väzbou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So zápornou spätnou väzbou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357158" y="4786322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Podľa veľkosti vstupného (budiaceho) signálu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   predzosilňovače – </a:t>
            </a:r>
            <a:r>
              <a:rPr lang="sk-SK" dirty="0" err="1" smtClean="0"/>
              <a:t>zosilňuju</a:t>
            </a:r>
            <a:r>
              <a:rPr lang="sk-SK" dirty="0" smtClean="0"/>
              <a:t> signály na malé úrovne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    výkonové zosilňovače – </a:t>
            </a:r>
            <a:r>
              <a:rPr lang="sk-SK" dirty="0" err="1" smtClean="0"/>
              <a:t>zosilňuju</a:t>
            </a:r>
            <a:r>
              <a:rPr lang="sk-SK" dirty="0" smtClean="0"/>
              <a:t> signály z predzosilňovača na požadovanú úroveň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270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68" y="1985963"/>
            <a:ext cx="8682492" cy="353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18864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Urči typ operačného zosilňovača v tomto zapojení</a:t>
            </a:r>
            <a:endParaRPr lang="sk-SK" b="1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1400175"/>
            <a:ext cx="85534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18864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Urči typ operačného zosilňovača v tomto zapojení</a:t>
            </a:r>
            <a:endParaRPr lang="sk-SK" b="1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00" y="1776413"/>
            <a:ext cx="8799655" cy="388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18864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Urči typ operačného zosilňovača v tomto zapojení</a:t>
            </a:r>
            <a:endParaRPr lang="sk-SK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57158" y="285728"/>
            <a:ext cx="853532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</a:rPr>
              <a:t>Základné parametre zosilňovača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zosilnenie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nelineárne skreslenie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stabilita – odolnosť proti rozkmitaniu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šírka pásma – kmitočtový rozsah, ktorý je zosilňovač schopný zosilniť</a:t>
            </a:r>
            <a:endParaRPr lang="sk-SK" dirty="0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4935492" cy="296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5082165"/>
            <a:ext cx="4572033" cy="106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5981" y="5072074"/>
            <a:ext cx="425802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57158" y="357166"/>
            <a:ext cx="87868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</a:rPr>
              <a:t>Skreslenie signálu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Požiadavka na zosilňovač je, aby priebeh </a:t>
            </a:r>
            <a:r>
              <a:rPr lang="sk-SK" dirty="0" smtClean="0"/>
              <a:t>výstupného signálu bol presne lineárne zväčšený</a:t>
            </a:r>
          </a:p>
          <a:p>
            <a:r>
              <a:rPr lang="sk-SK" dirty="0" smtClean="0"/>
              <a:t>obraz vstupného signálu.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 Zosilňovač zosilňuje </a:t>
            </a:r>
            <a:r>
              <a:rPr lang="sk-SK" dirty="0" err="1" smtClean="0"/>
              <a:t>signal</a:t>
            </a:r>
            <a:r>
              <a:rPr lang="sk-SK" dirty="0" smtClean="0"/>
              <a:t> dostatočne lineárne len za určitých podmienok (teplota, frekvencia, úroveň signálu).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 Čím viac sa odchýli od týchto podmienok, tým viac </a:t>
            </a:r>
            <a:r>
              <a:rPr lang="sk-SK" dirty="0" smtClean="0"/>
              <a:t>sa prejaví nelineárne skreslenie vo výstupnom signáli – hovoríme, že zosilňovač skresľuje.</a:t>
            </a:r>
            <a:endParaRPr lang="sk-SK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643182"/>
            <a:ext cx="70580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10195</TotalTime>
  <Words>2155</Words>
  <Application>Microsoft Office PowerPoint</Application>
  <PresentationFormat>Prezentácia na obrazovke (4:3)</PresentationFormat>
  <Paragraphs>347</Paragraphs>
  <Slides>72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72</vt:i4>
      </vt:variant>
    </vt:vector>
  </HeadingPairs>
  <TitlesOfParts>
    <vt:vector size="73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  <vt:lpstr>Snímka 35</vt:lpstr>
      <vt:lpstr>Snímka 36</vt:lpstr>
      <vt:lpstr>Snímka 37</vt:lpstr>
      <vt:lpstr>Snímka 38</vt:lpstr>
      <vt:lpstr>Snímka 39</vt:lpstr>
      <vt:lpstr>Snímka 40</vt:lpstr>
      <vt:lpstr>Snímka 41</vt:lpstr>
      <vt:lpstr>Snímka 42</vt:lpstr>
      <vt:lpstr>Snímka 43</vt:lpstr>
      <vt:lpstr>Snímka 44</vt:lpstr>
      <vt:lpstr>Snímka 45</vt:lpstr>
      <vt:lpstr>Snímka 46</vt:lpstr>
      <vt:lpstr>Snímka 47</vt:lpstr>
      <vt:lpstr>Snímka 48</vt:lpstr>
      <vt:lpstr>Snímka 49</vt:lpstr>
      <vt:lpstr>Snímka 50</vt:lpstr>
      <vt:lpstr>Snímka 51</vt:lpstr>
      <vt:lpstr>Snímka 52</vt:lpstr>
      <vt:lpstr>Snímka 53</vt:lpstr>
      <vt:lpstr>Snímka 54</vt:lpstr>
      <vt:lpstr>Snímka 55</vt:lpstr>
      <vt:lpstr>Snímka 56</vt:lpstr>
      <vt:lpstr>Snímka 57</vt:lpstr>
      <vt:lpstr>Snímka 58</vt:lpstr>
      <vt:lpstr>Snímka 59</vt:lpstr>
      <vt:lpstr>Snímka 60</vt:lpstr>
      <vt:lpstr>Snímka 61</vt:lpstr>
      <vt:lpstr>Snímka 62</vt:lpstr>
      <vt:lpstr>Snímka 63</vt:lpstr>
      <vt:lpstr>Snímka 64</vt:lpstr>
      <vt:lpstr>Snímka 65</vt:lpstr>
      <vt:lpstr>Snímka 66</vt:lpstr>
      <vt:lpstr>Snímka 67</vt:lpstr>
      <vt:lpstr>Snímka 68</vt:lpstr>
      <vt:lpstr>Snímka 69</vt:lpstr>
      <vt:lpstr>Snímka 70</vt:lpstr>
      <vt:lpstr>Snímka 71</vt:lpstr>
      <vt:lpstr>Snímka 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Juraj</dc:creator>
  <cp:lastModifiedBy>Juraj</cp:lastModifiedBy>
  <cp:revision>264</cp:revision>
  <cp:lastPrinted>2013-12-11T20:47:42Z</cp:lastPrinted>
  <dcterms:created xsi:type="dcterms:W3CDTF">2013-10-01T16:54:43Z</dcterms:created>
  <dcterms:modified xsi:type="dcterms:W3CDTF">2017-04-20T16:01:25Z</dcterms:modified>
</cp:coreProperties>
</file>