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16" r:id="rId2"/>
    <p:sldId id="315" r:id="rId3"/>
    <p:sldId id="291" r:id="rId4"/>
    <p:sldId id="292" r:id="rId5"/>
    <p:sldId id="293" r:id="rId6"/>
    <p:sldId id="294" r:id="rId7"/>
    <p:sldId id="295" r:id="rId8"/>
    <p:sldId id="296" r:id="rId9"/>
    <p:sldId id="313" r:id="rId10"/>
    <p:sldId id="288" r:id="rId11"/>
    <p:sldId id="314" r:id="rId12"/>
    <p:sldId id="317" r:id="rId13"/>
    <p:sldId id="318" r:id="rId14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2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CDB2E1C2-4D0A-4939-B11D-C39500D7ADE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4F00113-F8BC-406F-8B9D-E99EC7C9F7B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6735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3621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419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1908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525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2121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20611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683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7010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65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6376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93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8264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332656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Navrhni pomocou </a:t>
            </a:r>
            <a:r>
              <a:rPr lang="sk-SK" dirty="0" err="1" smtClean="0"/>
              <a:t>Multisimu</a:t>
            </a:r>
            <a:r>
              <a:rPr lang="sk-SK" dirty="0" smtClean="0"/>
              <a:t> nízkofrekvenčný zosilňovač s tranzistorom NPN BC337, keď sú zadané parametre:</a:t>
            </a:r>
            <a:endParaRPr lang="sk-SK" b="1" dirty="0" smtClean="0"/>
          </a:p>
          <a:p>
            <a:pPr marL="342900" indent="-342900"/>
            <a:r>
              <a:rPr lang="sk-SK" dirty="0" smtClean="0"/>
              <a:t>Ucc=9V</a:t>
            </a:r>
          </a:p>
          <a:p>
            <a:pPr marL="342900" indent="-342900"/>
            <a:r>
              <a:rPr lang="sk-SK" dirty="0" smtClean="0"/>
              <a:t>R1=18k</a:t>
            </a:r>
            <a:r>
              <a:rPr lang="el-GR" dirty="0" smtClean="0"/>
              <a:t>Ω</a:t>
            </a:r>
            <a:endParaRPr lang="sk-SK" dirty="0" smtClean="0"/>
          </a:p>
          <a:p>
            <a:pPr marL="342900" indent="-342900"/>
            <a:r>
              <a:rPr lang="sk-SK" dirty="0" smtClean="0"/>
              <a:t>R2=5k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Rc=280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Re=120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C1=5uF (vstup)</a:t>
            </a:r>
          </a:p>
          <a:p>
            <a:pPr marL="342900" indent="-342900"/>
            <a:r>
              <a:rPr lang="sk-SK" dirty="0" smtClean="0"/>
              <a:t>C2=20uF (výstup)</a:t>
            </a:r>
          </a:p>
          <a:p>
            <a:pPr marL="342900" indent="-342900"/>
            <a:r>
              <a:rPr lang="sk-SK" dirty="0" smtClean="0"/>
              <a:t>Rz=2k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Uvst=1V str.</a:t>
            </a:r>
          </a:p>
          <a:p>
            <a:pPr marL="342900" indent="-342900"/>
            <a:endParaRPr lang="sk-SK" dirty="0" smtClean="0"/>
          </a:p>
          <a:p>
            <a:pPr marL="342900" indent="-342900"/>
            <a:r>
              <a:rPr lang="sk-SK" dirty="0" smtClean="0"/>
              <a:t>V </a:t>
            </a:r>
            <a:r>
              <a:rPr lang="sk-SK" dirty="0" err="1" smtClean="0"/>
              <a:t>multisime</a:t>
            </a:r>
            <a:r>
              <a:rPr lang="sk-SK" dirty="0" smtClean="0"/>
              <a:t> pripoj osciloskop a urči napäťové zosilnenie.</a:t>
            </a:r>
          </a:p>
          <a:p>
            <a:pPr marL="342900" indent="-342900"/>
            <a:endParaRPr lang="sk-SK" dirty="0" smtClean="0"/>
          </a:p>
          <a:p>
            <a:pPr marL="342900" indent="-342900"/>
            <a:r>
              <a:rPr lang="sk-SK" dirty="0" smtClean="0"/>
              <a:t>Pomocou kontaktnej plochy a osciloskopu over svoje zapojenie a napäťové zosilnenie.</a:t>
            </a:r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http://m.smihal.szm.com/Schemy/LM386_soubory/LM386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416824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BlokTextu 2"/>
          <p:cNvSpPr txBox="1"/>
          <p:nvPr/>
        </p:nvSpPr>
        <p:spPr>
          <a:xfrm>
            <a:off x="0" y="33265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2. Navrhni plošný spoj pre zapojenie s OZ LM386, over funkčnosť pomocou kontaktnej plochy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237314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2039482" y="260648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 smtClean="0"/>
              <a:t>Návrh plošného spoja pre zapojenie s OZ LM386</a:t>
            </a:r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692696"/>
            <a:ext cx="5328592" cy="287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7" y="3645024"/>
            <a:ext cx="5328592" cy="285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http://www.eleccircuit.com/wp-content/uploads/2012/08/the_otl_amplifier_listen_comfortably_by_tda2030_and_tip41+tip4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51520" y="40466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Výkonový zosilňovač  TDA2030:</a:t>
            </a:r>
          </a:p>
          <a:p>
            <a:r>
              <a:rPr lang="sk-SK" b="1" dirty="0" smtClean="0"/>
              <a:t>Zakreslite v </a:t>
            </a:r>
            <a:r>
              <a:rPr lang="sk-SK" b="1" dirty="0" err="1" smtClean="0"/>
              <a:t>Multisime</a:t>
            </a:r>
            <a:r>
              <a:rPr lang="sk-SK" b="1" dirty="0" smtClean="0"/>
              <a:t>, navrhnite DPS v </a:t>
            </a:r>
            <a:r>
              <a:rPr lang="sk-SK" b="1" dirty="0" err="1" smtClean="0"/>
              <a:t>Sprint</a:t>
            </a:r>
            <a:r>
              <a:rPr lang="sk-SK" b="1" dirty="0" smtClean="0"/>
              <a:t> </a:t>
            </a:r>
            <a:r>
              <a:rPr lang="sk-SK" b="1" dirty="0" err="1" smtClean="0"/>
              <a:t>layoute</a:t>
            </a:r>
            <a:endParaRPr lang="sk-SK" b="1" dirty="0"/>
          </a:p>
        </p:txBody>
      </p:sp>
      <p:pic>
        <p:nvPicPr>
          <p:cNvPr id="1026" name="Picture 2" descr="https://kitelectronic.files.wordpress.com/2010/01/tda-2030.jpg"/>
          <p:cNvPicPr>
            <a:picLocks noChangeAspect="1" noChangeArrowheads="1"/>
          </p:cNvPicPr>
          <p:nvPr/>
        </p:nvPicPr>
        <p:blipFill>
          <a:blip r:embed="rId3" cstate="print"/>
          <a:srcRect b="25166"/>
          <a:stretch>
            <a:fillRect/>
          </a:stretch>
        </p:blipFill>
        <p:spPr bwMode="auto">
          <a:xfrm>
            <a:off x="6356198" y="260648"/>
            <a:ext cx="246427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" y="1852613"/>
            <a:ext cx="84201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2606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2. Zapoj obvod pomocou kontaktnej plochy a pomocou osciloskopu urči  napäťové zosilnenie </a:t>
            </a:r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484784"/>
            <a:ext cx="8394200" cy="421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32856"/>
            <a:ext cx="8001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6515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179512" y="1988840"/>
            <a:ext cx="85525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b="1" dirty="0" smtClean="0"/>
              <a:t>Voľba napájacieho napätia:</a:t>
            </a:r>
          </a:p>
          <a:p>
            <a:endParaRPr lang="sk-SK" dirty="0"/>
          </a:p>
          <a:p>
            <a:r>
              <a:rPr lang="sk-SK" dirty="0"/>
              <a:t>Predovšetkým musí spĺňať podmienku </a:t>
            </a:r>
          </a:p>
          <a:p>
            <a:r>
              <a:rPr lang="sk-SK" b="1" dirty="0" err="1"/>
              <a:t>UCC</a:t>
            </a:r>
            <a:r>
              <a:rPr lang="sk-SK" b="1" dirty="0"/>
              <a:t>&gt;&gt;</a:t>
            </a:r>
            <a:r>
              <a:rPr lang="el-GR" dirty="0"/>
              <a:t>Δ</a:t>
            </a:r>
            <a:r>
              <a:rPr lang="sk-SK" b="1" dirty="0" err="1" smtClean="0"/>
              <a:t>UCE</a:t>
            </a:r>
            <a:r>
              <a:rPr lang="sk-SK" b="1" dirty="0" smtClean="0"/>
              <a:t> Volím </a:t>
            </a:r>
            <a:r>
              <a:rPr lang="sk-SK" dirty="0" err="1" smtClean="0"/>
              <a:t>UCC=12V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2</a:t>
            </a:r>
            <a:r>
              <a:rPr lang="sk-SK" b="1" dirty="0" smtClean="0"/>
              <a:t>. Voľba napätia </a:t>
            </a:r>
            <a:r>
              <a:rPr lang="sk-SK" b="1" dirty="0" err="1" smtClean="0"/>
              <a:t>U</a:t>
            </a:r>
            <a:r>
              <a:rPr lang="sk-SK" b="1" baseline="-25000" dirty="0" err="1" smtClean="0"/>
              <a:t>RE</a:t>
            </a:r>
            <a:r>
              <a:rPr lang="sk-SK" b="1" dirty="0" smtClean="0"/>
              <a:t>:</a:t>
            </a:r>
          </a:p>
          <a:p>
            <a:r>
              <a:rPr lang="sk-SK" dirty="0"/>
              <a:t>Pravidlo, </a:t>
            </a:r>
            <a:r>
              <a:rPr lang="sk-SK" b="1" dirty="0" err="1"/>
              <a:t>URE</a:t>
            </a:r>
            <a:r>
              <a:rPr lang="sk-SK" b="1" dirty="0"/>
              <a:t> </a:t>
            </a:r>
            <a:r>
              <a:rPr lang="sk-SK" dirty="0"/>
              <a:t>≈</a:t>
            </a:r>
            <a:r>
              <a:rPr lang="sk-SK" b="1" dirty="0"/>
              <a:t>(0,1-0,2)</a:t>
            </a:r>
            <a:r>
              <a:rPr lang="sk-SK" b="1" dirty="0" err="1"/>
              <a:t>UCC</a:t>
            </a:r>
            <a:endParaRPr lang="sk-SK" dirty="0"/>
          </a:p>
          <a:p>
            <a:r>
              <a:rPr lang="sk-SK" dirty="0" smtClean="0"/>
              <a:t>Volím </a:t>
            </a:r>
            <a:r>
              <a:rPr lang="sk-SK" dirty="0" err="1" smtClean="0"/>
              <a:t>0,15UCC</a:t>
            </a:r>
            <a:endParaRPr lang="sk-SK" dirty="0" smtClean="0"/>
          </a:p>
          <a:p>
            <a:r>
              <a:rPr lang="sk-SK" dirty="0" err="1"/>
              <a:t>URE=1,8V</a:t>
            </a:r>
            <a:endParaRPr lang="sk-SK" dirty="0"/>
          </a:p>
          <a:p>
            <a:endParaRPr lang="sk-SK" dirty="0" smtClean="0"/>
          </a:p>
          <a:p>
            <a:r>
              <a:rPr lang="sk-SK" dirty="0" smtClean="0"/>
              <a:t>3. </a:t>
            </a:r>
            <a:r>
              <a:rPr lang="sk-SK" b="1" dirty="0" smtClean="0"/>
              <a:t>Voľba kolektorového prúdu </a:t>
            </a:r>
            <a:r>
              <a:rPr lang="sk-SK" b="1" dirty="0" err="1" smtClean="0"/>
              <a:t>Ic</a:t>
            </a:r>
            <a:r>
              <a:rPr lang="sk-SK" b="1" dirty="0" smtClean="0"/>
              <a:t>:</a:t>
            </a:r>
            <a:endParaRPr lang="sk-SK" b="1" dirty="0"/>
          </a:p>
          <a:p>
            <a:r>
              <a:rPr lang="sk-SK" b="1" dirty="0" err="1"/>
              <a:t>1</a:t>
            </a:r>
            <a:r>
              <a:rPr lang="sk-SK" dirty="0" err="1"/>
              <a:t>.</a:t>
            </a:r>
            <a:r>
              <a:rPr lang="sk-SK" b="1" dirty="0" err="1"/>
              <a:t>IC</a:t>
            </a:r>
            <a:r>
              <a:rPr lang="sk-SK" b="1" dirty="0"/>
              <a:t> &lt;</a:t>
            </a:r>
            <a:r>
              <a:rPr lang="sk-SK" b="1" dirty="0" err="1"/>
              <a:t>ICMAX</a:t>
            </a:r>
            <a:r>
              <a:rPr lang="sk-SK" b="1" dirty="0"/>
              <a:t>(</a:t>
            </a:r>
            <a:r>
              <a:rPr lang="sk-SK" b="1" dirty="0" err="1"/>
              <a:t>100mA</a:t>
            </a:r>
            <a:r>
              <a:rPr lang="sk-SK" b="1" dirty="0"/>
              <a:t>)</a:t>
            </a:r>
            <a:endParaRPr lang="sk-SK" dirty="0"/>
          </a:p>
          <a:p>
            <a:r>
              <a:rPr lang="sk-SK" b="1" dirty="0" err="1"/>
              <a:t>2.IC</a:t>
            </a:r>
            <a:r>
              <a:rPr lang="sk-SK" b="1" dirty="0"/>
              <a:t>&gt;&gt;</a:t>
            </a:r>
            <a:r>
              <a:rPr lang="sk-SK" b="1" dirty="0" err="1"/>
              <a:t>ICEO</a:t>
            </a:r>
            <a:endParaRPr lang="sk-SK" dirty="0"/>
          </a:p>
          <a:p>
            <a:r>
              <a:rPr lang="sk-SK" b="1" dirty="0" err="1"/>
              <a:t>3.PC</a:t>
            </a:r>
            <a:r>
              <a:rPr lang="sk-SK" dirty="0" err="1"/>
              <a:t>≈</a:t>
            </a:r>
            <a:r>
              <a:rPr lang="sk-SK" b="1" dirty="0" err="1"/>
              <a:t>UCEQICQ</a:t>
            </a:r>
            <a:r>
              <a:rPr lang="sk-SK" b="1" dirty="0"/>
              <a:t> &lt; P </a:t>
            </a:r>
            <a:r>
              <a:rPr lang="sk-SK" b="1" dirty="0" err="1"/>
              <a:t>dov</a:t>
            </a:r>
            <a:r>
              <a:rPr lang="sk-SK" b="1" dirty="0"/>
              <a:t>(</a:t>
            </a:r>
            <a:r>
              <a:rPr lang="sk-SK" b="1" dirty="0" err="1"/>
              <a:t>300mW</a:t>
            </a:r>
            <a:r>
              <a:rPr lang="sk-SK" b="1" dirty="0" smtClean="0"/>
              <a:t>)</a:t>
            </a:r>
          </a:p>
          <a:p>
            <a:r>
              <a:rPr lang="sk-SK" dirty="0" err="1" smtClean="0"/>
              <a:t>I</a:t>
            </a:r>
            <a:r>
              <a:rPr lang="sk-SK" baseline="-25000" dirty="0" err="1" smtClean="0"/>
              <a:t>CQ</a:t>
            </a:r>
            <a:r>
              <a:rPr lang="sk-SK" dirty="0" err="1" smtClean="0"/>
              <a:t>=15mA</a:t>
            </a:r>
            <a:r>
              <a:rPr lang="sk-SK" dirty="0" smtClean="0"/>
              <a:t> - zadanie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81664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5698976" cy="4082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7611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323528" y="2204864"/>
            <a:ext cx="8408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5. </a:t>
            </a:r>
            <a:r>
              <a:rPr lang="sk-SK" b="1" dirty="0" smtClean="0"/>
              <a:t>Určenie odporu </a:t>
            </a:r>
            <a:r>
              <a:rPr lang="sk-SK" b="1" dirty="0" err="1" smtClean="0"/>
              <a:t>R</a:t>
            </a:r>
            <a:r>
              <a:rPr lang="sk-SK" b="1" baseline="-25000" dirty="0" err="1" smtClean="0"/>
              <a:t>E</a:t>
            </a:r>
            <a:r>
              <a:rPr lang="sk-SK" b="1" dirty="0" smtClean="0"/>
              <a:t>:</a:t>
            </a:r>
          </a:p>
          <a:p>
            <a:endParaRPr lang="sk-SK" dirty="0"/>
          </a:p>
          <a:p>
            <a:r>
              <a:rPr lang="sk-SK" dirty="0" err="1"/>
              <a:t>I</a:t>
            </a:r>
            <a:r>
              <a:rPr lang="sk-SK" baseline="-25000" dirty="0" err="1"/>
              <a:t>E</a:t>
            </a:r>
            <a:r>
              <a:rPr lang="sk-SK" dirty="0"/>
              <a:t> </a:t>
            </a:r>
            <a:r>
              <a:rPr lang="sk-SK" dirty="0" err="1"/>
              <a:t>≈</a:t>
            </a:r>
            <a:r>
              <a:rPr lang="sk-SK" dirty="0" err="1" smtClean="0"/>
              <a:t>I</a:t>
            </a:r>
            <a:r>
              <a:rPr lang="sk-SK" baseline="-25000" dirty="0" err="1" smtClean="0"/>
              <a:t>C</a:t>
            </a:r>
            <a:endParaRPr lang="sk-SK" baseline="-25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143149"/>
            <a:ext cx="2448272" cy="9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143148"/>
            <a:ext cx="3215259" cy="100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1332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1844824"/>
            <a:ext cx="8064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6. Voľba prúdov cez napäťový delič:</a:t>
            </a:r>
          </a:p>
          <a:p>
            <a:endParaRPr lang="sk-SK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0" y="2348881"/>
            <a:ext cx="4248470" cy="106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7" y="3555219"/>
            <a:ext cx="5175477" cy="52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37003"/>
            <a:ext cx="5697729" cy="52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8" y="4725144"/>
            <a:ext cx="4671420" cy="839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ĺžnik 5"/>
          <p:cNvSpPr/>
          <p:nvPr/>
        </p:nvSpPr>
        <p:spPr>
          <a:xfrm>
            <a:off x="5246490" y="4960346"/>
            <a:ext cx="123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18k</a:t>
            </a:r>
            <a:r>
              <a:rPr lang="el-GR" dirty="0"/>
              <a:t>Ω</a:t>
            </a:r>
            <a:r>
              <a:rPr lang="sk-SK" dirty="0"/>
              <a:t>v E12 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5" y="5690347"/>
            <a:ext cx="3728419" cy="69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4074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1844824"/>
            <a:ext cx="80648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/>
              <a:t>7.Určenie</a:t>
            </a:r>
            <a:r>
              <a:rPr lang="sk-SK" b="1" dirty="0"/>
              <a:t> hodnoty </a:t>
            </a:r>
            <a:r>
              <a:rPr lang="sk-SK" b="1" dirty="0" err="1"/>
              <a:t>R</a:t>
            </a:r>
            <a:r>
              <a:rPr lang="sk-SK" b="1" baseline="-25000" dirty="0" err="1"/>
              <a:t>C</a:t>
            </a:r>
            <a:r>
              <a:rPr lang="sk-SK" b="1" dirty="0"/>
              <a:t> </a:t>
            </a:r>
          </a:p>
          <a:p>
            <a:endParaRPr lang="sk-SK" dirty="0" smtClean="0"/>
          </a:p>
          <a:p>
            <a:r>
              <a:rPr lang="sk-SK" dirty="0" err="1" smtClean="0"/>
              <a:t>HodnotaRC</a:t>
            </a:r>
            <a:r>
              <a:rPr lang="sk-SK" dirty="0" smtClean="0"/>
              <a:t> je daná </a:t>
            </a:r>
            <a:r>
              <a:rPr lang="sk-SK" dirty="0"/>
              <a:t>zaťažovacou charakteristikou</a:t>
            </a:r>
            <a:r>
              <a:rPr lang="sk-SK" dirty="0" smtClean="0"/>
              <a:t>. Podľa </a:t>
            </a:r>
            <a:r>
              <a:rPr lang="sk-SK" dirty="0"/>
              <a:t>polohy pracovného bodu a veľkosti žiadaného </a:t>
            </a:r>
            <a:r>
              <a:rPr lang="sk-SK" dirty="0" err="1"/>
              <a:t>rozkmitu</a:t>
            </a:r>
            <a:r>
              <a:rPr lang="sk-SK" dirty="0"/>
              <a:t> signálu volíme </a:t>
            </a:r>
            <a:r>
              <a:rPr lang="sk-SK" dirty="0" err="1"/>
              <a:t>RCpre</a:t>
            </a:r>
            <a:r>
              <a:rPr lang="sk-SK" dirty="0"/>
              <a:t> polohu pracovného bodu </a:t>
            </a:r>
            <a:r>
              <a:rPr lang="sk-SK" dirty="0" err="1"/>
              <a:t>UCC</a:t>
            </a:r>
            <a:r>
              <a:rPr lang="sk-SK" dirty="0"/>
              <a:t>/2 (trieda A</a:t>
            </a:r>
            <a:r>
              <a:rPr lang="sk-SK" dirty="0" smtClean="0"/>
              <a:t>), je </a:t>
            </a:r>
            <a:r>
              <a:rPr lang="sk-SK" dirty="0"/>
              <a:t>to optimálne </a:t>
            </a:r>
            <a:r>
              <a:rPr lang="sk-SK" dirty="0" smtClean="0"/>
              <a:t>riešenie.</a:t>
            </a:r>
            <a:endParaRPr lang="sk-SK" dirty="0"/>
          </a:p>
          <a:p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89614"/>
            <a:ext cx="2304256" cy="69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67" y="4942392"/>
            <a:ext cx="2801481" cy="862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4942392"/>
            <a:ext cx="4968552" cy="7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251520" y="4293096"/>
            <a:ext cx="8232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 prípade stabilizácie </a:t>
            </a:r>
            <a:r>
              <a:rPr lang="sk-SK" dirty="0" err="1" smtClean="0"/>
              <a:t>Ic</a:t>
            </a:r>
            <a:r>
              <a:rPr lang="sk-SK" dirty="0" smtClean="0"/>
              <a:t> uvažujem aj </a:t>
            </a:r>
            <a:r>
              <a:rPr lang="sk-SK" dirty="0" err="1" smtClean="0"/>
              <a:t>RE</a:t>
            </a:r>
            <a:r>
              <a:rPr lang="sk-SK" dirty="0" smtClean="0"/>
              <a:t>: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33582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1009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95536" y="40466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Zakresli obvod s operačným zosilňovačom v </a:t>
            </a:r>
            <a:r>
              <a:rPr lang="sk-SK" b="1" dirty="0" err="1" smtClean="0"/>
              <a:t>Multisime</a:t>
            </a:r>
            <a:r>
              <a:rPr lang="sk-SK" b="1" dirty="0" smtClean="0"/>
              <a:t> a urči napäťové zosilnenie osciloskopom a výpočtom.</a:t>
            </a:r>
            <a:endParaRPr lang="sk-SK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3639</TotalTime>
  <Words>452</Words>
  <Application>Microsoft Office PowerPoint</Application>
  <PresentationFormat>Prezentácia na obrazovke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103</cp:revision>
  <cp:lastPrinted>2013-12-11T20:47:42Z</cp:lastPrinted>
  <dcterms:created xsi:type="dcterms:W3CDTF">2013-10-01T16:54:43Z</dcterms:created>
  <dcterms:modified xsi:type="dcterms:W3CDTF">2015-06-04T15:01:54Z</dcterms:modified>
</cp:coreProperties>
</file>