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97" r:id="rId2"/>
    <p:sldId id="298" r:id="rId3"/>
    <p:sldId id="312" r:id="rId4"/>
    <p:sldId id="299" r:id="rId5"/>
    <p:sldId id="309" r:id="rId6"/>
    <p:sldId id="300" r:id="rId7"/>
    <p:sldId id="310" r:id="rId8"/>
    <p:sldId id="313" r:id="rId9"/>
    <p:sldId id="288" r:id="rId10"/>
    <p:sldId id="314" r:id="rId11"/>
    <p:sldId id="317" r:id="rId12"/>
    <p:sldId id="318" r:id="rId13"/>
  </p:sldIdLst>
  <p:sldSz cx="9144000" cy="6858000" type="screen4x3"/>
  <p:notesSz cx="6881813" cy="966152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2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CDB2E1C2-4D0A-4939-B11D-C39500D7ADEB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98102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E4F00113-F8BC-406F-8B9D-E99EC7C9F7B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967355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63621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54195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119081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652512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21210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206110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868393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37010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26655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06376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26938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82640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179512" y="1886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Operačné zosilňovače:</a:t>
            </a:r>
            <a:endParaRPr lang="sk-SK" b="1" dirty="0"/>
          </a:p>
        </p:txBody>
      </p:sp>
      <p:sp>
        <p:nvSpPr>
          <p:cNvPr id="10" name="Obdĺžnik 9"/>
          <p:cNvSpPr/>
          <p:nvPr/>
        </p:nvSpPr>
        <p:spPr>
          <a:xfrm>
            <a:off x="179512" y="692696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Operačný zosilňovač</a:t>
            </a:r>
            <a:endParaRPr lang="sk-SK" dirty="0"/>
          </a:p>
          <a:p>
            <a:r>
              <a:rPr lang="sk-SK" dirty="0"/>
              <a:t>je jednoduchý </a:t>
            </a:r>
            <a:r>
              <a:rPr lang="sk-SK" u="sng" dirty="0"/>
              <a:t>analógový</a:t>
            </a:r>
            <a:r>
              <a:rPr lang="sk-SK" dirty="0"/>
              <a:t> </a:t>
            </a:r>
            <a:r>
              <a:rPr lang="sk-SK" u="sng" dirty="0"/>
              <a:t>integrovaný obvod</a:t>
            </a:r>
            <a:r>
              <a:rPr lang="sk-SK" dirty="0"/>
              <a:t> so skoro nekonečným prúdovým a napäťovým zosilnením.</a:t>
            </a:r>
          </a:p>
          <a:p>
            <a:r>
              <a:rPr lang="sk-SK" dirty="0"/>
              <a:t> </a:t>
            </a:r>
          </a:p>
          <a:p>
            <a:r>
              <a:rPr lang="sk-SK" b="1" dirty="0" err="1"/>
              <a:t>Schématická</a:t>
            </a:r>
            <a:r>
              <a:rPr lang="sk-SK" b="1" dirty="0"/>
              <a:t> značka</a:t>
            </a:r>
            <a:endParaRPr lang="sk-SK" dirty="0"/>
          </a:p>
        </p:txBody>
      </p:sp>
      <p:pic>
        <p:nvPicPr>
          <p:cNvPr id="6151" name="Picture 7" descr="Súbor:Operac zosilnova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48880"/>
            <a:ext cx="2238375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bdĺžnik 10"/>
          <p:cNvSpPr/>
          <p:nvPr/>
        </p:nvSpPr>
        <p:spPr>
          <a:xfrm>
            <a:off x="179512" y="4350003"/>
            <a:ext cx="87129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Vlastnosti ideálneho </a:t>
            </a:r>
            <a:r>
              <a:rPr lang="sk-SK" b="1" dirty="0" err="1"/>
              <a:t>OZ</a:t>
            </a:r>
            <a:r>
              <a:rPr lang="sk-SK" b="1" dirty="0"/>
              <a:t>:</a:t>
            </a:r>
            <a:endParaRPr lang="sk-SK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nekonečné napäťové zosilnenie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nekonečná vstupná impedancia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nulová výstupná impedancia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nekonečné široké frekvenčné pásmo – frekvenčná nezávislosť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vlastnosti </a:t>
            </a:r>
            <a:r>
              <a:rPr lang="sk-SK" dirty="0" err="1"/>
              <a:t>OZ</a:t>
            </a:r>
            <a:r>
              <a:rPr lang="sk-SK" dirty="0"/>
              <a:t> sú ovplyvňované spätnou väzbou, čím je silnejšia, tým sú stabilnejšie</a:t>
            </a:r>
          </a:p>
          <a:p>
            <a:r>
              <a:rPr lang="sk-SK" b="1" dirty="0"/>
              <a:t> 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2494749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2039482" y="260648"/>
            <a:ext cx="4764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b="1" dirty="0" smtClean="0"/>
              <a:t>Návrh plošného spoja pre zapojenie s OZ LM386</a:t>
            </a:r>
            <a:endParaRPr lang="sk-SK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692696"/>
            <a:ext cx="5328592" cy="2871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7" y="3645024"/>
            <a:ext cx="5328592" cy="2859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 descr="http://www.eleccircuit.com/wp-content/uploads/2012/08/the_otl_amplifier_listen_comfortably_by_tda2030_and_tip41+tip4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914400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251520" y="404664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Výkonový zosilňovač  TDA2030:</a:t>
            </a:r>
          </a:p>
          <a:p>
            <a:r>
              <a:rPr lang="sk-SK" b="1" dirty="0" smtClean="0"/>
              <a:t>Zakreslite v </a:t>
            </a:r>
            <a:r>
              <a:rPr lang="sk-SK" b="1" dirty="0" err="1" smtClean="0"/>
              <a:t>Multisime</a:t>
            </a:r>
            <a:r>
              <a:rPr lang="sk-SK" b="1" dirty="0" smtClean="0"/>
              <a:t>, navrhnite DPS v </a:t>
            </a:r>
            <a:r>
              <a:rPr lang="sk-SK" b="1" dirty="0" err="1" smtClean="0"/>
              <a:t>Sprint</a:t>
            </a:r>
            <a:r>
              <a:rPr lang="sk-SK" b="1" dirty="0" smtClean="0"/>
              <a:t> </a:t>
            </a:r>
            <a:r>
              <a:rPr lang="sk-SK" b="1" dirty="0" err="1" smtClean="0"/>
              <a:t>layoute</a:t>
            </a:r>
            <a:endParaRPr lang="sk-SK" b="1" dirty="0"/>
          </a:p>
        </p:txBody>
      </p:sp>
      <p:pic>
        <p:nvPicPr>
          <p:cNvPr id="1026" name="Picture 2" descr="https://kitelectronic.files.wordpress.com/2010/01/tda-2030.jpg"/>
          <p:cNvPicPr>
            <a:picLocks noChangeAspect="1" noChangeArrowheads="1"/>
          </p:cNvPicPr>
          <p:nvPr/>
        </p:nvPicPr>
        <p:blipFill>
          <a:blip r:embed="rId3" cstate="print"/>
          <a:srcRect b="25166"/>
          <a:stretch>
            <a:fillRect/>
          </a:stretch>
        </p:blipFill>
        <p:spPr bwMode="auto">
          <a:xfrm>
            <a:off x="6356198" y="260648"/>
            <a:ext cx="2464274" cy="2016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1950" y="1852613"/>
            <a:ext cx="8420100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179512" y="1886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Operačné zosilňovače:</a:t>
            </a:r>
            <a:endParaRPr lang="sk-SK" b="1" dirty="0"/>
          </a:p>
        </p:txBody>
      </p:sp>
      <p:sp>
        <p:nvSpPr>
          <p:cNvPr id="2" name="Obdĺžnik 1"/>
          <p:cNvSpPr/>
          <p:nvPr/>
        </p:nvSpPr>
        <p:spPr>
          <a:xfrm>
            <a:off x="467544" y="1552724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err="1"/>
              <a:t>OZ</a:t>
            </a:r>
            <a:r>
              <a:rPr lang="sk-SK" b="1" dirty="0"/>
              <a:t> má 2 vstupy</a:t>
            </a:r>
            <a:endParaRPr lang="sk-SK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 err="1"/>
              <a:t>a-invertujúci</a:t>
            </a:r>
            <a:r>
              <a:rPr lang="sk-SK" dirty="0"/>
              <a:t> (-)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 err="1"/>
              <a:t>b-neinvertujúci</a:t>
            </a:r>
            <a:r>
              <a:rPr lang="sk-SK" dirty="0"/>
              <a:t> (+)</a:t>
            </a:r>
          </a:p>
          <a:p>
            <a:pPr lvl="0"/>
            <a:endParaRPr lang="sk-SK" dirty="0" smtClean="0"/>
          </a:p>
          <a:p>
            <a:pPr lvl="0"/>
            <a:r>
              <a:rPr lang="sk-SK" dirty="0" err="1" smtClean="0"/>
              <a:t>OZ</a:t>
            </a:r>
            <a:r>
              <a:rPr lang="sk-SK" dirty="0" smtClean="0"/>
              <a:t> </a:t>
            </a:r>
            <a:r>
              <a:rPr lang="sk-SK" dirty="0"/>
              <a:t>vykonávajúci operáciu obrátenej fázy </a:t>
            </a:r>
            <a:r>
              <a:rPr lang="sk-SK" dirty="0" err="1"/>
              <a:t>vst</a:t>
            </a:r>
            <a:r>
              <a:rPr lang="sk-SK" dirty="0"/>
              <a:t>. U (</a:t>
            </a:r>
            <a:r>
              <a:rPr lang="sk-SK" dirty="0" err="1"/>
              <a:t>výst</a:t>
            </a:r>
            <a:r>
              <a:rPr lang="sk-SK" dirty="0"/>
              <a:t>. U má opačnú fázu než vstupné U). Vyjadruje sa to záporným znamienkom vo výraze pre výpočet Au.</a:t>
            </a:r>
          </a:p>
          <a:p>
            <a:pPr lvl="0"/>
            <a:r>
              <a:rPr lang="sk-SK" dirty="0" err="1"/>
              <a:t>OZ</a:t>
            </a:r>
            <a:r>
              <a:rPr lang="sk-SK" dirty="0"/>
              <a:t> vykonávajúci funkciu zosilňujúceho impedančného meniča s veľkým vstupným a malým výstupným odporom. </a:t>
            </a:r>
            <a:r>
              <a:rPr lang="sk-SK" dirty="0" err="1"/>
              <a:t>Výst</a:t>
            </a:r>
            <a:r>
              <a:rPr lang="sk-SK" dirty="0"/>
              <a:t>. U je vo fáze so </a:t>
            </a:r>
            <a:r>
              <a:rPr lang="sk-SK" dirty="0" err="1"/>
              <a:t>vst</a:t>
            </a:r>
            <a:r>
              <a:rPr lang="sk-SK" dirty="0"/>
              <a:t>. U.</a:t>
            </a:r>
          </a:p>
        </p:txBody>
      </p:sp>
      <p:pic>
        <p:nvPicPr>
          <p:cNvPr id="8193" name="Obrázok 2" descr="Schématická značka O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406" y="551401"/>
            <a:ext cx="3342034" cy="19843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41" y="4005064"/>
            <a:ext cx="8398708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923416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179512" y="1886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Operačné zosilňovače:</a:t>
            </a:r>
            <a:endParaRPr lang="sk-SK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836712"/>
            <a:ext cx="4464495" cy="2719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32" y="3567012"/>
            <a:ext cx="5400600" cy="319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66870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179512" y="1886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Operačné zosilňovače:</a:t>
            </a:r>
            <a:endParaRPr lang="sk-SK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64704"/>
            <a:ext cx="7587568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503548" y="3789040"/>
            <a:ext cx="78128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/>
              <a:t>OZ</a:t>
            </a:r>
            <a:r>
              <a:rPr lang="sk-SK" dirty="0"/>
              <a:t> vykonávajúci operáciu obrátenia fázy, </a:t>
            </a:r>
            <a:endParaRPr lang="sk-S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 smtClean="0"/>
              <a:t>Uvst</a:t>
            </a:r>
            <a:r>
              <a:rPr lang="sk-SK" dirty="0" smtClean="0"/>
              <a:t> </a:t>
            </a:r>
            <a:r>
              <a:rPr lang="sk-SK" dirty="0"/>
              <a:t>má opačnú fázu než </a:t>
            </a:r>
            <a:r>
              <a:rPr lang="sk-SK" dirty="0" err="1"/>
              <a:t>Uvýst</a:t>
            </a:r>
            <a:r>
              <a:rPr lang="sk-SK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Vyjadruje sa to záporným znamienkom vo výraze pre výpočet Au.</a:t>
            </a:r>
          </a:p>
        </p:txBody>
      </p:sp>
      <p:sp>
        <p:nvSpPr>
          <p:cNvPr id="4" name="Obdĺžnik 3"/>
          <p:cNvSpPr/>
          <p:nvPr/>
        </p:nvSpPr>
        <p:spPr>
          <a:xfrm>
            <a:off x="539552" y="4653136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z uvedeného </a:t>
            </a:r>
            <a:r>
              <a:rPr lang="sk-SK" dirty="0" smtClean="0"/>
              <a:t>vzťahu </a:t>
            </a:r>
            <a:r>
              <a:rPr lang="sk-SK" dirty="0"/>
              <a:t>vyplýva, že </a:t>
            </a:r>
            <a:r>
              <a:rPr lang="sk-SK" dirty="0" err="1"/>
              <a:t>při</a:t>
            </a:r>
            <a:r>
              <a:rPr lang="sk-SK" dirty="0"/>
              <a:t> rovnosti vstupného a </a:t>
            </a:r>
            <a:r>
              <a:rPr lang="sk-SK" dirty="0" err="1"/>
              <a:t>spätnoväzobného</a:t>
            </a:r>
            <a:r>
              <a:rPr lang="sk-SK" dirty="0"/>
              <a:t> odporu je </a:t>
            </a:r>
            <a:r>
              <a:rPr lang="sk-SK" dirty="0" err="1"/>
              <a:t>Uvýst</a:t>
            </a:r>
            <a:r>
              <a:rPr lang="sk-SK" dirty="0"/>
              <a:t> rovnaké, s </a:t>
            </a:r>
            <a:r>
              <a:rPr lang="sk-SK" dirty="0" smtClean="0"/>
              <a:t>opačným znamienkom</a:t>
            </a:r>
            <a:r>
              <a:rPr lang="sk-SK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540672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179512" y="1886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Operačné zosilňovače:</a:t>
            </a:r>
            <a:endParaRPr lang="sk-SK" b="1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7719969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ĺžnik 3"/>
          <p:cNvSpPr/>
          <p:nvPr/>
        </p:nvSpPr>
        <p:spPr>
          <a:xfrm>
            <a:off x="251520" y="3284984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/>
              <a:t>OZ</a:t>
            </a:r>
            <a:r>
              <a:rPr lang="sk-SK" dirty="0"/>
              <a:t> vykonávajúci funkciu zosilňujúceho impedančného meniča s veľkým vstupným a malým </a:t>
            </a:r>
            <a:r>
              <a:rPr lang="sk-SK" dirty="0" smtClean="0"/>
              <a:t>výstupným odporom</a:t>
            </a:r>
            <a:r>
              <a:rPr lang="sk-SK" dirty="0"/>
              <a:t>. </a:t>
            </a:r>
            <a:r>
              <a:rPr lang="sk-SK" dirty="0" err="1" smtClean="0"/>
              <a:t>Uvýst</a:t>
            </a:r>
            <a:r>
              <a:rPr lang="sk-SK" dirty="0" smtClean="0"/>
              <a:t> </a:t>
            </a:r>
            <a:r>
              <a:rPr lang="sk-SK" dirty="0"/>
              <a:t>je vo fáze s </a:t>
            </a:r>
            <a:r>
              <a:rPr lang="sk-SK" dirty="0" err="1"/>
              <a:t>Uvst</a:t>
            </a:r>
            <a:r>
              <a:rPr lang="sk-SK" dirty="0"/>
              <a:t>.</a:t>
            </a:r>
          </a:p>
        </p:txBody>
      </p:sp>
      <p:sp>
        <p:nvSpPr>
          <p:cNvPr id="5" name="Obdĺžnik 4"/>
          <p:cNvSpPr/>
          <p:nvPr/>
        </p:nvSpPr>
        <p:spPr>
          <a:xfrm>
            <a:off x="251520" y="3933381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Pre ideálny </a:t>
            </a:r>
            <a:r>
              <a:rPr lang="sk-SK" dirty="0" err="1"/>
              <a:t>OZ</a:t>
            </a:r>
            <a:r>
              <a:rPr lang="sk-SK" dirty="0"/>
              <a:t> platí: </a:t>
            </a:r>
            <a:r>
              <a:rPr lang="sk-SK" b="1" dirty="0" err="1"/>
              <a:t>Ivst</a:t>
            </a:r>
            <a:r>
              <a:rPr lang="sk-SK" b="1" dirty="0"/>
              <a:t> ±=0 a Au = ∞ </a:t>
            </a:r>
            <a:r>
              <a:rPr lang="sk-SK" dirty="0"/>
              <a:t>=&gt; U na </a:t>
            </a:r>
            <a:r>
              <a:rPr lang="sk-SK" dirty="0" err="1"/>
              <a:t>invertujúcom</a:t>
            </a:r>
            <a:r>
              <a:rPr lang="sk-SK" dirty="0"/>
              <a:t> vstupe je rovnaké ako U+ </a:t>
            </a:r>
            <a:r>
              <a:rPr lang="sk-SK" dirty="0" smtClean="0"/>
              <a:t>na </a:t>
            </a:r>
            <a:r>
              <a:rPr lang="sk-SK" dirty="0" err="1" smtClean="0"/>
              <a:t>neinvertujúcom</a:t>
            </a:r>
            <a:r>
              <a:rPr lang="sk-SK" dirty="0" smtClean="0"/>
              <a:t> </a:t>
            </a:r>
            <a:r>
              <a:rPr lang="sk-SK" dirty="0"/>
              <a:t>vstupe.</a:t>
            </a:r>
          </a:p>
        </p:txBody>
      </p:sp>
      <p:sp>
        <p:nvSpPr>
          <p:cNvPr id="6" name="Obdĺžnik 5"/>
          <p:cNvSpPr/>
          <p:nvPr/>
        </p:nvSpPr>
        <p:spPr>
          <a:xfrm>
            <a:off x="251520" y="4581128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Signálové napätie privádzame na </a:t>
            </a:r>
            <a:r>
              <a:rPr lang="sk-SK" dirty="0" err="1"/>
              <a:t>neinvertujúci</a:t>
            </a:r>
            <a:r>
              <a:rPr lang="sk-SK" dirty="0"/>
              <a:t> vstup a dostávame veľmi vysokú hodnotu vstupného odporu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/>
              <a:t>OZ</a:t>
            </a:r>
            <a:r>
              <a:rPr lang="sk-SK" dirty="0"/>
              <a:t> pre stav “naprázdno“.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Vstupný prúd je nulový.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Pri silnej napäťovej spätnej väzbe je výstupný odpor malý, (niekoľko m</a:t>
            </a:r>
            <a:r>
              <a:rPr lang="el-GR" dirty="0"/>
              <a:t>Ω)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Takto sa získa zosilňujúci </a:t>
            </a:r>
            <a:r>
              <a:rPr lang="sk-SK" b="1" dirty="0"/>
              <a:t>impedančný menič </a:t>
            </a:r>
            <a:r>
              <a:rPr lang="sk-SK" dirty="0"/>
              <a:t>s veľkým vstupným a malým výstupným odporom.</a:t>
            </a:r>
          </a:p>
        </p:txBody>
      </p:sp>
    </p:spTree>
    <p:extLst>
      <p:ext uri="{BB962C8B-B14F-4D97-AF65-F5344CB8AC3E}">
        <p14:creationId xmlns="" xmlns:p14="http://schemas.microsoft.com/office/powerpoint/2010/main" val="702676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179512" y="1886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Operačné zosilňovače:</a:t>
            </a:r>
            <a:endParaRPr lang="sk-SK" b="1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7274034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ĺžnik 1"/>
          <p:cNvSpPr/>
          <p:nvPr/>
        </p:nvSpPr>
        <p:spPr>
          <a:xfrm>
            <a:off x="179512" y="3501008"/>
            <a:ext cx="87849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Druh Operačného zosilňovača, ktorý </a:t>
            </a:r>
            <a:r>
              <a:rPr lang="sk-SK" b="1" dirty="0"/>
              <a:t>má v spätno-väzobnej vetve kapacitu C</a:t>
            </a:r>
            <a:r>
              <a:rPr lang="sk-SK" dirty="0"/>
              <a:t>; </a:t>
            </a:r>
            <a:endParaRPr lang="sk-S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jeho </a:t>
            </a:r>
            <a:r>
              <a:rPr lang="sk-SK" dirty="0"/>
              <a:t>výstupné napätie je </a:t>
            </a:r>
            <a:r>
              <a:rPr lang="sk-SK" dirty="0" smtClean="0"/>
              <a:t>úmerné integrálu </a:t>
            </a:r>
            <a:r>
              <a:rPr lang="sk-SK" dirty="0"/>
              <a:t>časového priebehu vstupného napätia</a:t>
            </a:r>
            <a:r>
              <a:rPr lang="sk-SK" dirty="0" smtClean="0"/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používa sa </a:t>
            </a:r>
            <a:r>
              <a:rPr lang="sk-SK" b="1" dirty="0"/>
              <a:t>na tvarovanie signálov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Integračný zosilňovač je základom každého </a:t>
            </a:r>
            <a:r>
              <a:rPr lang="sk-SK" b="1" dirty="0"/>
              <a:t>analógového merača frekvencie</a:t>
            </a:r>
            <a:r>
              <a:rPr lang="sk-SK" dirty="0"/>
              <a:t>. </a:t>
            </a:r>
            <a:endParaRPr lang="sk-S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Meraná </a:t>
            </a:r>
            <a:r>
              <a:rPr lang="sk-SK" dirty="0"/>
              <a:t>frekvencia sa prenáša </a:t>
            </a:r>
            <a:r>
              <a:rPr lang="sk-SK" dirty="0" smtClean="0"/>
              <a:t>na impulzy </a:t>
            </a:r>
            <a:r>
              <a:rPr lang="sk-SK" dirty="0"/>
              <a:t>po konštantnej amplitúde výške a šírke.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Potom </a:t>
            </a:r>
            <a:r>
              <a:rPr lang="sk-SK" dirty="0" err="1"/>
              <a:t>Uvýst</a:t>
            </a:r>
            <a:r>
              <a:rPr lang="sk-SK" dirty="0"/>
              <a:t> je priamoúmerné f vstupného signálu. </a:t>
            </a:r>
            <a:endParaRPr lang="sk-S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Kondenzátor </a:t>
            </a:r>
            <a:r>
              <a:rPr lang="sk-SK" dirty="0"/>
              <a:t>C pôsobí ako spätná väzba </a:t>
            </a:r>
            <a:r>
              <a:rPr lang="sk-SK" dirty="0" smtClean="0"/>
              <a:t>predovšetkým pre </a:t>
            </a:r>
            <a:r>
              <a:rPr lang="sk-SK" dirty="0"/>
              <a:t>signály s </a:t>
            </a:r>
            <a:r>
              <a:rPr lang="sk-SK" dirty="0" err="1"/>
              <a:t>vf</a:t>
            </a:r>
            <a:r>
              <a:rPr lang="sk-SK" dirty="0"/>
              <a:t> pri ktorých znižuje zosilnenie, </a:t>
            </a:r>
            <a:r>
              <a:rPr lang="sk-SK" b="1" dirty="0"/>
              <a:t>signály s nízkou f prechádzajú neovplyvnené na výstup</a:t>
            </a:r>
            <a:r>
              <a:rPr lang="sk-SK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Zapojenie teda pracuje ako </a:t>
            </a:r>
            <a:r>
              <a:rPr lang="sk-SK" b="1" dirty="0"/>
              <a:t>dolný priepust</a:t>
            </a:r>
            <a:r>
              <a:rPr lang="sk-SK" dirty="0"/>
              <a:t>. </a:t>
            </a:r>
            <a:endParaRPr lang="sk-S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Ak </a:t>
            </a:r>
            <a:r>
              <a:rPr lang="sk-SK" dirty="0"/>
              <a:t>na vstup privedieme pravouhlé impulzy tak ich podľa </a:t>
            </a:r>
            <a:r>
              <a:rPr lang="sk-SK" dirty="0" smtClean="0"/>
              <a:t>hodnoty časovej </a:t>
            </a:r>
            <a:r>
              <a:rPr lang="sk-SK" dirty="0"/>
              <a:t>konštanty </a:t>
            </a:r>
            <a:r>
              <a:rPr lang="sk-SK" dirty="0" err="1"/>
              <a:t>Rc</a:t>
            </a:r>
            <a:r>
              <a:rPr lang="sk-SK" dirty="0"/>
              <a:t> tvarovo upravíme a sploštíme.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73306"/>
            <a:ext cx="2880320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168120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179512" y="1886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Operačné zosilňovače:</a:t>
            </a:r>
            <a:endParaRPr lang="sk-SK" b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31" y="620688"/>
            <a:ext cx="6577316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ĺžnik 1"/>
          <p:cNvSpPr/>
          <p:nvPr/>
        </p:nvSpPr>
        <p:spPr>
          <a:xfrm>
            <a:off x="251520" y="2996952"/>
            <a:ext cx="8892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Druh </a:t>
            </a:r>
            <a:r>
              <a:rPr lang="sk-SK" dirty="0" err="1"/>
              <a:t>OZ</a:t>
            </a:r>
            <a:r>
              <a:rPr lang="sk-SK" dirty="0"/>
              <a:t>, ktorý má v </a:t>
            </a:r>
            <a:r>
              <a:rPr lang="sk-SK" dirty="0" err="1"/>
              <a:t>spätnoväzobnej</a:t>
            </a:r>
            <a:r>
              <a:rPr lang="sk-SK" dirty="0"/>
              <a:t> väzbe odpor R a na vstupe kondenzátor C; </a:t>
            </a:r>
            <a:endParaRPr lang="sk-S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jeho </a:t>
            </a:r>
            <a:r>
              <a:rPr lang="sk-SK" dirty="0"/>
              <a:t>výstupné napätie </a:t>
            </a:r>
            <a:r>
              <a:rPr lang="sk-SK" dirty="0" smtClean="0"/>
              <a:t>je úmerné </a:t>
            </a:r>
            <a:r>
              <a:rPr lang="sk-SK" dirty="0"/>
              <a:t>derivácii časového priebehu </a:t>
            </a:r>
            <a:r>
              <a:rPr lang="sk-SK" dirty="0" err="1"/>
              <a:t>Uvyst</a:t>
            </a:r>
            <a:r>
              <a:rPr lang="sk-SK" dirty="0"/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používa </a:t>
            </a:r>
            <a:r>
              <a:rPr lang="sk-SK" dirty="0"/>
              <a:t>sa </a:t>
            </a:r>
            <a:r>
              <a:rPr lang="sk-SK" b="1" dirty="0"/>
              <a:t>na tvarovanie signálov</a:t>
            </a:r>
            <a:r>
              <a:rPr lang="sk-SK" dirty="0"/>
              <a:t>, napríklad obrazových zosilňovačov. </a:t>
            </a:r>
            <a:endParaRPr lang="sk-S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Takto </a:t>
            </a:r>
            <a:r>
              <a:rPr lang="sk-SK" dirty="0"/>
              <a:t>získané časové priebehy </a:t>
            </a:r>
            <a:r>
              <a:rPr lang="sk-SK" dirty="0" smtClean="0"/>
              <a:t>sa používajú </a:t>
            </a:r>
            <a:r>
              <a:rPr lang="sk-SK" dirty="0"/>
              <a:t>napríklad na spúšťanie preklápacích obvodov.</a:t>
            </a:r>
          </a:p>
        </p:txBody>
      </p:sp>
      <p:sp>
        <p:nvSpPr>
          <p:cNvPr id="4" name="Obdĺžnik 3"/>
          <p:cNvSpPr/>
          <p:nvPr/>
        </p:nvSpPr>
        <p:spPr>
          <a:xfrm>
            <a:off x="261662" y="4149080"/>
            <a:ext cx="8630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na výstupe sú ihlovité impulzy, ktoré vznikajú prenosom </a:t>
            </a:r>
            <a:r>
              <a:rPr lang="sk-SK" dirty="0" err="1"/>
              <a:t>vf</a:t>
            </a:r>
            <a:r>
              <a:rPr lang="sk-SK" dirty="0"/>
              <a:t> zložiek signálu. </a:t>
            </a:r>
            <a:endParaRPr lang="sk-S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Matematické odvodenie výstupného </a:t>
            </a:r>
            <a:r>
              <a:rPr lang="sk-SK" dirty="0"/>
              <a:t>napätia pri zadaných hodnotách predstavuje diferenciálnu </a:t>
            </a:r>
            <a:r>
              <a:rPr lang="sk-SK" dirty="0" smtClean="0"/>
              <a:t>rovnicu.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 smtClean="0"/>
              <a:t>horná priepust</a:t>
            </a:r>
            <a:endParaRPr lang="sk-SK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39" y="5336635"/>
            <a:ext cx="3269357" cy="125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458477"/>
            <a:ext cx="3442050" cy="1066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369897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8100900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395536" y="404664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1. Zakresli obvod s operačným zosilňovačom v </a:t>
            </a:r>
            <a:r>
              <a:rPr lang="sk-SK" b="1" dirty="0" err="1" smtClean="0"/>
              <a:t>Multisime</a:t>
            </a:r>
            <a:r>
              <a:rPr lang="sk-SK" b="1" dirty="0" smtClean="0"/>
              <a:t> a urči napäťové zosilnenie osciloskopom a výpočtom.</a:t>
            </a:r>
            <a:endParaRPr lang="sk-SK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 descr="http://m.smihal.szm.com/Schemy/LM386_soubory/LM386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7416824" cy="43204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BlokTextu 2"/>
          <p:cNvSpPr txBox="1"/>
          <p:nvPr/>
        </p:nvSpPr>
        <p:spPr>
          <a:xfrm>
            <a:off x="0" y="33265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/>
              <a:t>2. Navrhni plošný spoj pre zapojenie s OZ LM386, over funkčnosť pomocou kontaktnej plochy</a:t>
            </a:r>
            <a:endParaRPr lang="sk-SK" b="1" dirty="0"/>
          </a:p>
        </p:txBody>
      </p:sp>
    </p:spTree>
    <p:extLst>
      <p:ext uri="{BB962C8B-B14F-4D97-AF65-F5344CB8AC3E}">
        <p14:creationId xmlns="" xmlns:p14="http://schemas.microsoft.com/office/powerpoint/2010/main" val="2373140793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3636</TotalTime>
  <Words>471</Words>
  <Application>Microsoft Office PowerPoint</Application>
  <PresentationFormat>Prezentácia na obrazovke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</dc:creator>
  <cp:lastModifiedBy>okay</cp:lastModifiedBy>
  <cp:revision>104</cp:revision>
  <cp:lastPrinted>2013-12-11T20:47:42Z</cp:lastPrinted>
  <dcterms:created xsi:type="dcterms:W3CDTF">2013-10-01T16:54:43Z</dcterms:created>
  <dcterms:modified xsi:type="dcterms:W3CDTF">2015-06-04T14:57:29Z</dcterms:modified>
</cp:coreProperties>
</file>