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316" r:id="rId11"/>
    <p:sldId id="315" r:id="rId12"/>
    <p:sldId id="285" r:id="rId13"/>
    <p:sldId id="286" r:id="rId14"/>
    <p:sldId id="287" r:id="rId15"/>
    <p:sldId id="291" r:id="rId16"/>
    <p:sldId id="292" r:id="rId17"/>
    <p:sldId id="293" r:id="rId18"/>
    <p:sldId id="294" r:id="rId19"/>
    <p:sldId id="295" r:id="rId20"/>
    <p:sldId id="296" r:id="rId21"/>
  </p:sldIdLst>
  <p:sldSz cx="9144000" cy="6858000" type="screen4x3"/>
  <p:notesSz cx="6881813" cy="9661525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20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CDB2E1C2-4D0A-4939-B11D-C39500D7ADEB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98102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E4F00113-F8BC-406F-8B9D-E99EC7C9F7B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967355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636218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541955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119081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652512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212105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206110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868393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370107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26655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06376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269389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82640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51520" y="260648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Nízkofrekvenčné zosilňovače </a:t>
            </a:r>
            <a:endParaRPr lang="sk-SK" b="1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23528" y="745356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sk-SK" altLang="sk-SK" sz="2400" smtClean="0">
              <a:solidFill>
                <a:srgbClr val="CC33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sk-SK" altLang="sk-SK" sz="2400" smtClean="0">
                <a:solidFill>
                  <a:srgbClr val="000810"/>
                </a:solidFill>
              </a:rPr>
              <a:t>   </a:t>
            </a:r>
            <a:r>
              <a:rPr lang="sk-SK" altLang="sk-SK" sz="2400" smtClean="0"/>
              <a:t> </a:t>
            </a:r>
          </a:p>
          <a:p>
            <a:endParaRPr lang="sk-SK" altLang="sk-SK" sz="2400" smtClean="0"/>
          </a:p>
        </p:txBody>
      </p:sp>
      <p:sp>
        <p:nvSpPr>
          <p:cNvPr id="13" name="BlokTextu 12"/>
          <p:cNvSpPr txBox="1"/>
          <p:nvPr/>
        </p:nvSpPr>
        <p:spPr>
          <a:xfrm>
            <a:off x="323528" y="745356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Zosilnenie signálov od 6 do </a:t>
            </a:r>
            <a:r>
              <a:rPr lang="sk-SK" dirty="0" err="1" smtClean="0"/>
              <a:t>20kHz</a:t>
            </a:r>
            <a:endParaRPr lang="sk-SK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Základné zapojenia </a:t>
            </a:r>
            <a:r>
              <a:rPr lang="sk-SK" dirty="0" err="1" smtClean="0"/>
              <a:t>nf</a:t>
            </a:r>
            <a:r>
              <a:rPr lang="sk-SK" dirty="0" smtClean="0"/>
              <a:t> zosilňovačov</a:t>
            </a:r>
            <a:endParaRPr lang="sk-SK" dirty="0"/>
          </a:p>
        </p:txBody>
      </p:sp>
      <p:pic>
        <p:nvPicPr>
          <p:cNvPr id="22" name="Picture 4" descr="http://alzat.szm.com/Zosil/zakl_zap/zapoj.g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8111"/>
          <a:stretch/>
        </p:blipFill>
        <p:spPr bwMode="auto">
          <a:xfrm>
            <a:off x="452769" y="1700808"/>
            <a:ext cx="8280174" cy="213932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BlokTextu 22"/>
          <p:cNvSpPr txBox="1"/>
          <p:nvPr/>
        </p:nvSpPr>
        <p:spPr>
          <a:xfrm>
            <a:off x="251520" y="4149080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       So spoločnou bázou                   So spoločným </a:t>
            </a:r>
            <a:r>
              <a:rPr lang="sk-SK" dirty="0" err="1" smtClean="0"/>
              <a:t>emitorom</a:t>
            </a:r>
            <a:r>
              <a:rPr lang="sk-SK" dirty="0" smtClean="0"/>
              <a:t>        So spoločným kolektorom</a:t>
            </a:r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452769" y="4860156"/>
            <a:ext cx="78488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dirty="0" smtClean="0"/>
          </a:p>
          <a:p>
            <a:r>
              <a:rPr lang="sk-SK" b="1" dirty="0" smtClean="0"/>
              <a:t>Použitie: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Telefónna technika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Rozhlasová technika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Televízna technika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395843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95536" y="332656"/>
            <a:ext cx="84249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Zadanie:</a:t>
            </a:r>
          </a:p>
          <a:p>
            <a:pPr marL="342900" indent="-342900">
              <a:buAutoNum type="arabicPeriod"/>
            </a:pPr>
            <a:r>
              <a:rPr lang="sk-SK" dirty="0" smtClean="0"/>
              <a:t>Navrhni pomocou </a:t>
            </a:r>
            <a:r>
              <a:rPr lang="sk-SK" dirty="0" err="1" smtClean="0"/>
              <a:t>Multisimu</a:t>
            </a:r>
            <a:r>
              <a:rPr lang="sk-SK" dirty="0" smtClean="0"/>
              <a:t> nízkofrekvenčný zosilňovač s tranzistorom NPN BC337, keď sú zadané parametre:</a:t>
            </a:r>
            <a:endParaRPr lang="sk-SK" b="1" dirty="0" smtClean="0"/>
          </a:p>
          <a:p>
            <a:pPr marL="342900" indent="-342900"/>
            <a:r>
              <a:rPr lang="sk-SK" dirty="0" smtClean="0"/>
              <a:t>Ucc=9V</a:t>
            </a:r>
          </a:p>
          <a:p>
            <a:pPr marL="342900" indent="-342900"/>
            <a:r>
              <a:rPr lang="sk-SK" dirty="0" smtClean="0"/>
              <a:t>R1=18k</a:t>
            </a:r>
            <a:r>
              <a:rPr lang="el-GR" dirty="0" smtClean="0"/>
              <a:t>Ω</a:t>
            </a:r>
            <a:endParaRPr lang="sk-SK" dirty="0" smtClean="0"/>
          </a:p>
          <a:p>
            <a:pPr marL="342900" indent="-342900"/>
            <a:r>
              <a:rPr lang="sk-SK" dirty="0" smtClean="0"/>
              <a:t>R2=5k</a:t>
            </a:r>
            <a:r>
              <a:rPr lang="el-GR" dirty="0" smtClean="0"/>
              <a:t> Ω</a:t>
            </a:r>
            <a:endParaRPr lang="sk-SK" dirty="0" smtClean="0"/>
          </a:p>
          <a:p>
            <a:pPr marL="342900" indent="-342900"/>
            <a:r>
              <a:rPr lang="sk-SK" dirty="0" smtClean="0"/>
              <a:t>Rc=280</a:t>
            </a:r>
            <a:r>
              <a:rPr lang="el-GR" dirty="0" smtClean="0"/>
              <a:t> Ω</a:t>
            </a:r>
            <a:endParaRPr lang="sk-SK" dirty="0" smtClean="0"/>
          </a:p>
          <a:p>
            <a:pPr marL="342900" indent="-342900"/>
            <a:r>
              <a:rPr lang="sk-SK" dirty="0" smtClean="0"/>
              <a:t>Re=120</a:t>
            </a:r>
            <a:r>
              <a:rPr lang="el-GR" dirty="0" smtClean="0"/>
              <a:t> Ω</a:t>
            </a:r>
            <a:endParaRPr lang="sk-SK" dirty="0" smtClean="0"/>
          </a:p>
          <a:p>
            <a:pPr marL="342900" indent="-342900"/>
            <a:r>
              <a:rPr lang="sk-SK" dirty="0" smtClean="0"/>
              <a:t>C1=5uF (vstup)</a:t>
            </a:r>
          </a:p>
          <a:p>
            <a:pPr marL="342900" indent="-342900"/>
            <a:r>
              <a:rPr lang="sk-SK" dirty="0" smtClean="0"/>
              <a:t>C2=20uF (výstup)</a:t>
            </a:r>
          </a:p>
          <a:p>
            <a:pPr marL="342900" indent="-342900"/>
            <a:r>
              <a:rPr lang="sk-SK" dirty="0" smtClean="0"/>
              <a:t>Rz=2k</a:t>
            </a:r>
            <a:r>
              <a:rPr lang="el-GR" dirty="0" smtClean="0"/>
              <a:t> Ω</a:t>
            </a:r>
            <a:endParaRPr lang="sk-SK" dirty="0" smtClean="0"/>
          </a:p>
          <a:p>
            <a:pPr marL="342900" indent="-342900"/>
            <a:r>
              <a:rPr lang="sk-SK" dirty="0" smtClean="0"/>
              <a:t>Uvst=1V str.</a:t>
            </a:r>
          </a:p>
          <a:p>
            <a:pPr marL="342900" indent="-342900"/>
            <a:endParaRPr lang="sk-SK" dirty="0" smtClean="0"/>
          </a:p>
          <a:p>
            <a:pPr marL="342900" indent="-342900"/>
            <a:r>
              <a:rPr lang="sk-SK" dirty="0" smtClean="0"/>
              <a:t>V </a:t>
            </a:r>
            <a:r>
              <a:rPr lang="sk-SK" dirty="0" err="1" smtClean="0"/>
              <a:t>multisime</a:t>
            </a:r>
            <a:r>
              <a:rPr lang="sk-SK" dirty="0" smtClean="0"/>
              <a:t> pripoj osciloskop a urči napäťové zosilnenie.</a:t>
            </a:r>
          </a:p>
          <a:p>
            <a:pPr marL="342900" indent="-342900"/>
            <a:endParaRPr lang="sk-SK" dirty="0" smtClean="0"/>
          </a:p>
          <a:p>
            <a:pPr marL="342900" indent="-342900"/>
            <a:r>
              <a:rPr lang="sk-SK" dirty="0" smtClean="0"/>
              <a:t>Pomocou kontaktnej plochy a osciloskopu over svoje zapojenie a napäťové zosilnenie.</a:t>
            </a:r>
          </a:p>
          <a:p>
            <a:pPr marL="342900" indent="-342900"/>
            <a:endParaRPr lang="sk-SK" dirty="0" smtClean="0"/>
          </a:p>
          <a:p>
            <a:pPr marL="342900" indent="-342900"/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323528" y="260648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2. Zapoj obvod pomocou kontaktnej plochy a pomocou osciloskopu urči  napäťové zosilnenie </a:t>
            </a:r>
            <a:endParaRPr lang="sk-SK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7" y="1484784"/>
            <a:ext cx="8394200" cy="4217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251520" y="1003950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Záporná spätná väzba všeobecne </a:t>
            </a:r>
            <a:r>
              <a:rPr lang="sk-SK" b="1" dirty="0" smtClean="0"/>
              <a:t>potláča zosilnenie</a:t>
            </a:r>
            <a:r>
              <a:rPr lang="sk-SK" dirty="0" smtClean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Na prvý pohľad by sa mohlo zdať, že je nechcená, pretože potláča zosilnenie, a my chceme, aby zosilňovač zosilňoval tak ako chceme. Je to logická úvaha, ale keď si bližšie uvedomíme, aké vlastnosti má spätná väzba, pochopíme jej význam v každej regulovanej sústave, to jest aj v zosilňovači.</a:t>
            </a:r>
          </a:p>
          <a:p>
            <a:endParaRPr lang="sk-SK" dirty="0" smtClean="0"/>
          </a:p>
          <a:p>
            <a:r>
              <a:rPr lang="sk-SK" b="1" dirty="0" smtClean="0"/>
              <a:t>Záporná spätná väzba </a:t>
            </a:r>
            <a:r>
              <a:rPr lang="sk-SK" dirty="0" smtClean="0"/>
              <a:t>pôsobí na viacero vlastností </a:t>
            </a:r>
            <a:r>
              <a:rPr lang="sk-SK" dirty="0" err="1" smtClean="0"/>
              <a:t>NF</a:t>
            </a:r>
            <a:r>
              <a:rPr lang="sk-SK" dirty="0" smtClean="0"/>
              <a:t> zosilňovača. Niektoré z nich sú: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 smtClean="0"/>
              <a:t>Potláča</a:t>
            </a:r>
            <a:r>
              <a:rPr lang="sk-SK" dirty="0" smtClean="0"/>
              <a:t> napäťová zosilnenie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 smtClean="0"/>
              <a:t>Rozširuje</a:t>
            </a:r>
            <a:r>
              <a:rPr lang="sk-SK" dirty="0" smtClean="0"/>
              <a:t> frekvenčnú charakteristiku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 smtClean="0"/>
              <a:t>Znižuje</a:t>
            </a:r>
            <a:r>
              <a:rPr lang="sk-SK" dirty="0" smtClean="0"/>
              <a:t> skreslenie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 smtClean="0"/>
              <a:t>Rozširuje</a:t>
            </a:r>
            <a:r>
              <a:rPr lang="sk-SK" dirty="0" smtClean="0"/>
              <a:t> dynamiku prenosu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 smtClean="0"/>
              <a:t>Vyhladzuje</a:t>
            </a:r>
            <a:r>
              <a:rPr lang="sk-SK" dirty="0" smtClean="0"/>
              <a:t> frekvenčnú charakteristiku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 smtClean="0"/>
              <a:t>Vyrovnáva</a:t>
            </a:r>
            <a:r>
              <a:rPr lang="sk-SK" dirty="0" smtClean="0"/>
              <a:t> frekvenčnú charakteristiku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 smtClean="0"/>
              <a:t>Znižuje</a:t>
            </a:r>
            <a:r>
              <a:rPr lang="sk-SK" dirty="0" smtClean="0"/>
              <a:t> výstupný odpor zosilňovača</a:t>
            </a:r>
          </a:p>
          <a:p>
            <a:r>
              <a:rPr lang="sk-SK" dirty="0" smtClean="0"/>
              <a:t>Okrem prvej priaznivo vplýva skoro na všetky vlastnosti zosilňovača.</a:t>
            </a:r>
          </a:p>
          <a:p>
            <a:endParaRPr lang="sk-SK" dirty="0" smtClean="0"/>
          </a:p>
        </p:txBody>
      </p:sp>
      <p:sp>
        <p:nvSpPr>
          <p:cNvPr id="3" name="BlokTextu 2"/>
          <p:cNvSpPr txBox="1"/>
          <p:nvPr/>
        </p:nvSpPr>
        <p:spPr>
          <a:xfrm>
            <a:off x="251520" y="251356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Spätná väzba</a:t>
            </a:r>
            <a:endParaRPr lang="sk-SK" b="1" dirty="0"/>
          </a:p>
        </p:txBody>
      </p:sp>
    </p:spTree>
    <p:extLst>
      <p:ext uri="{BB962C8B-B14F-4D97-AF65-F5344CB8AC3E}">
        <p14:creationId xmlns="" xmlns:p14="http://schemas.microsoft.com/office/powerpoint/2010/main" val="3861935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/>
          <p:cNvSpPr txBox="1"/>
          <p:nvPr/>
        </p:nvSpPr>
        <p:spPr>
          <a:xfrm>
            <a:off x="251520" y="251356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Spätná väzba</a:t>
            </a:r>
            <a:endParaRPr lang="sk-SK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80728"/>
            <a:ext cx="6959302" cy="5245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287211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/>
          <p:cNvSpPr txBox="1"/>
          <p:nvPr/>
        </p:nvSpPr>
        <p:spPr>
          <a:xfrm>
            <a:off x="251520" y="251356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Spätná väzba</a:t>
            </a:r>
            <a:endParaRPr lang="sk-SK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968" y="1052736"/>
            <a:ext cx="8014402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057952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79512" y="836712"/>
            <a:ext cx="85525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/>
              <a:t>Navrhnite </a:t>
            </a:r>
            <a:r>
              <a:rPr lang="sk-SK" dirty="0" err="1"/>
              <a:t>nf</a:t>
            </a:r>
            <a:r>
              <a:rPr lang="sk-SK" dirty="0"/>
              <a:t> lineárny zosilňovač pracujúci </a:t>
            </a:r>
            <a:r>
              <a:rPr lang="sk-SK" dirty="0" smtClean="0"/>
              <a:t> </a:t>
            </a:r>
            <a:r>
              <a:rPr lang="it-IT" dirty="0" smtClean="0"/>
              <a:t>v </a:t>
            </a:r>
            <a:r>
              <a:rPr lang="it-IT" dirty="0"/>
              <a:t>triede A </a:t>
            </a:r>
            <a:r>
              <a:rPr lang="it-IT" dirty="0" smtClean="0"/>
              <a:t>s</a:t>
            </a:r>
            <a:r>
              <a:rPr lang="sk-SK" dirty="0" smtClean="0"/>
              <a:t> </a:t>
            </a:r>
            <a:r>
              <a:rPr lang="it-IT" dirty="0" smtClean="0"/>
              <a:t>tranzistorom </a:t>
            </a:r>
            <a:r>
              <a:rPr lang="it-IT" dirty="0"/>
              <a:t>KC 508, IC=15mA,</a:t>
            </a:r>
          </a:p>
          <a:p>
            <a:r>
              <a:rPr lang="el-GR" dirty="0"/>
              <a:t>β</a:t>
            </a:r>
            <a:r>
              <a:rPr lang="sk-SK" dirty="0" err="1"/>
              <a:t>dc=300,RG=30</a:t>
            </a:r>
            <a:r>
              <a:rPr lang="el-GR" dirty="0"/>
              <a:t>Ω,</a:t>
            </a:r>
            <a:r>
              <a:rPr lang="sk-SK" dirty="0" err="1"/>
              <a:t>RL=100k</a:t>
            </a:r>
            <a:r>
              <a:rPr lang="el-GR" dirty="0"/>
              <a:t>Ω,</a:t>
            </a:r>
            <a:r>
              <a:rPr lang="sk-SK" dirty="0"/>
              <a:t>s </a:t>
            </a:r>
            <a:r>
              <a:rPr lang="sk-SK" dirty="0" err="1"/>
              <a:t>rozkmitom</a:t>
            </a:r>
            <a:r>
              <a:rPr lang="sk-SK" dirty="0"/>
              <a:t> </a:t>
            </a:r>
            <a:r>
              <a:rPr lang="sk-SK" dirty="0" smtClean="0"/>
              <a:t> výstupného </a:t>
            </a:r>
            <a:r>
              <a:rPr lang="sk-SK" dirty="0"/>
              <a:t>signálu </a:t>
            </a:r>
            <a:r>
              <a:rPr lang="sk-SK" dirty="0" smtClean="0"/>
              <a:t>minimálne </a:t>
            </a:r>
            <a:r>
              <a:rPr lang="el-GR" dirty="0" smtClean="0"/>
              <a:t>Δ</a:t>
            </a:r>
            <a:r>
              <a:rPr lang="sk-SK" dirty="0" err="1"/>
              <a:t>UCE=±1,5V</a:t>
            </a:r>
            <a:endParaRPr lang="sk-SK" dirty="0"/>
          </a:p>
          <a:p>
            <a:r>
              <a:rPr lang="sk-SK" dirty="0"/>
              <a:t>a zosilnením </a:t>
            </a:r>
            <a:r>
              <a:rPr lang="sk-SK" dirty="0" err="1"/>
              <a:t>Aou</a:t>
            </a:r>
            <a:r>
              <a:rPr lang="sk-SK" dirty="0"/>
              <a:t>&gt;</a:t>
            </a:r>
            <a:r>
              <a:rPr lang="sk-SK" dirty="0" err="1"/>
              <a:t>30dB</a:t>
            </a:r>
            <a:r>
              <a:rPr lang="sk-SK" dirty="0"/>
              <a:t>.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323528" y="18864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Zadanie:</a:t>
            </a:r>
            <a:endParaRPr lang="sk-SK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132856"/>
            <a:ext cx="800100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4651592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79512" y="836712"/>
            <a:ext cx="85525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/>
              <a:t>Navrhnite </a:t>
            </a:r>
            <a:r>
              <a:rPr lang="sk-SK" dirty="0" err="1"/>
              <a:t>nf</a:t>
            </a:r>
            <a:r>
              <a:rPr lang="sk-SK" dirty="0"/>
              <a:t> lineárny zosilňovač pracujúci </a:t>
            </a:r>
            <a:r>
              <a:rPr lang="sk-SK" dirty="0" smtClean="0"/>
              <a:t> </a:t>
            </a:r>
            <a:r>
              <a:rPr lang="it-IT" dirty="0" smtClean="0"/>
              <a:t>v </a:t>
            </a:r>
            <a:r>
              <a:rPr lang="it-IT" dirty="0"/>
              <a:t>triede A </a:t>
            </a:r>
            <a:r>
              <a:rPr lang="it-IT" dirty="0" smtClean="0"/>
              <a:t>s</a:t>
            </a:r>
            <a:r>
              <a:rPr lang="sk-SK" dirty="0" smtClean="0"/>
              <a:t> </a:t>
            </a:r>
            <a:r>
              <a:rPr lang="it-IT" dirty="0" smtClean="0"/>
              <a:t>tranzistorom </a:t>
            </a:r>
            <a:r>
              <a:rPr lang="it-IT" dirty="0"/>
              <a:t>KC 508, IC=15mA,</a:t>
            </a:r>
          </a:p>
          <a:p>
            <a:r>
              <a:rPr lang="el-GR" dirty="0"/>
              <a:t>β</a:t>
            </a:r>
            <a:r>
              <a:rPr lang="sk-SK" dirty="0" err="1"/>
              <a:t>dc=300,RG=30</a:t>
            </a:r>
            <a:r>
              <a:rPr lang="el-GR" dirty="0"/>
              <a:t>Ω,</a:t>
            </a:r>
            <a:r>
              <a:rPr lang="sk-SK" dirty="0" err="1"/>
              <a:t>RL=100k</a:t>
            </a:r>
            <a:r>
              <a:rPr lang="el-GR" dirty="0"/>
              <a:t>Ω,</a:t>
            </a:r>
            <a:r>
              <a:rPr lang="sk-SK" dirty="0"/>
              <a:t>s </a:t>
            </a:r>
            <a:r>
              <a:rPr lang="sk-SK" dirty="0" err="1"/>
              <a:t>rozkmitom</a:t>
            </a:r>
            <a:r>
              <a:rPr lang="sk-SK" dirty="0"/>
              <a:t> </a:t>
            </a:r>
            <a:r>
              <a:rPr lang="sk-SK" dirty="0" smtClean="0"/>
              <a:t> výstupného </a:t>
            </a:r>
            <a:r>
              <a:rPr lang="sk-SK" dirty="0"/>
              <a:t>signálu </a:t>
            </a:r>
            <a:r>
              <a:rPr lang="sk-SK" dirty="0" smtClean="0"/>
              <a:t>minimálne </a:t>
            </a:r>
            <a:r>
              <a:rPr lang="el-GR" dirty="0" smtClean="0"/>
              <a:t>Δ</a:t>
            </a:r>
            <a:r>
              <a:rPr lang="sk-SK" dirty="0" err="1"/>
              <a:t>UCE=±1,5V</a:t>
            </a:r>
            <a:endParaRPr lang="sk-SK" dirty="0"/>
          </a:p>
          <a:p>
            <a:r>
              <a:rPr lang="sk-SK" dirty="0"/>
              <a:t>a zosilnením </a:t>
            </a:r>
            <a:r>
              <a:rPr lang="sk-SK" dirty="0" err="1"/>
              <a:t>Aou</a:t>
            </a:r>
            <a:r>
              <a:rPr lang="sk-SK" dirty="0"/>
              <a:t>&gt;</a:t>
            </a:r>
            <a:r>
              <a:rPr lang="sk-SK" dirty="0" err="1"/>
              <a:t>30dB</a:t>
            </a:r>
            <a:r>
              <a:rPr lang="sk-SK" dirty="0"/>
              <a:t>.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323528" y="18864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Zadanie:</a:t>
            </a:r>
            <a:endParaRPr lang="sk-SK" b="1" dirty="0"/>
          </a:p>
        </p:txBody>
      </p:sp>
      <p:sp>
        <p:nvSpPr>
          <p:cNvPr id="4" name="BlokTextu 3"/>
          <p:cNvSpPr txBox="1"/>
          <p:nvPr/>
        </p:nvSpPr>
        <p:spPr>
          <a:xfrm>
            <a:off x="179512" y="1988840"/>
            <a:ext cx="855254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k-SK" b="1" dirty="0" smtClean="0"/>
              <a:t>Voľba napájacieho napätia:</a:t>
            </a:r>
          </a:p>
          <a:p>
            <a:endParaRPr lang="sk-SK" dirty="0"/>
          </a:p>
          <a:p>
            <a:r>
              <a:rPr lang="sk-SK" dirty="0"/>
              <a:t>Predovšetkým musí spĺňať podmienku </a:t>
            </a:r>
          </a:p>
          <a:p>
            <a:r>
              <a:rPr lang="sk-SK" b="1" dirty="0" err="1"/>
              <a:t>UCC</a:t>
            </a:r>
            <a:r>
              <a:rPr lang="sk-SK" b="1" dirty="0"/>
              <a:t>&gt;&gt;</a:t>
            </a:r>
            <a:r>
              <a:rPr lang="el-GR" dirty="0"/>
              <a:t>Δ</a:t>
            </a:r>
            <a:r>
              <a:rPr lang="sk-SK" b="1" dirty="0" err="1" smtClean="0"/>
              <a:t>UCE</a:t>
            </a:r>
            <a:r>
              <a:rPr lang="sk-SK" b="1" dirty="0" smtClean="0"/>
              <a:t> Volím </a:t>
            </a:r>
            <a:r>
              <a:rPr lang="sk-SK" dirty="0" err="1" smtClean="0"/>
              <a:t>UCC=12V</a:t>
            </a:r>
            <a:endParaRPr lang="sk-SK" dirty="0" smtClean="0"/>
          </a:p>
          <a:p>
            <a:endParaRPr lang="sk-SK" dirty="0"/>
          </a:p>
          <a:p>
            <a:r>
              <a:rPr lang="sk-SK" dirty="0" smtClean="0"/>
              <a:t>2</a:t>
            </a:r>
            <a:r>
              <a:rPr lang="sk-SK" b="1" dirty="0" smtClean="0"/>
              <a:t>. Voľba napätia </a:t>
            </a:r>
            <a:r>
              <a:rPr lang="sk-SK" b="1" dirty="0" err="1" smtClean="0"/>
              <a:t>U</a:t>
            </a:r>
            <a:r>
              <a:rPr lang="sk-SK" b="1" baseline="-25000" dirty="0" err="1" smtClean="0"/>
              <a:t>RE</a:t>
            </a:r>
            <a:r>
              <a:rPr lang="sk-SK" b="1" dirty="0" smtClean="0"/>
              <a:t>:</a:t>
            </a:r>
          </a:p>
          <a:p>
            <a:r>
              <a:rPr lang="sk-SK" dirty="0"/>
              <a:t>Pravidlo, </a:t>
            </a:r>
            <a:r>
              <a:rPr lang="sk-SK" b="1" dirty="0" err="1"/>
              <a:t>URE</a:t>
            </a:r>
            <a:r>
              <a:rPr lang="sk-SK" b="1" dirty="0"/>
              <a:t> </a:t>
            </a:r>
            <a:r>
              <a:rPr lang="sk-SK" dirty="0"/>
              <a:t>≈</a:t>
            </a:r>
            <a:r>
              <a:rPr lang="sk-SK" b="1" dirty="0"/>
              <a:t>(0,1-0,2)</a:t>
            </a:r>
            <a:r>
              <a:rPr lang="sk-SK" b="1" dirty="0" err="1"/>
              <a:t>UCC</a:t>
            </a:r>
            <a:endParaRPr lang="sk-SK" dirty="0"/>
          </a:p>
          <a:p>
            <a:r>
              <a:rPr lang="sk-SK" dirty="0" smtClean="0"/>
              <a:t>Volím </a:t>
            </a:r>
            <a:r>
              <a:rPr lang="sk-SK" dirty="0" err="1" smtClean="0"/>
              <a:t>0,15UCC</a:t>
            </a:r>
            <a:endParaRPr lang="sk-SK" dirty="0" smtClean="0"/>
          </a:p>
          <a:p>
            <a:r>
              <a:rPr lang="sk-SK" dirty="0" err="1"/>
              <a:t>URE=1,8V</a:t>
            </a:r>
            <a:endParaRPr lang="sk-SK" dirty="0"/>
          </a:p>
          <a:p>
            <a:endParaRPr lang="sk-SK" dirty="0" smtClean="0"/>
          </a:p>
          <a:p>
            <a:r>
              <a:rPr lang="sk-SK" dirty="0" smtClean="0"/>
              <a:t>3. </a:t>
            </a:r>
            <a:r>
              <a:rPr lang="sk-SK" b="1" dirty="0" smtClean="0"/>
              <a:t>Voľba kolektorového prúdu </a:t>
            </a:r>
            <a:r>
              <a:rPr lang="sk-SK" b="1" dirty="0" err="1" smtClean="0"/>
              <a:t>Ic</a:t>
            </a:r>
            <a:r>
              <a:rPr lang="sk-SK" b="1" dirty="0" smtClean="0"/>
              <a:t>:</a:t>
            </a:r>
            <a:endParaRPr lang="sk-SK" b="1" dirty="0"/>
          </a:p>
          <a:p>
            <a:r>
              <a:rPr lang="sk-SK" b="1" dirty="0" err="1"/>
              <a:t>1</a:t>
            </a:r>
            <a:r>
              <a:rPr lang="sk-SK" dirty="0" err="1"/>
              <a:t>.</a:t>
            </a:r>
            <a:r>
              <a:rPr lang="sk-SK" b="1" dirty="0" err="1"/>
              <a:t>IC</a:t>
            </a:r>
            <a:r>
              <a:rPr lang="sk-SK" b="1" dirty="0"/>
              <a:t> &lt;</a:t>
            </a:r>
            <a:r>
              <a:rPr lang="sk-SK" b="1" dirty="0" err="1"/>
              <a:t>ICMAX</a:t>
            </a:r>
            <a:r>
              <a:rPr lang="sk-SK" b="1" dirty="0"/>
              <a:t>(</a:t>
            </a:r>
            <a:r>
              <a:rPr lang="sk-SK" b="1" dirty="0" err="1"/>
              <a:t>100mA</a:t>
            </a:r>
            <a:r>
              <a:rPr lang="sk-SK" b="1" dirty="0"/>
              <a:t>)</a:t>
            </a:r>
            <a:endParaRPr lang="sk-SK" dirty="0"/>
          </a:p>
          <a:p>
            <a:r>
              <a:rPr lang="sk-SK" b="1" dirty="0" err="1"/>
              <a:t>2.IC</a:t>
            </a:r>
            <a:r>
              <a:rPr lang="sk-SK" b="1" dirty="0"/>
              <a:t>&gt;&gt;</a:t>
            </a:r>
            <a:r>
              <a:rPr lang="sk-SK" b="1" dirty="0" err="1"/>
              <a:t>ICEO</a:t>
            </a:r>
            <a:endParaRPr lang="sk-SK" dirty="0"/>
          </a:p>
          <a:p>
            <a:r>
              <a:rPr lang="sk-SK" b="1" dirty="0" err="1"/>
              <a:t>3.PC</a:t>
            </a:r>
            <a:r>
              <a:rPr lang="sk-SK" dirty="0" err="1"/>
              <a:t>≈</a:t>
            </a:r>
            <a:r>
              <a:rPr lang="sk-SK" b="1" dirty="0" err="1"/>
              <a:t>UCEQICQ</a:t>
            </a:r>
            <a:r>
              <a:rPr lang="sk-SK" b="1" dirty="0"/>
              <a:t> &lt; P </a:t>
            </a:r>
            <a:r>
              <a:rPr lang="sk-SK" b="1" dirty="0" err="1"/>
              <a:t>dov</a:t>
            </a:r>
            <a:r>
              <a:rPr lang="sk-SK" b="1" dirty="0"/>
              <a:t>(</a:t>
            </a:r>
            <a:r>
              <a:rPr lang="sk-SK" b="1" dirty="0" err="1"/>
              <a:t>300mW</a:t>
            </a:r>
            <a:r>
              <a:rPr lang="sk-SK" b="1" dirty="0" smtClean="0"/>
              <a:t>)</a:t>
            </a:r>
          </a:p>
          <a:p>
            <a:r>
              <a:rPr lang="sk-SK" dirty="0" err="1" smtClean="0"/>
              <a:t>I</a:t>
            </a:r>
            <a:r>
              <a:rPr lang="sk-SK" baseline="-25000" dirty="0" err="1" smtClean="0"/>
              <a:t>CQ</a:t>
            </a:r>
            <a:r>
              <a:rPr lang="sk-SK" dirty="0" err="1" smtClean="0"/>
              <a:t>=15mA</a:t>
            </a:r>
            <a:r>
              <a:rPr lang="sk-SK" dirty="0" smtClean="0"/>
              <a:t> - zadanie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8166405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79512" y="836712"/>
            <a:ext cx="85525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/>
              <a:t>Navrhnite </a:t>
            </a:r>
            <a:r>
              <a:rPr lang="sk-SK" dirty="0" err="1"/>
              <a:t>nf</a:t>
            </a:r>
            <a:r>
              <a:rPr lang="sk-SK" dirty="0"/>
              <a:t> lineárny zosilňovač pracujúci </a:t>
            </a:r>
            <a:r>
              <a:rPr lang="sk-SK" dirty="0" smtClean="0"/>
              <a:t> </a:t>
            </a:r>
            <a:r>
              <a:rPr lang="it-IT" dirty="0" smtClean="0"/>
              <a:t>v </a:t>
            </a:r>
            <a:r>
              <a:rPr lang="it-IT" dirty="0"/>
              <a:t>triede A </a:t>
            </a:r>
            <a:r>
              <a:rPr lang="it-IT" dirty="0" smtClean="0"/>
              <a:t>s</a:t>
            </a:r>
            <a:r>
              <a:rPr lang="sk-SK" dirty="0" smtClean="0"/>
              <a:t> </a:t>
            </a:r>
            <a:r>
              <a:rPr lang="it-IT" dirty="0" smtClean="0"/>
              <a:t>tranzistorom </a:t>
            </a:r>
            <a:r>
              <a:rPr lang="it-IT" dirty="0"/>
              <a:t>KC 508, IC=15mA,</a:t>
            </a:r>
          </a:p>
          <a:p>
            <a:r>
              <a:rPr lang="el-GR" dirty="0"/>
              <a:t>β</a:t>
            </a:r>
            <a:r>
              <a:rPr lang="sk-SK" dirty="0" err="1"/>
              <a:t>dc=300,RG=30</a:t>
            </a:r>
            <a:r>
              <a:rPr lang="el-GR" dirty="0"/>
              <a:t>Ω,</a:t>
            </a:r>
            <a:r>
              <a:rPr lang="sk-SK" dirty="0" err="1"/>
              <a:t>RL=100k</a:t>
            </a:r>
            <a:r>
              <a:rPr lang="el-GR" dirty="0"/>
              <a:t>Ω,</a:t>
            </a:r>
            <a:r>
              <a:rPr lang="sk-SK" dirty="0"/>
              <a:t>s </a:t>
            </a:r>
            <a:r>
              <a:rPr lang="sk-SK" dirty="0" err="1"/>
              <a:t>rozkmitom</a:t>
            </a:r>
            <a:r>
              <a:rPr lang="sk-SK" dirty="0"/>
              <a:t> </a:t>
            </a:r>
            <a:r>
              <a:rPr lang="sk-SK" dirty="0" smtClean="0"/>
              <a:t> výstupného </a:t>
            </a:r>
            <a:r>
              <a:rPr lang="sk-SK" dirty="0"/>
              <a:t>signálu </a:t>
            </a:r>
            <a:r>
              <a:rPr lang="sk-SK" dirty="0" smtClean="0"/>
              <a:t>minimálne </a:t>
            </a:r>
            <a:r>
              <a:rPr lang="el-GR" dirty="0" smtClean="0"/>
              <a:t>Δ</a:t>
            </a:r>
            <a:r>
              <a:rPr lang="sk-SK" dirty="0" err="1"/>
              <a:t>UCE=±1,5V</a:t>
            </a:r>
            <a:endParaRPr lang="sk-SK" dirty="0"/>
          </a:p>
          <a:p>
            <a:r>
              <a:rPr lang="sk-SK" dirty="0"/>
              <a:t>a zosilnením </a:t>
            </a:r>
            <a:r>
              <a:rPr lang="sk-SK" dirty="0" err="1"/>
              <a:t>Aou</a:t>
            </a:r>
            <a:r>
              <a:rPr lang="sk-SK" dirty="0"/>
              <a:t>&gt;</a:t>
            </a:r>
            <a:r>
              <a:rPr lang="sk-SK" dirty="0" err="1"/>
              <a:t>30dB</a:t>
            </a:r>
            <a:r>
              <a:rPr lang="sk-SK" dirty="0"/>
              <a:t>.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323528" y="18864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Zadanie:</a:t>
            </a:r>
            <a:endParaRPr lang="sk-SK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04864"/>
            <a:ext cx="5698976" cy="4082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7761123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79512" y="836712"/>
            <a:ext cx="85525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/>
              <a:t>Navrhnite </a:t>
            </a:r>
            <a:r>
              <a:rPr lang="sk-SK" dirty="0" err="1"/>
              <a:t>nf</a:t>
            </a:r>
            <a:r>
              <a:rPr lang="sk-SK" dirty="0"/>
              <a:t> lineárny zosilňovač pracujúci </a:t>
            </a:r>
            <a:r>
              <a:rPr lang="sk-SK" dirty="0" smtClean="0"/>
              <a:t> </a:t>
            </a:r>
            <a:r>
              <a:rPr lang="it-IT" dirty="0" smtClean="0"/>
              <a:t>v </a:t>
            </a:r>
            <a:r>
              <a:rPr lang="it-IT" dirty="0"/>
              <a:t>triede A </a:t>
            </a:r>
            <a:r>
              <a:rPr lang="it-IT" dirty="0" smtClean="0"/>
              <a:t>s</a:t>
            </a:r>
            <a:r>
              <a:rPr lang="sk-SK" dirty="0" smtClean="0"/>
              <a:t> </a:t>
            </a:r>
            <a:r>
              <a:rPr lang="it-IT" dirty="0" smtClean="0"/>
              <a:t>tranzistorom </a:t>
            </a:r>
            <a:r>
              <a:rPr lang="it-IT" dirty="0"/>
              <a:t>KC 508, IC=15mA,</a:t>
            </a:r>
          </a:p>
          <a:p>
            <a:r>
              <a:rPr lang="el-GR" dirty="0"/>
              <a:t>β</a:t>
            </a:r>
            <a:r>
              <a:rPr lang="sk-SK" dirty="0" err="1"/>
              <a:t>dc=300,RG=30</a:t>
            </a:r>
            <a:r>
              <a:rPr lang="el-GR" dirty="0"/>
              <a:t>Ω,</a:t>
            </a:r>
            <a:r>
              <a:rPr lang="sk-SK" dirty="0" err="1"/>
              <a:t>RL=100k</a:t>
            </a:r>
            <a:r>
              <a:rPr lang="el-GR" dirty="0"/>
              <a:t>Ω,</a:t>
            </a:r>
            <a:r>
              <a:rPr lang="sk-SK" dirty="0"/>
              <a:t>s </a:t>
            </a:r>
            <a:r>
              <a:rPr lang="sk-SK" dirty="0" err="1"/>
              <a:t>rozkmitom</a:t>
            </a:r>
            <a:r>
              <a:rPr lang="sk-SK" dirty="0"/>
              <a:t> </a:t>
            </a:r>
            <a:r>
              <a:rPr lang="sk-SK" dirty="0" smtClean="0"/>
              <a:t> výstupného </a:t>
            </a:r>
            <a:r>
              <a:rPr lang="sk-SK" dirty="0"/>
              <a:t>signálu </a:t>
            </a:r>
            <a:r>
              <a:rPr lang="sk-SK" dirty="0" smtClean="0"/>
              <a:t>minimálne </a:t>
            </a:r>
            <a:r>
              <a:rPr lang="el-GR" dirty="0" smtClean="0"/>
              <a:t>Δ</a:t>
            </a:r>
            <a:r>
              <a:rPr lang="sk-SK" dirty="0" err="1"/>
              <a:t>UCE=±1,5V</a:t>
            </a:r>
            <a:endParaRPr lang="sk-SK" dirty="0"/>
          </a:p>
          <a:p>
            <a:r>
              <a:rPr lang="sk-SK" dirty="0"/>
              <a:t>a zosilnením </a:t>
            </a:r>
            <a:r>
              <a:rPr lang="sk-SK" dirty="0" err="1"/>
              <a:t>Aou</a:t>
            </a:r>
            <a:r>
              <a:rPr lang="sk-SK" dirty="0"/>
              <a:t>&gt;</a:t>
            </a:r>
            <a:r>
              <a:rPr lang="sk-SK" dirty="0" err="1"/>
              <a:t>30dB</a:t>
            </a:r>
            <a:r>
              <a:rPr lang="sk-SK" dirty="0"/>
              <a:t>.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323528" y="18864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Zadanie:</a:t>
            </a:r>
            <a:endParaRPr lang="sk-SK" b="1" dirty="0"/>
          </a:p>
        </p:txBody>
      </p:sp>
      <p:sp>
        <p:nvSpPr>
          <p:cNvPr id="4" name="BlokTextu 3"/>
          <p:cNvSpPr txBox="1"/>
          <p:nvPr/>
        </p:nvSpPr>
        <p:spPr>
          <a:xfrm>
            <a:off x="323528" y="2204864"/>
            <a:ext cx="8408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5. </a:t>
            </a:r>
            <a:r>
              <a:rPr lang="sk-SK" b="1" dirty="0" smtClean="0"/>
              <a:t>Určenie odporu </a:t>
            </a:r>
            <a:r>
              <a:rPr lang="sk-SK" b="1" dirty="0" err="1" smtClean="0"/>
              <a:t>R</a:t>
            </a:r>
            <a:r>
              <a:rPr lang="sk-SK" b="1" baseline="-25000" dirty="0" err="1" smtClean="0"/>
              <a:t>E</a:t>
            </a:r>
            <a:r>
              <a:rPr lang="sk-SK" b="1" dirty="0" smtClean="0"/>
              <a:t>:</a:t>
            </a:r>
          </a:p>
          <a:p>
            <a:endParaRPr lang="sk-SK" dirty="0"/>
          </a:p>
          <a:p>
            <a:r>
              <a:rPr lang="sk-SK" dirty="0" err="1"/>
              <a:t>I</a:t>
            </a:r>
            <a:r>
              <a:rPr lang="sk-SK" baseline="-25000" dirty="0" err="1"/>
              <a:t>E</a:t>
            </a:r>
            <a:r>
              <a:rPr lang="sk-SK" dirty="0"/>
              <a:t> </a:t>
            </a:r>
            <a:r>
              <a:rPr lang="sk-SK" dirty="0" err="1"/>
              <a:t>≈</a:t>
            </a:r>
            <a:r>
              <a:rPr lang="sk-SK" dirty="0" err="1" smtClean="0"/>
              <a:t>I</a:t>
            </a:r>
            <a:r>
              <a:rPr lang="sk-SK" baseline="-25000" dirty="0" err="1" smtClean="0"/>
              <a:t>C</a:t>
            </a:r>
            <a:endParaRPr lang="sk-SK" baseline="-250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3143149"/>
            <a:ext cx="2448272" cy="982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143148"/>
            <a:ext cx="3215259" cy="1009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6133266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79512" y="836712"/>
            <a:ext cx="85525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/>
              <a:t>Navrhnite </a:t>
            </a:r>
            <a:r>
              <a:rPr lang="sk-SK" dirty="0" err="1"/>
              <a:t>nf</a:t>
            </a:r>
            <a:r>
              <a:rPr lang="sk-SK" dirty="0"/>
              <a:t> lineárny zosilňovač pracujúci </a:t>
            </a:r>
            <a:r>
              <a:rPr lang="sk-SK" dirty="0" smtClean="0"/>
              <a:t> </a:t>
            </a:r>
            <a:r>
              <a:rPr lang="it-IT" dirty="0" smtClean="0"/>
              <a:t>v </a:t>
            </a:r>
            <a:r>
              <a:rPr lang="it-IT" dirty="0"/>
              <a:t>triede A </a:t>
            </a:r>
            <a:r>
              <a:rPr lang="it-IT" dirty="0" smtClean="0"/>
              <a:t>s</a:t>
            </a:r>
            <a:r>
              <a:rPr lang="sk-SK" dirty="0" smtClean="0"/>
              <a:t> </a:t>
            </a:r>
            <a:r>
              <a:rPr lang="it-IT" dirty="0" smtClean="0"/>
              <a:t>tranzistorom </a:t>
            </a:r>
            <a:r>
              <a:rPr lang="it-IT" dirty="0"/>
              <a:t>KC 508, IC=15mA,</a:t>
            </a:r>
          </a:p>
          <a:p>
            <a:r>
              <a:rPr lang="el-GR" dirty="0"/>
              <a:t>β</a:t>
            </a:r>
            <a:r>
              <a:rPr lang="sk-SK" dirty="0" err="1"/>
              <a:t>dc=300,RG=30</a:t>
            </a:r>
            <a:r>
              <a:rPr lang="el-GR" dirty="0"/>
              <a:t>Ω,</a:t>
            </a:r>
            <a:r>
              <a:rPr lang="sk-SK" dirty="0" err="1"/>
              <a:t>RL=100k</a:t>
            </a:r>
            <a:r>
              <a:rPr lang="el-GR" dirty="0"/>
              <a:t>Ω,</a:t>
            </a:r>
            <a:r>
              <a:rPr lang="sk-SK" dirty="0"/>
              <a:t>s </a:t>
            </a:r>
            <a:r>
              <a:rPr lang="sk-SK" dirty="0" err="1"/>
              <a:t>rozkmitom</a:t>
            </a:r>
            <a:r>
              <a:rPr lang="sk-SK" dirty="0"/>
              <a:t> </a:t>
            </a:r>
            <a:r>
              <a:rPr lang="sk-SK" dirty="0" smtClean="0"/>
              <a:t> výstupného </a:t>
            </a:r>
            <a:r>
              <a:rPr lang="sk-SK" dirty="0"/>
              <a:t>signálu </a:t>
            </a:r>
            <a:r>
              <a:rPr lang="sk-SK" dirty="0" smtClean="0"/>
              <a:t>minimálne </a:t>
            </a:r>
            <a:r>
              <a:rPr lang="el-GR" dirty="0" smtClean="0"/>
              <a:t>Δ</a:t>
            </a:r>
            <a:r>
              <a:rPr lang="sk-SK" dirty="0" err="1"/>
              <a:t>UCE=±1,5V</a:t>
            </a:r>
            <a:endParaRPr lang="sk-SK" dirty="0"/>
          </a:p>
          <a:p>
            <a:r>
              <a:rPr lang="sk-SK" dirty="0"/>
              <a:t>a zosilnením </a:t>
            </a:r>
            <a:r>
              <a:rPr lang="sk-SK" dirty="0" err="1"/>
              <a:t>Aou</a:t>
            </a:r>
            <a:r>
              <a:rPr lang="sk-SK" dirty="0"/>
              <a:t>&gt;</a:t>
            </a:r>
            <a:r>
              <a:rPr lang="sk-SK" dirty="0" err="1"/>
              <a:t>30dB</a:t>
            </a:r>
            <a:r>
              <a:rPr lang="sk-SK" dirty="0"/>
              <a:t>.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323528" y="18864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Zadanie:</a:t>
            </a:r>
            <a:endParaRPr lang="sk-SK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251520" y="1844824"/>
            <a:ext cx="8064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6. Voľba prúdov cez napäťový delič:</a:t>
            </a:r>
          </a:p>
          <a:p>
            <a:endParaRPr lang="sk-SK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30" y="2348881"/>
            <a:ext cx="4248470" cy="1060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27" y="3555219"/>
            <a:ext cx="5175477" cy="527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137003"/>
            <a:ext cx="5697729" cy="525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28" y="4725144"/>
            <a:ext cx="4671420" cy="839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ĺžnik 5"/>
          <p:cNvSpPr/>
          <p:nvPr/>
        </p:nvSpPr>
        <p:spPr>
          <a:xfrm>
            <a:off x="5246490" y="4960346"/>
            <a:ext cx="1233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/>
              <a:t>18k</a:t>
            </a:r>
            <a:r>
              <a:rPr lang="el-GR" dirty="0"/>
              <a:t>Ω</a:t>
            </a:r>
            <a:r>
              <a:rPr lang="sk-SK" dirty="0"/>
              <a:t>v E12 </a:t>
            </a: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25" y="5690347"/>
            <a:ext cx="3728419" cy="690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840742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51520" y="260648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/>
              <a:t>Nf</a:t>
            </a:r>
            <a:r>
              <a:rPr lang="sk-SK" b="1" dirty="0" smtClean="0"/>
              <a:t> zosilňovače</a:t>
            </a:r>
            <a:endParaRPr lang="sk-SK" b="1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19250" y="1985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sk-SK" altLang="sk-SK" sz="2400">
              <a:solidFill>
                <a:srgbClr val="CC3300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23528" y="745356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sk-SK" altLang="sk-SK" sz="2400" smtClean="0">
              <a:solidFill>
                <a:srgbClr val="CC33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sk-SK" altLang="sk-SK" sz="2400" smtClean="0">
                <a:solidFill>
                  <a:srgbClr val="000810"/>
                </a:solidFill>
              </a:rPr>
              <a:t>   </a:t>
            </a:r>
            <a:r>
              <a:rPr lang="sk-SK" altLang="sk-SK" sz="2400" smtClean="0"/>
              <a:t> </a:t>
            </a:r>
          </a:p>
          <a:p>
            <a:endParaRPr lang="sk-SK" altLang="sk-SK" sz="240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45356"/>
            <a:ext cx="7486328" cy="5587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39878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79512" y="836712"/>
            <a:ext cx="85525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/>
              <a:t>Navrhnite </a:t>
            </a:r>
            <a:r>
              <a:rPr lang="sk-SK" dirty="0" err="1"/>
              <a:t>nf</a:t>
            </a:r>
            <a:r>
              <a:rPr lang="sk-SK" dirty="0"/>
              <a:t> lineárny zosilňovač pracujúci </a:t>
            </a:r>
            <a:r>
              <a:rPr lang="sk-SK" dirty="0" smtClean="0"/>
              <a:t> </a:t>
            </a:r>
            <a:r>
              <a:rPr lang="it-IT" dirty="0" smtClean="0"/>
              <a:t>v </a:t>
            </a:r>
            <a:r>
              <a:rPr lang="it-IT" dirty="0"/>
              <a:t>triede A </a:t>
            </a:r>
            <a:r>
              <a:rPr lang="it-IT" dirty="0" smtClean="0"/>
              <a:t>s</a:t>
            </a:r>
            <a:r>
              <a:rPr lang="sk-SK" dirty="0" smtClean="0"/>
              <a:t> </a:t>
            </a:r>
            <a:r>
              <a:rPr lang="it-IT" dirty="0" smtClean="0"/>
              <a:t>tranzistorom </a:t>
            </a:r>
            <a:r>
              <a:rPr lang="it-IT" dirty="0"/>
              <a:t>KC 508, IC=15mA,</a:t>
            </a:r>
          </a:p>
          <a:p>
            <a:r>
              <a:rPr lang="el-GR" dirty="0"/>
              <a:t>β</a:t>
            </a:r>
            <a:r>
              <a:rPr lang="sk-SK" dirty="0" err="1"/>
              <a:t>dc=300,RG=30</a:t>
            </a:r>
            <a:r>
              <a:rPr lang="el-GR" dirty="0"/>
              <a:t>Ω,</a:t>
            </a:r>
            <a:r>
              <a:rPr lang="sk-SK" dirty="0" err="1"/>
              <a:t>RL=100k</a:t>
            </a:r>
            <a:r>
              <a:rPr lang="el-GR" dirty="0"/>
              <a:t>Ω,</a:t>
            </a:r>
            <a:r>
              <a:rPr lang="sk-SK" dirty="0"/>
              <a:t>s </a:t>
            </a:r>
            <a:r>
              <a:rPr lang="sk-SK" dirty="0" err="1"/>
              <a:t>rozkmitom</a:t>
            </a:r>
            <a:r>
              <a:rPr lang="sk-SK" dirty="0"/>
              <a:t> </a:t>
            </a:r>
            <a:r>
              <a:rPr lang="sk-SK" dirty="0" smtClean="0"/>
              <a:t> výstupného </a:t>
            </a:r>
            <a:r>
              <a:rPr lang="sk-SK" dirty="0"/>
              <a:t>signálu </a:t>
            </a:r>
            <a:r>
              <a:rPr lang="sk-SK" dirty="0" smtClean="0"/>
              <a:t>minimálne </a:t>
            </a:r>
            <a:r>
              <a:rPr lang="el-GR" dirty="0" smtClean="0"/>
              <a:t>Δ</a:t>
            </a:r>
            <a:r>
              <a:rPr lang="sk-SK" dirty="0" err="1"/>
              <a:t>UCE=±1,5V</a:t>
            </a:r>
            <a:endParaRPr lang="sk-SK" dirty="0"/>
          </a:p>
          <a:p>
            <a:r>
              <a:rPr lang="sk-SK" dirty="0"/>
              <a:t>a zosilnením </a:t>
            </a:r>
            <a:r>
              <a:rPr lang="sk-SK" dirty="0" err="1"/>
              <a:t>Aou</a:t>
            </a:r>
            <a:r>
              <a:rPr lang="sk-SK" dirty="0"/>
              <a:t>&gt;</a:t>
            </a:r>
            <a:r>
              <a:rPr lang="sk-SK" dirty="0" err="1"/>
              <a:t>30dB</a:t>
            </a:r>
            <a:r>
              <a:rPr lang="sk-SK" dirty="0"/>
              <a:t>.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323528" y="18864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Zadanie:</a:t>
            </a:r>
            <a:endParaRPr lang="sk-SK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251520" y="1844824"/>
            <a:ext cx="80648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/>
              <a:t>7.Určenie</a:t>
            </a:r>
            <a:r>
              <a:rPr lang="sk-SK" b="1" dirty="0"/>
              <a:t> hodnoty </a:t>
            </a:r>
            <a:r>
              <a:rPr lang="sk-SK" b="1" dirty="0" err="1"/>
              <a:t>R</a:t>
            </a:r>
            <a:r>
              <a:rPr lang="sk-SK" b="1" baseline="-25000" dirty="0" err="1"/>
              <a:t>C</a:t>
            </a:r>
            <a:r>
              <a:rPr lang="sk-SK" b="1" dirty="0"/>
              <a:t> </a:t>
            </a:r>
          </a:p>
          <a:p>
            <a:endParaRPr lang="sk-SK" dirty="0" smtClean="0"/>
          </a:p>
          <a:p>
            <a:r>
              <a:rPr lang="sk-SK" dirty="0" err="1" smtClean="0"/>
              <a:t>HodnotaRC</a:t>
            </a:r>
            <a:r>
              <a:rPr lang="sk-SK" dirty="0" smtClean="0"/>
              <a:t> je daná </a:t>
            </a:r>
            <a:r>
              <a:rPr lang="sk-SK" dirty="0"/>
              <a:t>zaťažovacou charakteristikou</a:t>
            </a:r>
            <a:r>
              <a:rPr lang="sk-SK" dirty="0" smtClean="0"/>
              <a:t>. Podľa </a:t>
            </a:r>
            <a:r>
              <a:rPr lang="sk-SK" dirty="0"/>
              <a:t>polohy pracovného bodu a veľkosti žiadaného </a:t>
            </a:r>
            <a:r>
              <a:rPr lang="sk-SK" dirty="0" err="1"/>
              <a:t>rozkmitu</a:t>
            </a:r>
            <a:r>
              <a:rPr lang="sk-SK" dirty="0"/>
              <a:t> signálu volíme </a:t>
            </a:r>
            <a:r>
              <a:rPr lang="sk-SK" dirty="0" err="1"/>
              <a:t>RCpre</a:t>
            </a:r>
            <a:r>
              <a:rPr lang="sk-SK" dirty="0"/>
              <a:t> polohu pracovného bodu </a:t>
            </a:r>
            <a:r>
              <a:rPr lang="sk-SK" dirty="0" err="1"/>
              <a:t>UCC</a:t>
            </a:r>
            <a:r>
              <a:rPr lang="sk-SK" dirty="0"/>
              <a:t>/2 (trieda A</a:t>
            </a:r>
            <a:r>
              <a:rPr lang="sk-SK" dirty="0" smtClean="0"/>
              <a:t>), je </a:t>
            </a:r>
            <a:r>
              <a:rPr lang="sk-SK" dirty="0"/>
              <a:t>to optimálne </a:t>
            </a:r>
            <a:r>
              <a:rPr lang="sk-SK" dirty="0" smtClean="0"/>
              <a:t>riešenie.</a:t>
            </a:r>
            <a:endParaRPr lang="sk-SK" dirty="0"/>
          </a:p>
          <a:p>
            <a:endParaRPr lang="sk-SK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489614"/>
            <a:ext cx="2304256" cy="698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67" y="4942392"/>
            <a:ext cx="2801481" cy="862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3" y="4942392"/>
            <a:ext cx="4968552" cy="79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BlokTextu 3"/>
          <p:cNvSpPr txBox="1"/>
          <p:nvPr/>
        </p:nvSpPr>
        <p:spPr>
          <a:xfrm>
            <a:off x="251520" y="4293096"/>
            <a:ext cx="8232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V prípade stabilizácie </a:t>
            </a:r>
            <a:r>
              <a:rPr lang="sk-SK" dirty="0" err="1" smtClean="0"/>
              <a:t>Ic</a:t>
            </a:r>
            <a:r>
              <a:rPr lang="sk-SK" dirty="0" smtClean="0"/>
              <a:t> uvažujem aj </a:t>
            </a:r>
            <a:r>
              <a:rPr lang="sk-SK" dirty="0" err="1" smtClean="0"/>
              <a:t>RE</a:t>
            </a:r>
            <a:r>
              <a:rPr lang="sk-SK" dirty="0" smtClean="0"/>
              <a:t>: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1335828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51520" y="260648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/>
              <a:t>Nf</a:t>
            </a:r>
            <a:r>
              <a:rPr lang="sk-SK" b="1" dirty="0" smtClean="0"/>
              <a:t> zosilňovače</a:t>
            </a:r>
            <a:endParaRPr lang="sk-SK" b="1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19250" y="1985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sk-SK" altLang="sk-SK" sz="2400">
              <a:solidFill>
                <a:srgbClr val="CC3300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23528" y="745356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sk-SK" altLang="sk-SK" sz="2400" smtClean="0">
              <a:solidFill>
                <a:srgbClr val="CC33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sk-SK" altLang="sk-SK" sz="2400" smtClean="0">
                <a:solidFill>
                  <a:srgbClr val="000810"/>
                </a:solidFill>
              </a:rPr>
              <a:t>   </a:t>
            </a:r>
            <a:r>
              <a:rPr lang="sk-SK" altLang="sk-SK" sz="2400" smtClean="0"/>
              <a:t> </a:t>
            </a:r>
          </a:p>
          <a:p>
            <a:endParaRPr lang="sk-SK" altLang="sk-SK" sz="240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24744"/>
            <a:ext cx="7106939" cy="4528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60796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51520" y="260648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/>
              <a:t>Nf</a:t>
            </a:r>
            <a:r>
              <a:rPr lang="sk-SK" b="1" dirty="0" smtClean="0"/>
              <a:t> zosilňovače</a:t>
            </a:r>
            <a:endParaRPr lang="sk-SK" b="1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19250" y="1985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sk-SK" altLang="sk-SK" sz="2400">
              <a:solidFill>
                <a:srgbClr val="CC3300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23528" y="745356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sk-SK" altLang="sk-SK" sz="2400" smtClean="0">
              <a:solidFill>
                <a:srgbClr val="CC33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sk-SK" altLang="sk-SK" sz="2400" smtClean="0">
                <a:solidFill>
                  <a:srgbClr val="000810"/>
                </a:solidFill>
              </a:rPr>
              <a:t>   </a:t>
            </a:r>
            <a:r>
              <a:rPr lang="sk-SK" altLang="sk-SK" sz="2400" smtClean="0"/>
              <a:t> </a:t>
            </a:r>
          </a:p>
          <a:p>
            <a:endParaRPr lang="sk-SK" altLang="sk-SK" sz="240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836712"/>
            <a:ext cx="5112567" cy="3819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ĺžnik 1"/>
          <p:cNvSpPr/>
          <p:nvPr/>
        </p:nvSpPr>
        <p:spPr>
          <a:xfrm>
            <a:off x="467544" y="4941168"/>
            <a:ext cx="82809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/>
              <a:t>Pretože </a:t>
            </a:r>
            <a:r>
              <a:rPr lang="sk-SK" dirty="0"/>
              <a:t>ide o zosilňovač striedavého napätia, budený sínusovým signálom, musí byť zaručené, že budú zosilnené kladné aj záporné vstupné signálové zmeny</a:t>
            </a:r>
            <a:r>
              <a:rPr lang="sk-SK" dirty="0" smtClean="0"/>
              <a:t>. </a:t>
            </a:r>
            <a:endParaRPr lang="sk-SK" dirty="0"/>
          </a:p>
          <a:p>
            <a:r>
              <a:rPr lang="sk-SK" dirty="0"/>
              <a:t>Preto sa </a:t>
            </a:r>
            <a:r>
              <a:rPr lang="sk-SK" b="1" dirty="0"/>
              <a:t>poloha pracovného bodu Q volí do stredu pracovnej oblasti</a:t>
            </a:r>
            <a:r>
              <a:rPr lang="sk-SK" dirty="0"/>
              <a:t>. Voľbu treba zvoliť aj vzhľadom na požiadavky </a:t>
            </a:r>
            <a:r>
              <a:rPr lang="sk-SK" dirty="0" err="1"/>
              <a:t>rozkmitu</a:t>
            </a:r>
            <a:r>
              <a:rPr lang="sk-SK" dirty="0"/>
              <a:t> výstupného signálu, k tomu zvoliť typ tranzistora, veľkosť napájacieho napätia a kolektorového odporu.</a:t>
            </a:r>
          </a:p>
        </p:txBody>
      </p:sp>
    </p:spTree>
    <p:extLst>
      <p:ext uri="{BB962C8B-B14F-4D97-AF65-F5344CB8AC3E}">
        <p14:creationId xmlns="" xmlns:p14="http://schemas.microsoft.com/office/powerpoint/2010/main" val="243614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51520" y="260648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/>
              <a:t>Nf</a:t>
            </a:r>
            <a:r>
              <a:rPr lang="sk-SK" b="1" dirty="0" smtClean="0"/>
              <a:t> zosilňovače</a:t>
            </a:r>
            <a:endParaRPr lang="sk-SK" b="1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19250" y="1985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sk-SK" altLang="sk-SK" sz="2400">
              <a:solidFill>
                <a:srgbClr val="CC3300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23528" y="745356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sk-SK" altLang="sk-SK" sz="2400" smtClean="0">
              <a:solidFill>
                <a:srgbClr val="CC33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sk-SK" altLang="sk-SK" sz="2400" smtClean="0">
                <a:solidFill>
                  <a:srgbClr val="000810"/>
                </a:solidFill>
              </a:rPr>
              <a:t>   </a:t>
            </a:r>
            <a:r>
              <a:rPr lang="sk-SK" altLang="sk-SK" sz="2400" smtClean="0"/>
              <a:t> </a:t>
            </a:r>
          </a:p>
          <a:p>
            <a:endParaRPr lang="sk-SK" altLang="sk-SK" sz="2400" smtClean="0"/>
          </a:p>
        </p:txBody>
      </p:sp>
      <p:sp>
        <p:nvSpPr>
          <p:cNvPr id="3" name="Obdĺžnik 2"/>
          <p:cNvSpPr/>
          <p:nvPr/>
        </p:nvSpPr>
        <p:spPr>
          <a:xfrm>
            <a:off x="323528" y="757806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/>
              <a:t>Zosilňovač </a:t>
            </a:r>
            <a:r>
              <a:rPr lang="sk-SK" dirty="0"/>
              <a:t>bude pracovať </a:t>
            </a:r>
            <a:r>
              <a:rPr lang="sk-SK" b="1" dirty="0"/>
              <a:t>v triede A ak neskresľuje výstupný signál vzhľadom na vstupný signál. Hovoríme tiež o lineárnom zosilňovači.</a:t>
            </a:r>
            <a:endParaRPr lang="sk-SK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88840"/>
            <a:ext cx="5734050" cy="362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lokTextu 4"/>
          <p:cNvSpPr txBox="1"/>
          <p:nvPr/>
        </p:nvSpPr>
        <p:spPr>
          <a:xfrm>
            <a:off x="395536" y="1700808"/>
            <a:ext cx="2638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Návrh napäťového deliča:</a:t>
            </a:r>
            <a:endParaRPr lang="sk-SK" b="1" dirty="0"/>
          </a:p>
        </p:txBody>
      </p:sp>
      <p:sp>
        <p:nvSpPr>
          <p:cNvPr id="7" name="Obdĺžnik 6"/>
          <p:cNvSpPr/>
          <p:nvPr/>
        </p:nvSpPr>
        <p:spPr>
          <a:xfrm>
            <a:off x="683568" y="5734997"/>
            <a:ext cx="800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smtClean="0"/>
              <a:t>Dôležitá </a:t>
            </a:r>
            <a:r>
              <a:rPr lang="sk-SK" b="1" dirty="0"/>
              <a:t>podmienka: </a:t>
            </a:r>
            <a:r>
              <a:rPr lang="sk-SK" dirty="0"/>
              <a:t>prúd cez delič (</a:t>
            </a:r>
            <a:r>
              <a:rPr lang="sk-SK" dirty="0" err="1"/>
              <a:t>I1,I2</a:t>
            </a:r>
            <a:r>
              <a:rPr lang="sk-SK" dirty="0"/>
              <a:t>) musí byť omnoho väčší, ako bázový prúd </a:t>
            </a:r>
            <a:r>
              <a:rPr lang="sk-SK" dirty="0" err="1"/>
              <a:t>IBtranzistora</a:t>
            </a:r>
            <a:r>
              <a:rPr lang="sk-SK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44269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1" y="404664"/>
            <a:ext cx="5038725" cy="39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BlokTextu 3"/>
          <p:cNvSpPr txBox="1"/>
          <p:nvPr/>
        </p:nvSpPr>
        <p:spPr>
          <a:xfrm>
            <a:off x="251520" y="260648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/>
              <a:t>Nf</a:t>
            </a:r>
            <a:r>
              <a:rPr lang="sk-SK" b="1" dirty="0" smtClean="0"/>
              <a:t> zosilňovače – návrh parametrov :</a:t>
            </a:r>
            <a:endParaRPr lang="sk-SK" b="1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19250" y="1985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sk-SK" altLang="sk-SK" sz="2400">
              <a:solidFill>
                <a:srgbClr val="CC3300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23528" y="745356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sk-SK" altLang="sk-SK" sz="2400" smtClean="0">
              <a:solidFill>
                <a:srgbClr val="CC33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sk-SK" altLang="sk-SK" sz="2400" smtClean="0">
                <a:solidFill>
                  <a:srgbClr val="000810"/>
                </a:solidFill>
              </a:rPr>
              <a:t>   </a:t>
            </a:r>
            <a:r>
              <a:rPr lang="sk-SK" altLang="sk-SK" sz="2400" smtClean="0"/>
              <a:t> </a:t>
            </a:r>
          </a:p>
          <a:p>
            <a:endParaRPr lang="sk-SK" altLang="sk-SK" sz="2400" smtClean="0"/>
          </a:p>
        </p:txBody>
      </p:sp>
      <p:sp>
        <p:nvSpPr>
          <p:cNvPr id="3" name="BlokTextu 2"/>
          <p:cNvSpPr txBox="1"/>
          <p:nvPr/>
        </p:nvSpPr>
        <p:spPr>
          <a:xfrm>
            <a:off x="5148064" y="260648"/>
            <a:ext cx="399593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Zásady:</a:t>
            </a:r>
          </a:p>
          <a:p>
            <a:r>
              <a:rPr lang="sk-SK" b="1" dirty="0" smtClean="0"/>
              <a:t>I</a:t>
            </a:r>
            <a:r>
              <a:rPr lang="sk-SK" b="1" baseline="-25000" dirty="0" smtClean="0"/>
              <a:t>2</a:t>
            </a:r>
            <a:r>
              <a:rPr lang="sk-SK" b="1" dirty="0" smtClean="0"/>
              <a:t>≈ (5-10). </a:t>
            </a:r>
            <a:r>
              <a:rPr lang="sk-SK" b="1" dirty="0" err="1" smtClean="0"/>
              <a:t>I</a:t>
            </a:r>
            <a:r>
              <a:rPr lang="sk-SK" b="1" baseline="-25000" dirty="0" err="1" smtClean="0"/>
              <a:t>B</a:t>
            </a:r>
            <a:endParaRPr lang="sk-SK" b="1" baseline="-25000" dirty="0" smtClean="0"/>
          </a:p>
          <a:p>
            <a:r>
              <a:rPr lang="sk-SK" b="1" dirty="0" err="1" smtClean="0"/>
              <a:t>U</a:t>
            </a:r>
            <a:r>
              <a:rPr lang="sk-SK" b="1" baseline="-25000" dirty="0" err="1" smtClean="0"/>
              <a:t>BE</a:t>
            </a:r>
            <a:r>
              <a:rPr lang="sk-SK" b="1" dirty="0" err="1" smtClean="0"/>
              <a:t>=U</a:t>
            </a:r>
            <a:r>
              <a:rPr lang="sk-SK" b="1" baseline="-25000" dirty="0" err="1" smtClean="0"/>
              <a:t>R2</a:t>
            </a:r>
            <a:r>
              <a:rPr lang="sk-SK" b="1" dirty="0"/>
              <a:t> </a:t>
            </a:r>
            <a:r>
              <a:rPr lang="sk-SK" b="1" dirty="0" smtClean="0"/>
              <a:t>≈ 0,7V</a:t>
            </a:r>
          </a:p>
          <a:p>
            <a:r>
              <a:rPr lang="sk-SK" b="1" dirty="0" err="1" smtClean="0"/>
              <a:t>I</a:t>
            </a:r>
            <a:r>
              <a:rPr lang="sk-SK" b="1" baseline="-25000" dirty="0" err="1" smtClean="0"/>
              <a:t>2</a:t>
            </a:r>
            <a:r>
              <a:rPr lang="sk-SK" b="1" dirty="0" err="1" smtClean="0"/>
              <a:t>.R</a:t>
            </a:r>
            <a:r>
              <a:rPr lang="sk-SK" b="1" baseline="-25000" dirty="0" err="1" smtClean="0"/>
              <a:t>2</a:t>
            </a:r>
            <a:r>
              <a:rPr lang="sk-SK" b="1" dirty="0" err="1" smtClean="0"/>
              <a:t>=U</a:t>
            </a:r>
            <a:r>
              <a:rPr lang="sk-SK" b="1" baseline="-25000" dirty="0" err="1" smtClean="0"/>
              <a:t>R2</a:t>
            </a:r>
            <a:r>
              <a:rPr lang="sk-SK" b="1" dirty="0" err="1" smtClean="0"/>
              <a:t>=U</a:t>
            </a:r>
            <a:r>
              <a:rPr lang="sk-SK" b="1" baseline="-25000" dirty="0" err="1" smtClean="0"/>
              <a:t>BE</a:t>
            </a:r>
            <a:endParaRPr lang="sk-SK" b="1" baseline="-25000" dirty="0" smtClean="0"/>
          </a:p>
          <a:p>
            <a:r>
              <a:rPr lang="sk-SK" b="1" dirty="0" err="1" smtClean="0"/>
              <a:t>I</a:t>
            </a:r>
            <a:r>
              <a:rPr lang="sk-SK" b="1" baseline="-25000" dirty="0" err="1" smtClean="0"/>
              <a:t>1</a:t>
            </a:r>
            <a:r>
              <a:rPr lang="sk-SK" b="1" dirty="0" err="1" smtClean="0"/>
              <a:t>=I</a:t>
            </a:r>
            <a:r>
              <a:rPr lang="sk-SK" b="1" baseline="-25000" dirty="0" err="1" smtClean="0"/>
              <a:t>2</a:t>
            </a:r>
            <a:r>
              <a:rPr lang="sk-SK" b="1" dirty="0" err="1" smtClean="0"/>
              <a:t>+I</a:t>
            </a:r>
            <a:r>
              <a:rPr lang="sk-SK" b="1" baseline="-25000" dirty="0" err="1" smtClean="0"/>
              <a:t>B</a:t>
            </a:r>
            <a:endParaRPr lang="sk-SK" b="1" baseline="-25000" dirty="0" smtClean="0"/>
          </a:p>
          <a:p>
            <a:r>
              <a:rPr lang="sk-SK" b="1" dirty="0" err="1" smtClean="0"/>
              <a:t>I</a:t>
            </a:r>
            <a:r>
              <a:rPr lang="sk-SK" b="1" baseline="-25000" dirty="0" err="1" smtClean="0"/>
              <a:t>1</a:t>
            </a:r>
            <a:r>
              <a:rPr lang="sk-SK" b="1" dirty="0" err="1" smtClean="0"/>
              <a:t>.R</a:t>
            </a:r>
            <a:r>
              <a:rPr lang="sk-SK" b="1" baseline="-25000" dirty="0" err="1" smtClean="0"/>
              <a:t>1</a:t>
            </a:r>
            <a:r>
              <a:rPr lang="sk-SK" b="1" dirty="0" err="1" smtClean="0"/>
              <a:t>=U</a:t>
            </a:r>
            <a:r>
              <a:rPr lang="sk-SK" b="1" baseline="-25000" dirty="0" err="1" smtClean="0"/>
              <a:t>R1</a:t>
            </a:r>
            <a:endParaRPr lang="sk-SK" b="1" baseline="-25000" dirty="0" smtClean="0"/>
          </a:p>
          <a:p>
            <a:r>
              <a:rPr lang="sk-SK" b="1" dirty="0" err="1" smtClean="0"/>
              <a:t>U</a:t>
            </a:r>
            <a:r>
              <a:rPr lang="sk-SK" b="1" baseline="-25000" dirty="0" err="1" smtClean="0"/>
              <a:t>R1</a:t>
            </a:r>
            <a:r>
              <a:rPr lang="sk-SK" b="1" dirty="0" err="1" smtClean="0"/>
              <a:t>=U</a:t>
            </a:r>
            <a:r>
              <a:rPr lang="sk-SK" b="1" baseline="-25000" dirty="0" err="1" smtClean="0"/>
              <a:t>CC</a:t>
            </a:r>
            <a:r>
              <a:rPr lang="sk-SK" b="1" dirty="0" err="1" smtClean="0"/>
              <a:t>-U</a:t>
            </a:r>
            <a:r>
              <a:rPr lang="sk-SK" b="1" baseline="-25000" dirty="0" err="1" smtClean="0"/>
              <a:t>BE</a:t>
            </a:r>
            <a:endParaRPr lang="sk-SK" b="1" baseline="-25000" dirty="0" smtClean="0"/>
          </a:p>
          <a:p>
            <a:r>
              <a:rPr lang="sk-SK" b="1" dirty="0" err="1" smtClean="0"/>
              <a:t>R</a:t>
            </a:r>
            <a:r>
              <a:rPr lang="sk-SK" b="1" baseline="-25000" dirty="0" err="1" smtClean="0"/>
              <a:t>2</a:t>
            </a:r>
            <a:r>
              <a:rPr lang="sk-SK" b="1" dirty="0" err="1" smtClean="0"/>
              <a:t>=0,1r</a:t>
            </a:r>
            <a:r>
              <a:rPr lang="sk-SK" b="1" baseline="-25000" dirty="0" err="1" smtClean="0"/>
              <a:t>BE</a:t>
            </a:r>
            <a:endParaRPr lang="sk-SK" b="1" baseline="-25000" dirty="0" smtClean="0"/>
          </a:p>
          <a:p>
            <a:r>
              <a:rPr lang="sk-SK" b="1" dirty="0" err="1" smtClean="0"/>
              <a:t>U</a:t>
            </a:r>
            <a:r>
              <a:rPr lang="sk-SK" b="1" baseline="-25000" dirty="0" err="1" smtClean="0"/>
              <a:t>RC</a:t>
            </a:r>
            <a:r>
              <a:rPr lang="sk-SK" b="1" dirty="0" err="1" smtClean="0"/>
              <a:t>=I</a:t>
            </a:r>
            <a:r>
              <a:rPr lang="sk-SK" b="1" baseline="-25000" dirty="0" err="1" smtClean="0"/>
              <a:t>C</a:t>
            </a:r>
            <a:r>
              <a:rPr lang="sk-SK" b="1" dirty="0" err="1" smtClean="0"/>
              <a:t>.R</a:t>
            </a:r>
            <a:r>
              <a:rPr lang="sk-SK" b="1" baseline="-25000" dirty="0" err="1" smtClean="0"/>
              <a:t>C</a:t>
            </a:r>
            <a:endParaRPr lang="sk-SK" b="1" baseline="-25000" dirty="0" smtClean="0"/>
          </a:p>
          <a:p>
            <a:r>
              <a:rPr lang="sk-SK" b="1" dirty="0" err="1" smtClean="0"/>
              <a:t>U</a:t>
            </a:r>
            <a:r>
              <a:rPr lang="sk-SK" b="1" baseline="-25000" dirty="0" err="1" smtClean="0"/>
              <a:t>CC</a:t>
            </a:r>
            <a:r>
              <a:rPr lang="sk-SK" b="1" dirty="0" err="1" smtClean="0"/>
              <a:t>=U</a:t>
            </a:r>
            <a:r>
              <a:rPr lang="sk-SK" b="1" baseline="-25000" dirty="0" err="1" smtClean="0"/>
              <a:t>R1</a:t>
            </a:r>
            <a:r>
              <a:rPr lang="sk-SK" b="1" dirty="0" err="1" smtClean="0"/>
              <a:t>+U</a:t>
            </a:r>
            <a:r>
              <a:rPr lang="sk-SK" b="1" baseline="-25000" dirty="0" err="1" smtClean="0"/>
              <a:t>R2</a:t>
            </a:r>
            <a:endParaRPr lang="sk-SK" b="1" baseline="-25000" dirty="0" smtClean="0"/>
          </a:p>
          <a:p>
            <a:endParaRPr lang="sk-SK" dirty="0"/>
          </a:p>
          <a:p>
            <a:r>
              <a:rPr lang="sk-SK" dirty="0"/>
              <a:t>I</a:t>
            </a:r>
            <a:r>
              <a:rPr lang="sk-SK" baseline="-25000" dirty="0"/>
              <a:t>2</a:t>
            </a:r>
            <a:r>
              <a:rPr lang="sk-SK" dirty="0"/>
              <a:t>≈ </a:t>
            </a:r>
            <a:r>
              <a:rPr lang="sk-SK" dirty="0" smtClean="0"/>
              <a:t>10. </a:t>
            </a:r>
            <a:r>
              <a:rPr lang="sk-SK" dirty="0" err="1" smtClean="0"/>
              <a:t>I</a:t>
            </a:r>
            <a:r>
              <a:rPr lang="sk-SK" baseline="-25000" dirty="0" err="1" smtClean="0"/>
              <a:t>B</a:t>
            </a:r>
            <a:r>
              <a:rPr lang="sk-SK" dirty="0" err="1" smtClean="0"/>
              <a:t>=10.0,05mA=0,5mA</a:t>
            </a:r>
            <a:endParaRPr lang="sk-SK" dirty="0" smtClean="0"/>
          </a:p>
          <a:p>
            <a:r>
              <a:rPr lang="sk-SK" dirty="0" err="1"/>
              <a:t>U</a:t>
            </a:r>
            <a:r>
              <a:rPr lang="sk-SK" baseline="-25000" dirty="0" err="1"/>
              <a:t>BE</a:t>
            </a:r>
            <a:r>
              <a:rPr lang="sk-SK" dirty="0" err="1"/>
              <a:t>=U</a:t>
            </a:r>
            <a:r>
              <a:rPr lang="sk-SK" baseline="-25000" dirty="0" err="1"/>
              <a:t>R2</a:t>
            </a:r>
            <a:r>
              <a:rPr lang="sk-SK" dirty="0"/>
              <a:t> ≈ </a:t>
            </a:r>
            <a:r>
              <a:rPr lang="sk-SK" dirty="0" smtClean="0"/>
              <a:t>0,68V</a:t>
            </a:r>
          </a:p>
          <a:p>
            <a:r>
              <a:rPr lang="sk-SK" dirty="0" err="1" smtClean="0"/>
              <a:t>R</a:t>
            </a:r>
            <a:r>
              <a:rPr lang="sk-SK" baseline="-25000" dirty="0" err="1" smtClean="0"/>
              <a:t>2</a:t>
            </a:r>
            <a:r>
              <a:rPr lang="sk-SK" dirty="0" err="1" smtClean="0"/>
              <a:t>=U</a:t>
            </a:r>
            <a:r>
              <a:rPr lang="sk-SK" baseline="-25000" dirty="0" err="1" smtClean="0"/>
              <a:t>R2</a:t>
            </a:r>
            <a:r>
              <a:rPr lang="sk-SK" dirty="0" smtClean="0"/>
              <a:t>/</a:t>
            </a:r>
            <a:r>
              <a:rPr lang="sk-SK" dirty="0" err="1" smtClean="0"/>
              <a:t>I</a:t>
            </a:r>
            <a:r>
              <a:rPr lang="sk-SK" baseline="-25000" dirty="0" err="1" smtClean="0"/>
              <a:t>2</a:t>
            </a:r>
            <a:r>
              <a:rPr lang="sk-SK" dirty="0" err="1" smtClean="0"/>
              <a:t>=0,68V</a:t>
            </a:r>
            <a:r>
              <a:rPr lang="sk-SK" dirty="0" smtClean="0"/>
              <a:t>/</a:t>
            </a:r>
            <a:r>
              <a:rPr lang="sk-SK" dirty="0" err="1" smtClean="0"/>
              <a:t>0,5mA</a:t>
            </a:r>
            <a:r>
              <a:rPr lang="sk-SK" dirty="0" smtClean="0"/>
              <a:t>= 1,36k</a:t>
            </a:r>
            <a:r>
              <a:rPr lang="el-GR" dirty="0" smtClean="0"/>
              <a:t>Ω</a:t>
            </a:r>
            <a:endParaRPr lang="sk-SK" dirty="0" smtClean="0"/>
          </a:p>
          <a:p>
            <a:r>
              <a:rPr lang="sk-SK" dirty="0" err="1" smtClean="0"/>
              <a:t>U</a:t>
            </a:r>
            <a:r>
              <a:rPr lang="sk-SK" baseline="-25000" dirty="0" err="1" smtClean="0"/>
              <a:t>R1</a:t>
            </a:r>
            <a:r>
              <a:rPr lang="sk-SK" dirty="0" err="1" smtClean="0"/>
              <a:t>=U</a:t>
            </a:r>
            <a:r>
              <a:rPr lang="sk-SK" baseline="-25000" dirty="0" err="1" smtClean="0"/>
              <a:t>CC</a:t>
            </a:r>
            <a:r>
              <a:rPr lang="sk-SK" dirty="0" err="1" smtClean="0"/>
              <a:t>-U</a:t>
            </a:r>
            <a:r>
              <a:rPr lang="sk-SK" baseline="-25000" dirty="0" err="1" smtClean="0"/>
              <a:t>BE</a:t>
            </a:r>
            <a:r>
              <a:rPr lang="sk-SK" dirty="0" err="1" smtClean="0"/>
              <a:t>=12V-0,68V=11,32V</a:t>
            </a:r>
            <a:endParaRPr lang="sk-SK" dirty="0" smtClean="0"/>
          </a:p>
          <a:p>
            <a:r>
              <a:rPr lang="sk-SK" dirty="0" err="1" smtClean="0"/>
              <a:t>I</a:t>
            </a:r>
            <a:r>
              <a:rPr lang="sk-SK" baseline="-25000" dirty="0" err="1" smtClean="0"/>
              <a:t>1</a:t>
            </a:r>
            <a:r>
              <a:rPr lang="sk-SK" dirty="0" err="1" smtClean="0"/>
              <a:t>=I</a:t>
            </a:r>
            <a:r>
              <a:rPr lang="sk-SK" baseline="-25000" dirty="0" err="1" smtClean="0"/>
              <a:t>2</a:t>
            </a:r>
            <a:r>
              <a:rPr lang="sk-SK" dirty="0" err="1" smtClean="0"/>
              <a:t>+I</a:t>
            </a:r>
            <a:r>
              <a:rPr lang="sk-SK" baseline="-25000" dirty="0" err="1" smtClean="0"/>
              <a:t>B</a:t>
            </a:r>
            <a:r>
              <a:rPr lang="sk-SK" dirty="0" err="1" smtClean="0"/>
              <a:t>=0,5mA+0,05mA=0,55mA</a:t>
            </a:r>
            <a:endParaRPr lang="sk-SK" dirty="0" smtClean="0"/>
          </a:p>
          <a:p>
            <a:r>
              <a:rPr lang="sk-SK" dirty="0" err="1" smtClean="0"/>
              <a:t>R</a:t>
            </a:r>
            <a:r>
              <a:rPr lang="sk-SK" baseline="-25000" dirty="0" err="1" smtClean="0"/>
              <a:t>1</a:t>
            </a:r>
            <a:r>
              <a:rPr lang="sk-SK" dirty="0" err="1" smtClean="0"/>
              <a:t>=U</a:t>
            </a:r>
            <a:r>
              <a:rPr lang="sk-SK" baseline="-25000" dirty="0" err="1" smtClean="0"/>
              <a:t>R1</a:t>
            </a:r>
            <a:r>
              <a:rPr lang="sk-SK" dirty="0" smtClean="0"/>
              <a:t>/</a:t>
            </a:r>
            <a:r>
              <a:rPr lang="sk-SK" dirty="0" err="1" smtClean="0"/>
              <a:t>I</a:t>
            </a:r>
            <a:r>
              <a:rPr lang="sk-SK" baseline="-25000" dirty="0" err="1" smtClean="0"/>
              <a:t>1</a:t>
            </a:r>
            <a:r>
              <a:rPr lang="sk-SK" dirty="0" err="1" smtClean="0"/>
              <a:t>=11,3V</a:t>
            </a:r>
            <a:r>
              <a:rPr lang="sk-SK" dirty="0" smtClean="0"/>
              <a:t>/</a:t>
            </a:r>
            <a:r>
              <a:rPr lang="sk-SK" dirty="0" err="1" smtClean="0"/>
              <a:t>0,55mA=20,545k</a:t>
            </a:r>
            <a:r>
              <a:rPr lang="el-GR" dirty="0" smtClean="0"/>
              <a:t>Ω</a:t>
            </a:r>
            <a:endParaRPr lang="sk-SK" dirty="0" smtClean="0"/>
          </a:p>
          <a:p>
            <a:endParaRPr lang="sk-SK" dirty="0" smtClean="0"/>
          </a:p>
          <a:p>
            <a:r>
              <a:rPr lang="sk-SK" b="1" dirty="0" smtClean="0"/>
              <a:t>Podľa katalógu: </a:t>
            </a:r>
          </a:p>
          <a:p>
            <a:r>
              <a:rPr lang="sk-SK" dirty="0" err="1" smtClean="0"/>
              <a:t>R</a:t>
            </a:r>
            <a:r>
              <a:rPr lang="sk-SK" baseline="-25000" dirty="0" err="1" smtClean="0"/>
              <a:t>1</a:t>
            </a:r>
            <a:r>
              <a:rPr lang="sk-SK" dirty="0" err="1" smtClean="0"/>
              <a:t>=22k</a:t>
            </a:r>
            <a:r>
              <a:rPr lang="el-GR" dirty="0"/>
              <a:t> </a:t>
            </a:r>
            <a:r>
              <a:rPr lang="el-GR" dirty="0" smtClean="0"/>
              <a:t>Ω</a:t>
            </a:r>
            <a:r>
              <a:rPr lang="sk-SK" dirty="0" smtClean="0"/>
              <a:t>, </a:t>
            </a:r>
            <a:r>
              <a:rPr lang="sk-SK" dirty="0" err="1" smtClean="0"/>
              <a:t>R</a:t>
            </a:r>
            <a:r>
              <a:rPr lang="sk-SK" baseline="-25000" dirty="0" err="1" smtClean="0"/>
              <a:t>2</a:t>
            </a:r>
            <a:r>
              <a:rPr lang="sk-SK" dirty="0" err="1" smtClean="0"/>
              <a:t>=1,5k</a:t>
            </a:r>
            <a:r>
              <a:rPr lang="el-GR" dirty="0"/>
              <a:t> Ω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227357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51520" y="260648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/>
              <a:t>Nf</a:t>
            </a:r>
            <a:r>
              <a:rPr lang="sk-SK" b="1" dirty="0" smtClean="0"/>
              <a:t> zosilňovače – návrh parametrov :</a:t>
            </a:r>
            <a:endParaRPr lang="sk-SK" b="1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19250" y="1985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sk-SK" altLang="sk-SK" sz="2400">
              <a:solidFill>
                <a:srgbClr val="CC3300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23528" y="745356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sk-SK" altLang="sk-SK" sz="2400" smtClean="0">
              <a:solidFill>
                <a:srgbClr val="CC33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sk-SK" altLang="sk-SK" sz="2400" smtClean="0">
                <a:solidFill>
                  <a:srgbClr val="000810"/>
                </a:solidFill>
              </a:rPr>
              <a:t>   </a:t>
            </a:r>
            <a:r>
              <a:rPr lang="sk-SK" altLang="sk-SK" sz="2400" smtClean="0"/>
              <a:t> </a:t>
            </a:r>
          </a:p>
          <a:p>
            <a:endParaRPr lang="sk-SK" altLang="sk-SK" sz="2400" smtClean="0"/>
          </a:p>
        </p:txBody>
      </p:sp>
      <p:sp>
        <p:nvSpPr>
          <p:cNvPr id="5" name="BlokTextu 4"/>
          <p:cNvSpPr txBox="1"/>
          <p:nvPr/>
        </p:nvSpPr>
        <p:spPr>
          <a:xfrm>
            <a:off x="323528" y="745356"/>
            <a:ext cx="84249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Stabilizácia pracovného bodu:</a:t>
            </a:r>
          </a:p>
          <a:p>
            <a:endParaRPr lang="sk-SK" dirty="0"/>
          </a:p>
          <a:p>
            <a:r>
              <a:rPr lang="sk-SK" dirty="0"/>
              <a:t>Najvýznamnejší vplyv na </a:t>
            </a:r>
            <a:r>
              <a:rPr lang="sk-SK" dirty="0" err="1" smtClean="0"/>
              <a:t>I</a:t>
            </a:r>
            <a:r>
              <a:rPr lang="sk-SK" baseline="-25000" dirty="0" err="1" smtClean="0"/>
              <a:t>C</a:t>
            </a:r>
            <a:r>
              <a:rPr lang="sk-SK" baseline="-25000" dirty="0" smtClean="0"/>
              <a:t>  </a:t>
            </a:r>
            <a:r>
              <a:rPr lang="sk-SK" dirty="0" smtClean="0"/>
              <a:t>a </a:t>
            </a:r>
            <a:r>
              <a:rPr lang="sk-SK" dirty="0"/>
              <a:t>teda aj polohu pracovného bodu má teplota (stratový výkon),  </a:t>
            </a:r>
            <a:r>
              <a:rPr lang="sk-SK" dirty="0" smtClean="0"/>
              <a:t>hovoríme </a:t>
            </a:r>
            <a:r>
              <a:rPr lang="sk-SK" dirty="0"/>
              <a:t>aj o </a:t>
            </a:r>
            <a:r>
              <a:rPr lang="sk-SK" dirty="0" err="1"/>
              <a:t>drifte</a:t>
            </a:r>
            <a:r>
              <a:rPr lang="sk-SK" dirty="0"/>
              <a:t> pracovného bodu</a:t>
            </a:r>
            <a:r>
              <a:rPr lang="sk-SK" dirty="0" smtClean="0"/>
              <a:t>.</a:t>
            </a:r>
          </a:p>
          <a:p>
            <a:r>
              <a:rPr lang="sk-SK" b="1" dirty="0"/>
              <a:t>S rastúcou teplotou </a:t>
            </a:r>
            <a:r>
              <a:rPr lang="sk-SK" dirty="0" err="1"/>
              <a:t>⇒</a:t>
            </a:r>
            <a:r>
              <a:rPr lang="sk-SK" b="1" dirty="0" err="1" smtClean="0"/>
              <a:t>I</a:t>
            </a:r>
            <a:r>
              <a:rPr lang="sk-SK" b="1" baseline="-25000" dirty="0" err="1" smtClean="0"/>
              <a:t>C</a:t>
            </a:r>
            <a:r>
              <a:rPr lang="sk-SK" b="1" baseline="-25000" dirty="0" smtClean="0"/>
              <a:t>  </a:t>
            </a:r>
            <a:r>
              <a:rPr lang="sk-SK" b="1" dirty="0" smtClean="0"/>
              <a:t>rastie</a:t>
            </a:r>
            <a:endParaRPr lang="sk-SK" dirty="0"/>
          </a:p>
          <a:p>
            <a:endParaRPr lang="sk-SK" b="1" dirty="0" smtClean="0"/>
          </a:p>
          <a:p>
            <a:r>
              <a:rPr lang="sk-SK" b="1" dirty="0" smtClean="0"/>
              <a:t>Riešenie = záporná spätná väzba</a:t>
            </a:r>
          </a:p>
          <a:p>
            <a:endParaRPr lang="sk-SK" b="1" dirty="0"/>
          </a:p>
          <a:p>
            <a:r>
              <a:rPr lang="sk-SK" dirty="0"/>
              <a:t>Podstatou je zmenšovanie </a:t>
            </a:r>
            <a:r>
              <a:rPr lang="sk-SK" dirty="0" err="1" smtClean="0"/>
              <a:t>U</a:t>
            </a:r>
            <a:r>
              <a:rPr lang="sk-SK" baseline="-25000" dirty="0" err="1" smtClean="0"/>
              <a:t>BE</a:t>
            </a:r>
            <a:r>
              <a:rPr lang="sk-SK" dirty="0" smtClean="0"/>
              <a:t> tranzistora </a:t>
            </a:r>
            <a:r>
              <a:rPr lang="sk-SK" dirty="0"/>
              <a:t>so zvyšujúcou sa teplotou, čo má za následok konečnú stabilizáciu </a:t>
            </a:r>
            <a:r>
              <a:rPr lang="sk-SK" dirty="0" err="1"/>
              <a:t>I</a:t>
            </a:r>
            <a:r>
              <a:rPr lang="sk-SK" baseline="-25000" dirty="0" err="1"/>
              <a:t>C</a:t>
            </a:r>
            <a:r>
              <a:rPr lang="sk-SK" dirty="0"/>
              <a:t>.</a:t>
            </a:r>
          </a:p>
          <a:p>
            <a:endParaRPr lang="sk-SK" b="1" dirty="0"/>
          </a:p>
        </p:txBody>
      </p:sp>
    </p:spTree>
    <p:extLst>
      <p:ext uri="{BB962C8B-B14F-4D97-AF65-F5344CB8AC3E}">
        <p14:creationId xmlns="" xmlns:p14="http://schemas.microsoft.com/office/powerpoint/2010/main" val="182819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51520" y="260648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/>
              <a:t>Nf</a:t>
            </a:r>
            <a:r>
              <a:rPr lang="sk-SK" b="1" dirty="0" smtClean="0"/>
              <a:t> zosilňovače – návrh parametrov :</a:t>
            </a:r>
            <a:endParaRPr lang="sk-SK" b="1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19250" y="1985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sk-SK" altLang="sk-SK" sz="2400">
              <a:solidFill>
                <a:srgbClr val="CC3300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23528" y="745356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sk-SK" altLang="sk-SK" sz="2400" smtClean="0">
              <a:solidFill>
                <a:srgbClr val="CC33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sk-SK" altLang="sk-SK" sz="2400" smtClean="0">
                <a:solidFill>
                  <a:srgbClr val="000810"/>
                </a:solidFill>
              </a:rPr>
              <a:t>   </a:t>
            </a:r>
            <a:r>
              <a:rPr lang="sk-SK" altLang="sk-SK" sz="2400" smtClean="0"/>
              <a:t> </a:t>
            </a:r>
          </a:p>
          <a:p>
            <a:endParaRPr lang="sk-SK" altLang="sk-SK" sz="240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1308695"/>
            <a:ext cx="8086725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ĺžnik 1"/>
          <p:cNvSpPr/>
          <p:nvPr/>
        </p:nvSpPr>
        <p:spPr>
          <a:xfrm>
            <a:off x="323528" y="745356"/>
            <a:ext cx="30355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b="1" dirty="0"/>
              <a:t>Stabilizácia pracovného bodu:</a:t>
            </a:r>
          </a:p>
        </p:txBody>
      </p:sp>
    </p:spTree>
    <p:extLst>
      <p:ext uri="{BB962C8B-B14F-4D97-AF65-F5344CB8AC3E}">
        <p14:creationId xmlns="" xmlns:p14="http://schemas.microsoft.com/office/powerpoint/2010/main" val="314695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5003849" cy="3369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ĺžnik 3"/>
          <p:cNvSpPr/>
          <p:nvPr/>
        </p:nvSpPr>
        <p:spPr>
          <a:xfrm>
            <a:off x="331020" y="3933056"/>
            <a:ext cx="79133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err="1" smtClean="0"/>
              <a:t>R</a:t>
            </a:r>
            <a:r>
              <a:rPr lang="sk-SK" b="1" baseline="-25000" dirty="0" err="1" smtClean="0"/>
              <a:t>L</a:t>
            </a:r>
            <a:r>
              <a:rPr lang="sk-SK" dirty="0" smtClean="0"/>
              <a:t> </a:t>
            </a:r>
            <a:r>
              <a:rPr lang="sk-SK" dirty="0"/>
              <a:t>- </a:t>
            </a:r>
            <a:r>
              <a:rPr lang="sk-SK" dirty="0" smtClean="0"/>
              <a:t>zaťažovací </a:t>
            </a:r>
            <a:r>
              <a:rPr lang="sk-SK" dirty="0" err="1"/>
              <a:t>rezistor</a:t>
            </a:r>
            <a:r>
              <a:rPr lang="sk-SK" dirty="0" smtClean="0"/>
              <a:t> </a:t>
            </a:r>
          </a:p>
          <a:p>
            <a:r>
              <a:rPr lang="sk-SK" b="1" dirty="0" smtClean="0"/>
              <a:t>R</a:t>
            </a:r>
            <a:r>
              <a:rPr lang="sk-SK" b="1" baseline="-25000" dirty="0" smtClean="0"/>
              <a:t>1,</a:t>
            </a:r>
            <a:r>
              <a:rPr lang="sk-SK" b="1" dirty="0" smtClean="0"/>
              <a:t> R</a:t>
            </a:r>
            <a:r>
              <a:rPr lang="sk-SK" b="1" baseline="-25000" dirty="0"/>
              <a:t>2</a:t>
            </a:r>
            <a:r>
              <a:rPr lang="sk-SK" b="1" dirty="0" smtClean="0"/>
              <a:t> </a:t>
            </a:r>
            <a:r>
              <a:rPr lang="sk-SK" dirty="0"/>
              <a:t>- nastavenie predpätia </a:t>
            </a:r>
            <a:r>
              <a:rPr lang="sk-SK" dirty="0" err="1"/>
              <a:t>BE</a:t>
            </a:r>
            <a:r>
              <a:rPr lang="sk-SK" dirty="0"/>
              <a:t> a bázového prúdu</a:t>
            </a:r>
            <a:r>
              <a:rPr lang="sk-SK" dirty="0" smtClean="0"/>
              <a:t> ,  nastavenie pracovného bodu</a:t>
            </a:r>
          </a:p>
          <a:p>
            <a:r>
              <a:rPr lang="sk-SK" b="1" dirty="0" err="1"/>
              <a:t>R</a:t>
            </a:r>
            <a:r>
              <a:rPr lang="sk-SK" b="1" baseline="-25000" dirty="0" err="1"/>
              <a:t>C</a:t>
            </a:r>
            <a:r>
              <a:rPr lang="sk-SK" dirty="0"/>
              <a:t> - nastavuje </a:t>
            </a:r>
            <a:r>
              <a:rPr lang="sk-SK" dirty="0" err="1"/>
              <a:t>U</a:t>
            </a:r>
            <a:r>
              <a:rPr lang="sk-SK" baseline="-25000" dirty="0" err="1"/>
              <a:t>CE</a:t>
            </a:r>
            <a:r>
              <a:rPr lang="sk-SK" dirty="0"/>
              <a:t> a </a:t>
            </a:r>
            <a:r>
              <a:rPr lang="sk-SK" dirty="0" err="1"/>
              <a:t>I</a:t>
            </a:r>
            <a:r>
              <a:rPr lang="sk-SK" baseline="-25000" dirty="0" err="1"/>
              <a:t>C</a:t>
            </a:r>
            <a:r>
              <a:rPr lang="sk-SK" dirty="0"/>
              <a:t>, tvorí zároveň </a:t>
            </a:r>
            <a:r>
              <a:rPr lang="sk-SK" dirty="0" smtClean="0"/>
              <a:t>zaťažovací </a:t>
            </a:r>
            <a:r>
              <a:rPr lang="sk-SK" dirty="0" err="1"/>
              <a:t>rezistor</a:t>
            </a:r>
            <a:r>
              <a:rPr lang="sk-SK" dirty="0"/>
              <a:t> pre tranzistor</a:t>
            </a:r>
            <a:r>
              <a:rPr lang="sk-SK" dirty="0" smtClean="0"/>
              <a:t> </a:t>
            </a:r>
          </a:p>
          <a:p>
            <a:r>
              <a:rPr lang="sk-SK" b="1" dirty="0" err="1"/>
              <a:t>R</a:t>
            </a:r>
            <a:r>
              <a:rPr lang="sk-SK" b="1" baseline="-25000" dirty="0" err="1"/>
              <a:t>E</a:t>
            </a:r>
            <a:r>
              <a:rPr lang="sk-SK" b="1" dirty="0"/>
              <a:t> </a:t>
            </a:r>
            <a:r>
              <a:rPr lang="sk-SK" dirty="0"/>
              <a:t>- teplotná stabilizácia pracovného bodu</a:t>
            </a:r>
            <a:r>
              <a:rPr lang="sk-SK" dirty="0" smtClean="0"/>
              <a:t> </a:t>
            </a:r>
          </a:p>
          <a:p>
            <a:r>
              <a:rPr lang="sk-SK" b="1" dirty="0" err="1"/>
              <a:t>C</a:t>
            </a:r>
            <a:r>
              <a:rPr lang="sk-SK" b="1" baseline="-25000" dirty="0" err="1"/>
              <a:t>E</a:t>
            </a:r>
            <a:r>
              <a:rPr lang="sk-SK" dirty="0"/>
              <a:t> - skratuje </a:t>
            </a:r>
            <a:r>
              <a:rPr lang="sk-SK" dirty="0" err="1"/>
              <a:t>emitorový</a:t>
            </a:r>
            <a:r>
              <a:rPr lang="sk-SK" dirty="0"/>
              <a:t> </a:t>
            </a:r>
            <a:r>
              <a:rPr lang="sk-SK" dirty="0" err="1"/>
              <a:t>rezistor</a:t>
            </a:r>
            <a:r>
              <a:rPr lang="sk-SK" dirty="0"/>
              <a:t> pre striedavé signály (</a:t>
            </a:r>
            <a:r>
              <a:rPr lang="sk-SK" dirty="0" smtClean="0"/>
              <a:t>ruší </a:t>
            </a:r>
            <a:r>
              <a:rPr lang="sk-SK" dirty="0"/>
              <a:t>striedavú spätnú väzbu)</a:t>
            </a:r>
            <a:r>
              <a:rPr lang="sk-SK" dirty="0" smtClean="0"/>
              <a:t> </a:t>
            </a:r>
          </a:p>
          <a:p>
            <a:r>
              <a:rPr lang="sk-SK" b="1" dirty="0"/>
              <a:t>C1, C2 </a:t>
            </a:r>
            <a:r>
              <a:rPr lang="sk-SK" dirty="0"/>
              <a:t>- oddeľujú striedavé a jednosmerné </a:t>
            </a:r>
            <a:r>
              <a:rPr lang="sk-SK" dirty="0" smtClean="0"/>
              <a:t>zložky </a:t>
            </a:r>
            <a:r>
              <a:rPr lang="sk-SK" dirty="0"/>
              <a:t>signálu</a:t>
            </a:r>
          </a:p>
        </p:txBody>
      </p:sp>
    </p:spTree>
    <p:extLst>
      <p:ext uri="{BB962C8B-B14F-4D97-AF65-F5344CB8AC3E}">
        <p14:creationId xmlns="" xmlns:p14="http://schemas.microsoft.com/office/powerpoint/2010/main" val="357724093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3636</TotalTime>
  <Words>847</Words>
  <Application>Microsoft Office PowerPoint</Application>
  <PresentationFormat>Prezentácia na obrazovke (4:3)</PresentationFormat>
  <Paragraphs>153</Paragraphs>
  <Slides>20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20</vt:i4>
      </vt:variant>
    </vt:vector>
  </HeadingPairs>
  <TitlesOfParts>
    <vt:vector size="21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  <vt:lpstr>Snímka 13</vt:lpstr>
      <vt:lpstr>Snímka 14</vt:lpstr>
      <vt:lpstr>Snímka 15</vt:lpstr>
      <vt:lpstr>Snímka 16</vt:lpstr>
      <vt:lpstr>Snímka 17</vt:lpstr>
      <vt:lpstr>Snímka 18</vt:lpstr>
      <vt:lpstr>Snímka 19</vt:lpstr>
      <vt:lpstr>Snímka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Juraj</dc:creator>
  <cp:lastModifiedBy>okay</cp:lastModifiedBy>
  <cp:revision>103</cp:revision>
  <cp:lastPrinted>2013-12-11T20:47:42Z</cp:lastPrinted>
  <dcterms:created xsi:type="dcterms:W3CDTF">2013-10-01T16:54:43Z</dcterms:created>
  <dcterms:modified xsi:type="dcterms:W3CDTF">2015-06-04T14:54:51Z</dcterms:modified>
</cp:coreProperties>
</file>