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316" r:id="rId11"/>
    <p:sldId id="315" r:id="rId12"/>
    <p:sldId id="285" r:id="rId13"/>
    <p:sldId id="286" r:id="rId14"/>
    <p:sldId id="287" r:id="rId15"/>
    <p:sldId id="291" r:id="rId16"/>
    <p:sldId id="292" r:id="rId17"/>
    <p:sldId id="293" r:id="rId18"/>
    <p:sldId id="294" r:id="rId19"/>
    <p:sldId id="295" r:id="rId20"/>
    <p:sldId id="296" r:id="rId21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2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CDB2E1C2-4D0A-4939-B11D-C39500D7ADEB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E4F00113-F8BC-406F-8B9D-E99EC7C9F7B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6735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3621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4195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1908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525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2121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20611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6839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701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655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6376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693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B4F4-EC5D-4BD1-979B-E2C366D95E87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7EE6-48B9-4DAB-A9C4-D85AEA73CE0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2640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Nízkofrekvenčné zosilňovače </a:t>
            </a:r>
            <a:endParaRPr lang="sk-SK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13" name="BlokTextu 12"/>
          <p:cNvSpPr txBox="1"/>
          <p:nvPr/>
        </p:nvSpPr>
        <p:spPr>
          <a:xfrm>
            <a:off x="323528" y="74535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Zosilnenie signálov od 6 do </a:t>
            </a:r>
            <a:r>
              <a:rPr lang="sk-SK" dirty="0" err="1" smtClean="0"/>
              <a:t>20kHz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Základné zapojenia </a:t>
            </a:r>
            <a:r>
              <a:rPr lang="sk-SK" dirty="0" err="1" smtClean="0"/>
              <a:t>nf</a:t>
            </a:r>
            <a:r>
              <a:rPr lang="sk-SK" dirty="0" smtClean="0"/>
              <a:t> zosilňovačov</a:t>
            </a:r>
            <a:endParaRPr lang="sk-SK" dirty="0"/>
          </a:p>
        </p:txBody>
      </p:sp>
      <p:pic>
        <p:nvPicPr>
          <p:cNvPr id="22" name="Picture 4" descr="http://alzat.szm.com/Zosil/zakl_zap/zapoj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8111"/>
          <a:stretch/>
        </p:blipFill>
        <p:spPr bwMode="auto">
          <a:xfrm>
            <a:off x="452769" y="1700808"/>
            <a:ext cx="8280174" cy="21393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BlokTextu 22"/>
          <p:cNvSpPr txBox="1"/>
          <p:nvPr/>
        </p:nvSpPr>
        <p:spPr>
          <a:xfrm>
            <a:off x="251520" y="414908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     So spoločnou bázou                   So spoločným </a:t>
            </a:r>
            <a:r>
              <a:rPr lang="sk-SK" dirty="0" err="1" smtClean="0"/>
              <a:t>emitorom</a:t>
            </a:r>
            <a:r>
              <a:rPr lang="sk-SK" dirty="0" smtClean="0"/>
              <a:t>        So spoločným kolektorom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52769" y="486015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r>
              <a:rPr lang="sk-SK" b="1" dirty="0" smtClean="0"/>
              <a:t>Použitie: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Telefónna technika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Rozhlasová technika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Televízna technika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9584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332656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</a:p>
          <a:p>
            <a:pPr marL="342900" indent="-342900">
              <a:buAutoNum type="arabicPeriod"/>
            </a:pPr>
            <a:r>
              <a:rPr lang="sk-SK" dirty="0" smtClean="0"/>
              <a:t>Navrhni pomocou </a:t>
            </a:r>
            <a:r>
              <a:rPr lang="sk-SK" dirty="0" err="1" smtClean="0"/>
              <a:t>Multisimu</a:t>
            </a:r>
            <a:r>
              <a:rPr lang="sk-SK" dirty="0" smtClean="0"/>
              <a:t> nízkofrekvenčný zosilňovač s tranzistorom NPN BC337, keď sú zadané parametre:</a:t>
            </a:r>
            <a:endParaRPr lang="sk-SK" b="1" dirty="0" smtClean="0"/>
          </a:p>
          <a:p>
            <a:pPr marL="342900" indent="-342900"/>
            <a:r>
              <a:rPr lang="sk-SK" dirty="0" smtClean="0"/>
              <a:t>Ucc=9V</a:t>
            </a:r>
          </a:p>
          <a:p>
            <a:pPr marL="342900" indent="-342900"/>
            <a:r>
              <a:rPr lang="sk-SK" dirty="0" smtClean="0"/>
              <a:t>R1=18k</a:t>
            </a:r>
            <a:r>
              <a:rPr lang="el-GR" dirty="0" smtClean="0"/>
              <a:t>Ω</a:t>
            </a:r>
            <a:endParaRPr lang="sk-SK" dirty="0" smtClean="0"/>
          </a:p>
          <a:p>
            <a:pPr marL="342900" indent="-342900"/>
            <a:r>
              <a:rPr lang="sk-SK" dirty="0" smtClean="0"/>
              <a:t>R2=5k</a:t>
            </a:r>
            <a:r>
              <a:rPr lang="el-GR" dirty="0" smtClean="0"/>
              <a:t> Ω</a:t>
            </a:r>
            <a:endParaRPr lang="sk-SK" dirty="0" smtClean="0"/>
          </a:p>
          <a:p>
            <a:pPr marL="342900" indent="-342900"/>
            <a:r>
              <a:rPr lang="sk-SK" dirty="0" smtClean="0"/>
              <a:t>Rc=280</a:t>
            </a:r>
            <a:r>
              <a:rPr lang="el-GR" dirty="0" smtClean="0"/>
              <a:t> Ω</a:t>
            </a:r>
            <a:endParaRPr lang="sk-SK" dirty="0" smtClean="0"/>
          </a:p>
          <a:p>
            <a:pPr marL="342900" indent="-342900"/>
            <a:r>
              <a:rPr lang="sk-SK" dirty="0" smtClean="0"/>
              <a:t>Re=120</a:t>
            </a:r>
            <a:r>
              <a:rPr lang="el-GR" dirty="0" smtClean="0"/>
              <a:t> Ω</a:t>
            </a:r>
            <a:endParaRPr lang="sk-SK" dirty="0" smtClean="0"/>
          </a:p>
          <a:p>
            <a:pPr marL="342900" indent="-342900"/>
            <a:r>
              <a:rPr lang="sk-SK" dirty="0" smtClean="0"/>
              <a:t>C1=5uF (vstup)</a:t>
            </a:r>
          </a:p>
          <a:p>
            <a:pPr marL="342900" indent="-342900"/>
            <a:r>
              <a:rPr lang="sk-SK" dirty="0" smtClean="0"/>
              <a:t>C2=20uF (výstup)</a:t>
            </a:r>
          </a:p>
          <a:p>
            <a:pPr marL="342900" indent="-342900"/>
            <a:r>
              <a:rPr lang="sk-SK" dirty="0" smtClean="0"/>
              <a:t>Rz=2k</a:t>
            </a:r>
            <a:r>
              <a:rPr lang="el-GR" dirty="0" smtClean="0"/>
              <a:t> Ω</a:t>
            </a:r>
            <a:endParaRPr lang="sk-SK" dirty="0" smtClean="0"/>
          </a:p>
          <a:p>
            <a:pPr marL="342900" indent="-342900"/>
            <a:r>
              <a:rPr lang="sk-SK" dirty="0" smtClean="0"/>
              <a:t>Uvst=1V str.</a:t>
            </a:r>
          </a:p>
          <a:p>
            <a:pPr marL="342900" indent="-342900"/>
            <a:endParaRPr lang="sk-SK" dirty="0" smtClean="0"/>
          </a:p>
          <a:p>
            <a:pPr marL="342900" indent="-342900"/>
            <a:r>
              <a:rPr lang="sk-SK" dirty="0" smtClean="0"/>
              <a:t>V </a:t>
            </a:r>
            <a:r>
              <a:rPr lang="sk-SK" dirty="0" err="1" smtClean="0"/>
              <a:t>multisime</a:t>
            </a:r>
            <a:r>
              <a:rPr lang="sk-SK" dirty="0" smtClean="0"/>
              <a:t> pripoj osciloskop a urči napäťové zosilnenie.</a:t>
            </a:r>
          </a:p>
          <a:p>
            <a:pPr marL="342900" indent="-342900"/>
            <a:endParaRPr lang="sk-SK" dirty="0" smtClean="0"/>
          </a:p>
          <a:p>
            <a:pPr marL="342900" indent="-342900"/>
            <a:r>
              <a:rPr lang="sk-SK" dirty="0" smtClean="0"/>
              <a:t>Pomocou kontaktnej plochy a osciloskopu over svoje zapojenie a napäťové zosilnenie.</a:t>
            </a:r>
          </a:p>
          <a:p>
            <a:pPr marL="342900" indent="-342900"/>
            <a:endParaRPr lang="sk-SK" dirty="0" smtClean="0"/>
          </a:p>
          <a:p>
            <a:pPr marL="342900" indent="-342900"/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23528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2. Zapoj obvod pomocou kontaktnej plochy a pomocou osciloskopu urči  napäťové zosilnenie 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484784"/>
            <a:ext cx="8394200" cy="421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520" y="100395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Záporná spätná väzba všeobecne </a:t>
            </a:r>
            <a:r>
              <a:rPr lang="sk-SK" b="1" dirty="0" smtClean="0"/>
              <a:t>potláča zosilnenie</a:t>
            </a:r>
            <a:r>
              <a:rPr lang="sk-SK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Na prvý pohľad by sa mohlo zdať, že je nechcená, pretože potláča zosilnenie, a my chceme, aby zosilňovač zosilňoval tak ako chceme. Je to logická úvaha, ale keď si bližšie uvedomíme, aké vlastnosti má spätná väzba, pochopíme jej význam v každej regulovanej sústave, to jest aj v zosilňovači.</a:t>
            </a:r>
          </a:p>
          <a:p>
            <a:endParaRPr lang="sk-SK" dirty="0" smtClean="0"/>
          </a:p>
          <a:p>
            <a:r>
              <a:rPr lang="sk-SK" b="1" dirty="0" smtClean="0"/>
              <a:t>Záporná spätná väzba </a:t>
            </a:r>
            <a:r>
              <a:rPr lang="sk-SK" dirty="0" smtClean="0"/>
              <a:t>pôsobí na viacero vlastností </a:t>
            </a:r>
            <a:r>
              <a:rPr lang="sk-SK" dirty="0" err="1" smtClean="0"/>
              <a:t>NF</a:t>
            </a:r>
            <a:r>
              <a:rPr lang="sk-SK" dirty="0" smtClean="0"/>
              <a:t> zosilňovača. Niektoré z nich sú: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Potláča</a:t>
            </a:r>
            <a:r>
              <a:rPr lang="sk-SK" dirty="0" smtClean="0"/>
              <a:t> napäťová zosilnenie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Rozširuje</a:t>
            </a:r>
            <a:r>
              <a:rPr lang="sk-SK" dirty="0" smtClean="0"/>
              <a:t> frekvenčnú charakteristiku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Znižuje</a:t>
            </a:r>
            <a:r>
              <a:rPr lang="sk-SK" dirty="0" smtClean="0"/>
              <a:t> skreslenie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Rozširuje</a:t>
            </a:r>
            <a:r>
              <a:rPr lang="sk-SK" dirty="0" smtClean="0"/>
              <a:t> dynamiku prenosu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Vyhladzuje</a:t>
            </a:r>
            <a:r>
              <a:rPr lang="sk-SK" dirty="0" smtClean="0"/>
              <a:t> frekvenčnú charakteristiku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Vyrovnáva</a:t>
            </a:r>
            <a:r>
              <a:rPr lang="sk-SK" dirty="0" smtClean="0"/>
              <a:t> frekvenčnú charakteristiku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Znižuje</a:t>
            </a:r>
            <a:r>
              <a:rPr lang="sk-SK" dirty="0" smtClean="0"/>
              <a:t> výstupný odpor zosilňovača</a:t>
            </a:r>
          </a:p>
          <a:p>
            <a:r>
              <a:rPr lang="sk-SK" dirty="0" smtClean="0"/>
              <a:t>Okrem prvej priaznivo vplýva skoro na všetky vlastnosti zosilňovača.</a:t>
            </a:r>
          </a:p>
          <a:p>
            <a:endParaRPr lang="sk-SK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251520" y="25135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Spätná väzba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3861935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251520" y="25135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Spätná väzba</a:t>
            </a:r>
            <a:endParaRPr lang="sk-SK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6959302" cy="5245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87211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251520" y="25135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Spätná väzba</a:t>
            </a:r>
            <a:endParaRPr lang="sk-SK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68" y="1052736"/>
            <a:ext cx="801440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57952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32856"/>
            <a:ext cx="8001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65159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179512" y="1988840"/>
            <a:ext cx="85525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b="1" dirty="0" smtClean="0"/>
              <a:t>Voľba napájacieho napätia:</a:t>
            </a:r>
          </a:p>
          <a:p>
            <a:endParaRPr lang="sk-SK" dirty="0"/>
          </a:p>
          <a:p>
            <a:r>
              <a:rPr lang="sk-SK" dirty="0"/>
              <a:t>Predovšetkým musí spĺňať podmienku </a:t>
            </a:r>
          </a:p>
          <a:p>
            <a:r>
              <a:rPr lang="sk-SK" b="1" dirty="0" err="1"/>
              <a:t>UCC</a:t>
            </a:r>
            <a:r>
              <a:rPr lang="sk-SK" b="1" dirty="0"/>
              <a:t>&gt;&gt;</a:t>
            </a:r>
            <a:r>
              <a:rPr lang="el-GR" dirty="0"/>
              <a:t>Δ</a:t>
            </a:r>
            <a:r>
              <a:rPr lang="sk-SK" b="1" dirty="0" err="1" smtClean="0"/>
              <a:t>UCE</a:t>
            </a:r>
            <a:r>
              <a:rPr lang="sk-SK" b="1" dirty="0" smtClean="0"/>
              <a:t> Volím </a:t>
            </a:r>
            <a:r>
              <a:rPr lang="sk-SK" dirty="0" err="1" smtClean="0"/>
              <a:t>UCC=12V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2</a:t>
            </a:r>
            <a:r>
              <a:rPr lang="sk-SK" b="1" dirty="0" smtClean="0"/>
              <a:t>. Voľba napätia </a:t>
            </a:r>
            <a:r>
              <a:rPr lang="sk-SK" b="1" dirty="0" err="1" smtClean="0"/>
              <a:t>U</a:t>
            </a:r>
            <a:r>
              <a:rPr lang="sk-SK" b="1" baseline="-25000" dirty="0" err="1" smtClean="0"/>
              <a:t>RE</a:t>
            </a:r>
            <a:r>
              <a:rPr lang="sk-SK" b="1" dirty="0" smtClean="0"/>
              <a:t>:</a:t>
            </a:r>
          </a:p>
          <a:p>
            <a:r>
              <a:rPr lang="sk-SK" dirty="0"/>
              <a:t>Pravidlo, </a:t>
            </a:r>
            <a:r>
              <a:rPr lang="sk-SK" b="1" dirty="0" err="1"/>
              <a:t>URE</a:t>
            </a:r>
            <a:r>
              <a:rPr lang="sk-SK" b="1" dirty="0"/>
              <a:t> </a:t>
            </a:r>
            <a:r>
              <a:rPr lang="sk-SK" dirty="0"/>
              <a:t>≈</a:t>
            </a:r>
            <a:r>
              <a:rPr lang="sk-SK" b="1" dirty="0"/>
              <a:t>(0,1-0,2)</a:t>
            </a:r>
            <a:r>
              <a:rPr lang="sk-SK" b="1" dirty="0" err="1"/>
              <a:t>UCC</a:t>
            </a:r>
            <a:endParaRPr lang="sk-SK" dirty="0"/>
          </a:p>
          <a:p>
            <a:r>
              <a:rPr lang="sk-SK" dirty="0" smtClean="0"/>
              <a:t>Volím </a:t>
            </a:r>
            <a:r>
              <a:rPr lang="sk-SK" dirty="0" err="1" smtClean="0"/>
              <a:t>0,15UCC</a:t>
            </a:r>
            <a:endParaRPr lang="sk-SK" dirty="0" smtClean="0"/>
          </a:p>
          <a:p>
            <a:r>
              <a:rPr lang="sk-SK" dirty="0" err="1"/>
              <a:t>URE=1,8V</a:t>
            </a:r>
            <a:endParaRPr lang="sk-SK" dirty="0"/>
          </a:p>
          <a:p>
            <a:endParaRPr lang="sk-SK" dirty="0" smtClean="0"/>
          </a:p>
          <a:p>
            <a:r>
              <a:rPr lang="sk-SK" dirty="0" smtClean="0"/>
              <a:t>3. </a:t>
            </a:r>
            <a:r>
              <a:rPr lang="sk-SK" b="1" dirty="0" smtClean="0"/>
              <a:t>Voľba kolektorového prúdu </a:t>
            </a:r>
            <a:r>
              <a:rPr lang="sk-SK" b="1" dirty="0" err="1" smtClean="0"/>
              <a:t>Ic</a:t>
            </a:r>
            <a:r>
              <a:rPr lang="sk-SK" b="1" dirty="0" smtClean="0"/>
              <a:t>:</a:t>
            </a:r>
            <a:endParaRPr lang="sk-SK" b="1" dirty="0"/>
          </a:p>
          <a:p>
            <a:r>
              <a:rPr lang="sk-SK" b="1" dirty="0" err="1"/>
              <a:t>1</a:t>
            </a:r>
            <a:r>
              <a:rPr lang="sk-SK" dirty="0" err="1"/>
              <a:t>.</a:t>
            </a:r>
            <a:r>
              <a:rPr lang="sk-SK" b="1" dirty="0" err="1"/>
              <a:t>IC</a:t>
            </a:r>
            <a:r>
              <a:rPr lang="sk-SK" b="1" dirty="0"/>
              <a:t> &lt;</a:t>
            </a:r>
            <a:r>
              <a:rPr lang="sk-SK" b="1" dirty="0" err="1"/>
              <a:t>ICMAX</a:t>
            </a:r>
            <a:r>
              <a:rPr lang="sk-SK" b="1" dirty="0"/>
              <a:t>(</a:t>
            </a:r>
            <a:r>
              <a:rPr lang="sk-SK" b="1" dirty="0" err="1"/>
              <a:t>100mA</a:t>
            </a:r>
            <a:r>
              <a:rPr lang="sk-SK" b="1" dirty="0"/>
              <a:t>)</a:t>
            </a:r>
            <a:endParaRPr lang="sk-SK" dirty="0"/>
          </a:p>
          <a:p>
            <a:r>
              <a:rPr lang="sk-SK" b="1" dirty="0" err="1"/>
              <a:t>2.IC</a:t>
            </a:r>
            <a:r>
              <a:rPr lang="sk-SK" b="1" dirty="0"/>
              <a:t>&gt;&gt;</a:t>
            </a:r>
            <a:r>
              <a:rPr lang="sk-SK" b="1" dirty="0" err="1"/>
              <a:t>ICEO</a:t>
            </a:r>
            <a:endParaRPr lang="sk-SK" dirty="0"/>
          </a:p>
          <a:p>
            <a:r>
              <a:rPr lang="sk-SK" b="1" dirty="0" err="1"/>
              <a:t>3.PC</a:t>
            </a:r>
            <a:r>
              <a:rPr lang="sk-SK" dirty="0" err="1"/>
              <a:t>≈</a:t>
            </a:r>
            <a:r>
              <a:rPr lang="sk-SK" b="1" dirty="0" err="1"/>
              <a:t>UCEQICQ</a:t>
            </a:r>
            <a:r>
              <a:rPr lang="sk-SK" b="1" dirty="0"/>
              <a:t> &lt; P </a:t>
            </a:r>
            <a:r>
              <a:rPr lang="sk-SK" b="1" dirty="0" err="1"/>
              <a:t>dov</a:t>
            </a:r>
            <a:r>
              <a:rPr lang="sk-SK" b="1" dirty="0"/>
              <a:t>(</a:t>
            </a:r>
            <a:r>
              <a:rPr lang="sk-SK" b="1" dirty="0" err="1"/>
              <a:t>300mW</a:t>
            </a:r>
            <a:r>
              <a:rPr lang="sk-SK" b="1" dirty="0" smtClean="0"/>
              <a:t>)</a:t>
            </a:r>
          </a:p>
          <a:p>
            <a:r>
              <a:rPr lang="sk-SK" dirty="0" err="1" smtClean="0"/>
              <a:t>I</a:t>
            </a:r>
            <a:r>
              <a:rPr lang="sk-SK" baseline="-25000" dirty="0" err="1" smtClean="0"/>
              <a:t>CQ</a:t>
            </a:r>
            <a:r>
              <a:rPr lang="sk-SK" dirty="0" err="1" smtClean="0"/>
              <a:t>=15mA</a:t>
            </a:r>
            <a:r>
              <a:rPr lang="sk-SK" dirty="0" smtClean="0"/>
              <a:t> - zadanie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816640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5698976" cy="408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76112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323528" y="2204864"/>
            <a:ext cx="8408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5. </a:t>
            </a:r>
            <a:r>
              <a:rPr lang="sk-SK" b="1" dirty="0" smtClean="0"/>
              <a:t>Určenie odporu </a:t>
            </a:r>
            <a:r>
              <a:rPr lang="sk-SK" b="1" dirty="0" err="1" smtClean="0"/>
              <a:t>R</a:t>
            </a:r>
            <a:r>
              <a:rPr lang="sk-SK" b="1" baseline="-25000" dirty="0" err="1" smtClean="0"/>
              <a:t>E</a:t>
            </a:r>
            <a:r>
              <a:rPr lang="sk-SK" b="1" dirty="0" smtClean="0"/>
              <a:t>:</a:t>
            </a:r>
          </a:p>
          <a:p>
            <a:endParaRPr lang="sk-SK" dirty="0"/>
          </a:p>
          <a:p>
            <a:r>
              <a:rPr lang="sk-SK" dirty="0" err="1"/>
              <a:t>I</a:t>
            </a:r>
            <a:r>
              <a:rPr lang="sk-SK" baseline="-25000" dirty="0" err="1"/>
              <a:t>E</a:t>
            </a:r>
            <a:r>
              <a:rPr lang="sk-SK" dirty="0"/>
              <a:t> </a:t>
            </a:r>
            <a:r>
              <a:rPr lang="sk-SK" dirty="0" err="1"/>
              <a:t>≈</a:t>
            </a:r>
            <a:r>
              <a:rPr lang="sk-SK" dirty="0" err="1" smtClean="0"/>
              <a:t>I</a:t>
            </a:r>
            <a:r>
              <a:rPr lang="sk-SK" baseline="-25000" dirty="0" err="1" smtClean="0"/>
              <a:t>C</a:t>
            </a:r>
            <a:endParaRPr lang="sk-SK" baseline="-25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143149"/>
            <a:ext cx="2448272" cy="9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143148"/>
            <a:ext cx="3215259" cy="100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13326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1844824"/>
            <a:ext cx="8064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6. Voľba prúdov cez napäťový delič:</a:t>
            </a:r>
          </a:p>
          <a:p>
            <a:endParaRPr lang="sk-SK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0" y="2348881"/>
            <a:ext cx="4248470" cy="106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27" y="3555219"/>
            <a:ext cx="5175477" cy="52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37003"/>
            <a:ext cx="5697729" cy="52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28" y="4725144"/>
            <a:ext cx="4671420" cy="839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ĺžnik 5"/>
          <p:cNvSpPr/>
          <p:nvPr/>
        </p:nvSpPr>
        <p:spPr>
          <a:xfrm>
            <a:off x="5246490" y="4960346"/>
            <a:ext cx="12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18k</a:t>
            </a:r>
            <a:r>
              <a:rPr lang="el-GR" dirty="0"/>
              <a:t>Ω</a:t>
            </a:r>
            <a:r>
              <a:rPr lang="sk-SK" dirty="0"/>
              <a:t>v E12 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5" y="5690347"/>
            <a:ext cx="3728419" cy="69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4074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Nf</a:t>
            </a:r>
            <a:r>
              <a:rPr lang="sk-SK" b="1" dirty="0" smtClean="0"/>
              <a:t> zosilňovače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45356"/>
            <a:ext cx="7486328" cy="5587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987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836712"/>
            <a:ext cx="85525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Navrhnite </a:t>
            </a:r>
            <a:r>
              <a:rPr lang="sk-SK" dirty="0" err="1"/>
              <a:t>nf</a:t>
            </a:r>
            <a:r>
              <a:rPr lang="sk-SK" dirty="0"/>
              <a:t> lineárny zosilňovač pracujúci </a:t>
            </a:r>
            <a:r>
              <a:rPr lang="sk-SK" dirty="0" smtClean="0"/>
              <a:t> </a:t>
            </a:r>
            <a:r>
              <a:rPr lang="it-IT" dirty="0" smtClean="0"/>
              <a:t>v </a:t>
            </a:r>
            <a:r>
              <a:rPr lang="it-IT" dirty="0"/>
              <a:t>triede A </a:t>
            </a:r>
            <a:r>
              <a:rPr lang="it-IT" dirty="0" smtClean="0"/>
              <a:t>s</a:t>
            </a:r>
            <a:r>
              <a:rPr lang="sk-SK" dirty="0" smtClean="0"/>
              <a:t> </a:t>
            </a:r>
            <a:r>
              <a:rPr lang="it-IT" dirty="0" smtClean="0"/>
              <a:t>tranzistorom </a:t>
            </a:r>
            <a:r>
              <a:rPr lang="it-IT" dirty="0"/>
              <a:t>KC 508, IC=15mA,</a:t>
            </a:r>
          </a:p>
          <a:p>
            <a:r>
              <a:rPr lang="el-GR" dirty="0"/>
              <a:t>β</a:t>
            </a:r>
            <a:r>
              <a:rPr lang="sk-SK" dirty="0" err="1"/>
              <a:t>dc=300,RG=30</a:t>
            </a:r>
            <a:r>
              <a:rPr lang="el-GR" dirty="0"/>
              <a:t>Ω,</a:t>
            </a:r>
            <a:r>
              <a:rPr lang="sk-SK" dirty="0" err="1"/>
              <a:t>RL=100k</a:t>
            </a:r>
            <a:r>
              <a:rPr lang="el-GR" dirty="0"/>
              <a:t>Ω,</a:t>
            </a:r>
            <a:r>
              <a:rPr lang="sk-SK" dirty="0"/>
              <a:t>s </a:t>
            </a:r>
            <a:r>
              <a:rPr lang="sk-SK" dirty="0" err="1"/>
              <a:t>rozkmitom</a:t>
            </a:r>
            <a:r>
              <a:rPr lang="sk-SK" dirty="0"/>
              <a:t> </a:t>
            </a:r>
            <a:r>
              <a:rPr lang="sk-SK" dirty="0" smtClean="0"/>
              <a:t> výstupného </a:t>
            </a:r>
            <a:r>
              <a:rPr lang="sk-SK" dirty="0"/>
              <a:t>signálu </a:t>
            </a:r>
            <a:r>
              <a:rPr lang="sk-SK" dirty="0" smtClean="0"/>
              <a:t>minimálne </a:t>
            </a:r>
            <a:r>
              <a:rPr lang="el-GR" dirty="0" smtClean="0"/>
              <a:t>Δ</a:t>
            </a:r>
            <a:r>
              <a:rPr lang="sk-SK" dirty="0" err="1"/>
              <a:t>UCE=±1,5V</a:t>
            </a:r>
            <a:endParaRPr lang="sk-SK" dirty="0"/>
          </a:p>
          <a:p>
            <a:r>
              <a:rPr lang="sk-SK" dirty="0"/>
              <a:t>a zosilnením </a:t>
            </a:r>
            <a:r>
              <a:rPr lang="sk-SK" dirty="0" err="1"/>
              <a:t>Aou</a:t>
            </a:r>
            <a:r>
              <a:rPr lang="sk-SK" dirty="0"/>
              <a:t>&gt;</a:t>
            </a:r>
            <a:r>
              <a:rPr lang="sk-SK" dirty="0" err="1"/>
              <a:t>30dB</a:t>
            </a:r>
            <a:r>
              <a:rPr lang="sk-SK" dirty="0"/>
              <a:t>.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323528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1844824"/>
            <a:ext cx="80648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/>
              <a:t>7.Určenie</a:t>
            </a:r>
            <a:r>
              <a:rPr lang="sk-SK" b="1" dirty="0"/>
              <a:t> hodnoty </a:t>
            </a:r>
            <a:r>
              <a:rPr lang="sk-SK" b="1" dirty="0" err="1"/>
              <a:t>R</a:t>
            </a:r>
            <a:r>
              <a:rPr lang="sk-SK" b="1" baseline="-25000" dirty="0" err="1"/>
              <a:t>C</a:t>
            </a:r>
            <a:r>
              <a:rPr lang="sk-SK" b="1" dirty="0"/>
              <a:t> </a:t>
            </a:r>
          </a:p>
          <a:p>
            <a:endParaRPr lang="sk-SK" dirty="0" smtClean="0"/>
          </a:p>
          <a:p>
            <a:r>
              <a:rPr lang="sk-SK" dirty="0" err="1" smtClean="0"/>
              <a:t>HodnotaRC</a:t>
            </a:r>
            <a:r>
              <a:rPr lang="sk-SK" dirty="0" smtClean="0"/>
              <a:t> je daná </a:t>
            </a:r>
            <a:r>
              <a:rPr lang="sk-SK" dirty="0"/>
              <a:t>zaťažovacou charakteristikou</a:t>
            </a:r>
            <a:r>
              <a:rPr lang="sk-SK" dirty="0" smtClean="0"/>
              <a:t>. Podľa </a:t>
            </a:r>
            <a:r>
              <a:rPr lang="sk-SK" dirty="0"/>
              <a:t>polohy pracovného bodu a veľkosti žiadaného </a:t>
            </a:r>
            <a:r>
              <a:rPr lang="sk-SK" dirty="0" err="1"/>
              <a:t>rozkmitu</a:t>
            </a:r>
            <a:r>
              <a:rPr lang="sk-SK" dirty="0"/>
              <a:t> signálu volíme </a:t>
            </a:r>
            <a:r>
              <a:rPr lang="sk-SK" dirty="0" err="1"/>
              <a:t>RCpre</a:t>
            </a:r>
            <a:r>
              <a:rPr lang="sk-SK" dirty="0"/>
              <a:t> polohu pracovného bodu </a:t>
            </a:r>
            <a:r>
              <a:rPr lang="sk-SK" dirty="0" err="1"/>
              <a:t>UCC</a:t>
            </a:r>
            <a:r>
              <a:rPr lang="sk-SK" dirty="0"/>
              <a:t>/2 (trieda A</a:t>
            </a:r>
            <a:r>
              <a:rPr lang="sk-SK" dirty="0" smtClean="0"/>
              <a:t>), je </a:t>
            </a:r>
            <a:r>
              <a:rPr lang="sk-SK" dirty="0"/>
              <a:t>to optimálne </a:t>
            </a:r>
            <a:r>
              <a:rPr lang="sk-SK" dirty="0" smtClean="0"/>
              <a:t>riešenie.</a:t>
            </a:r>
            <a:endParaRPr lang="sk-SK" dirty="0"/>
          </a:p>
          <a:p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89614"/>
            <a:ext cx="2304256" cy="69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67" y="4942392"/>
            <a:ext cx="2801481" cy="862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4942392"/>
            <a:ext cx="4968552" cy="7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51520" y="4293096"/>
            <a:ext cx="823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 prípade stabilizácie </a:t>
            </a:r>
            <a:r>
              <a:rPr lang="sk-SK" dirty="0" err="1" smtClean="0"/>
              <a:t>Ic</a:t>
            </a:r>
            <a:r>
              <a:rPr lang="sk-SK" dirty="0" smtClean="0"/>
              <a:t> uvažujem aj </a:t>
            </a:r>
            <a:r>
              <a:rPr lang="sk-SK" dirty="0" err="1" smtClean="0"/>
              <a:t>RE</a:t>
            </a:r>
            <a:r>
              <a:rPr lang="sk-SK" dirty="0" smtClean="0"/>
              <a:t>: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33582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Nf</a:t>
            </a:r>
            <a:r>
              <a:rPr lang="sk-SK" b="1" dirty="0" smtClean="0"/>
              <a:t> zosilňovače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7106939" cy="452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0796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Nf</a:t>
            </a:r>
            <a:r>
              <a:rPr lang="sk-SK" b="1" dirty="0" smtClean="0"/>
              <a:t> zosilňovače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836712"/>
            <a:ext cx="5112567" cy="3819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467544" y="4941168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Pretože </a:t>
            </a:r>
            <a:r>
              <a:rPr lang="sk-SK" dirty="0"/>
              <a:t>ide o zosilňovač striedavého napätia, budený sínusovým signálom, musí byť zaručené, že budú zosilnené kladné aj záporné vstupné signálové zmeny</a:t>
            </a:r>
            <a:r>
              <a:rPr lang="sk-SK" dirty="0" smtClean="0"/>
              <a:t>. </a:t>
            </a:r>
            <a:endParaRPr lang="sk-SK" dirty="0"/>
          </a:p>
          <a:p>
            <a:r>
              <a:rPr lang="sk-SK" dirty="0"/>
              <a:t>Preto sa </a:t>
            </a:r>
            <a:r>
              <a:rPr lang="sk-SK" b="1" dirty="0"/>
              <a:t>poloha pracovného bodu Q volí do stredu pracovnej oblasti</a:t>
            </a:r>
            <a:r>
              <a:rPr lang="sk-SK" dirty="0"/>
              <a:t>. Voľbu treba zvoliť aj vzhľadom na požiadavky </a:t>
            </a:r>
            <a:r>
              <a:rPr lang="sk-SK" dirty="0" err="1"/>
              <a:t>rozkmitu</a:t>
            </a:r>
            <a:r>
              <a:rPr lang="sk-SK" dirty="0"/>
              <a:t> výstupného signálu, k tomu zvoliť typ tranzistora, veľkosť napájacieho napätia a kolektorového odporu.</a:t>
            </a:r>
          </a:p>
        </p:txBody>
      </p:sp>
    </p:spTree>
    <p:extLst>
      <p:ext uri="{BB962C8B-B14F-4D97-AF65-F5344CB8AC3E}">
        <p14:creationId xmlns="" xmlns:p14="http://schemas.microsoft.com/office/powerpoint/2010/main" val="24361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Nf</a:t>
            </a:r>
            <a:r>
              <a:rPr lang="sk-SK" b="1" dirty="0" smtClean="0"/>
              <a:t> zosilňovače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3" name="Obdĺžnik 2"/>
          <p:cNvSpPr/>
          <p:nvPr/>
        </p:nvSpPr>
        <p:spPr>
          <a:xfrm>
            <a:off x="323528" y="75780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Zosilňovač </a:t>
            </a:r>
            <a:r>
              <a:rPr lang="sk-SK" dirty="0"/>
              <a:t>bude pracovať </a:t>
            </a:r>
            <a:r>
              <a:rPr lang="sk-SK" b="1" dirty="0"/>
              <a:t>v triede A ak neskresľuje výstupný signál vzhľadom na vstupný signál. Hovoríme tiež o lineárnom zosilňovači.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57340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395536" y="1700808"/>
            <a:ext cx="263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Návrh napäťového deliča:</a:t>
            </a:r>
            <a:endParaRPr lang="sk-SK" b="1" dirty="0"/>
          </a:p>
        </p:txBody>
      </p:sp>
      <p:sp>
        <p:nvSpPr>
          <p:cNvPr id="7" name="Obdĺžnik 6"/>
          <p:cNvSpPr/>
          <p:nvPr/>
        </p:nvSpPr>
        <p:spPr>
          <a:xfrm>
            <a:off x="683568" y="5734997"/>
            <a:ext cx="80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Dôležitá </a:t>
            </a:r>
            <a:r>
              <a:rPr lang="sk-SK" b="1" dirty="0"/>
              <a:t>podmienka: </a:t>
            </a:r>
            <a:r>
              <a:rPr lang="sk-SK" dirty="0"/>
              <a:t>prúd cez delič (</a:t>
            </a:r>
            <a:r>
              <a:rPr lang="sk-SK" dirty="0" err="1"/>
              <a:t>I1,I2</a:t>
            </a:r>
            <a:r>
              <a:rPr lang="sk-SK" dirty="0"/>
              <a:t>) musí byť omnoho väčší, ako bázový prúd </a:t>
            </a:r>
            <a:r>
              <a:rPr lang="sk-SK" dirty="0" err="1"/>
              <a:t>IBtranzistora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426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1" y="404664"/>
            <a:ext cx="50387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Nf</a:t>
            </a:r>
            <a:r>
              <a:rPr lang="sk-SK" b="1" dirty="0" smtClean="0"/>
              <a:t> zosilňovače – návrh parametrov :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3" name="BlokTextu 2"/>
          <p:cNvSpPr txBox="1"/>
          <p:nvPr/>
        </p:nvSpPr>
        <p:spPr>
          <a:xfrm>
            <a:off x="5148064" y="260648"/>
            <a:ext cx="3995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Zásady:</a:t>
            </a:r>
          </a:p>
          <a:p>
            <a:r>
              <a:rPr lang="sk-SK" b="1" dirty="0" smtClean="0"/>
              <a:t>I</a:t>
            </a:r>
            <a:r>
              <a:rPr lang="sk-SK" b="1" baseline="-25000" dirty="0" smtClean="0"/>
              <a:t>2</a:t>
            </a:r>
            <a:r>
              <a:rPr lang="sk-SK" b="1" dirty="0" smtClean="0"/>
              <a:t>≈ (5-10). </a:t>
            </a:r>
            <a:r>
              <a:rPr lang="sk-SK" b="1" dirty="0" err="1" smtClean="0"/>
              <a:t>I</a:t>
            </a:r>
            <a:r>
              <a:rPr lang="sk-SK" b="1" baseline="-25000" dirty="0" err="1" smtClean="0"/>
              <a:t>B</a:t>
            </a:r>
            <a:endParaRPr lang="sk-SK" b="1" baseline="-25000" dirty="0" smtClean="0"/>
          </a:p>
          <a:p>
            <a:r>
              <a:rPr lang="sk-SK" b="1" dirty="0" err="1" smtClean="0"/>
              <a:t>U</a:t>
            </a:r>
            <a:r>
              <a:rPr lang="sk-SK" b="1" baseline="-25000" dirty="0" err="1" smtClean="0"/>
              <a:t>BE</a:t>
            </a:r>
            <a:r>
              <a:rPr lang="sk-SK" b="1" dirty="0" err="1" smtClean="0"/>
              <a:t>=U</a:t>
            </a:r>
            <a:r>
              <a:rPr lang="sk-SK" b="1" baseline="-25000" dirty="0" err="1" smtClean="0"/>
              <a:t>R2</a:t>
            </a:r>
            <a:r>
              <a:rPr lang="sk-SK" b="1" dirty="0"/>
              <a:t> </a:t>
            </a:r>
            <a:r>
              <a:rPr lang="sk-SK" b="1" dirty="0" smtClean="0"/>
              <a:t>≈ 0,7V</a:t>
            </a:r>
          </a:p>
          <a:p>
            <a:r>
              <a:rPr lang="sk-SK" b="1" dirty="0" err="1" smtClean="0"/>
              <a:t>I</a:t>
            </a:r>
            <a:r>
              <a:rPr lang="sk-SK" b="1" baseline="-25000" dirty="0" err="1" smtClean="0"/>
              <a:t>2</a:t>
            </a:r>
            <a:r>
              <a:rPr lang="sk-SK" b="1" dirty="0" err="1" smtClean="0"/>
              <a:t>.R</a:t>
            </a:r>
            <a:r>
              <a:rPr lang="sk-SK" b="1" baseline="-25000" dirty="0" err="1" smtClean="0"/>
              <a:t>2</a:t>
            </a:r>
            <a:r>
              <a:rPr lang="sk-SK" b="1" dirty="0" err="1" smtClean="0"/>
              <a:t>=U</a:t>
            </a:r>
            <a:r>
              <a:rPr lang="sk-SK" b="1" baseline="-25000" dirty="0" err="1" smtClean="0"/>
              <a:t>R2</a:t>
            </a:r>
            <a:r>
              <a:rPr lang="sk-SK" b="1" dirty="0" err="1" smtClean="0"/>
              <a:t>=U</a:t>
            </a:r>
            <a:r>
              <a:rPr lang="sk-SK" b="1" baseline="-25000" dirty="0" err="1" smtClean="0"/>
              <a:t>BE</a:t>
            </a:r>
            <a:endParaRPr lang="sk-SK" b="1" baseline="-25000" dirty="0" smtClean="0"/>
          </a:p>
          <a:p>
            <a:r>
              <a:rPr lang="sk-SK" b="1" dirty="0" err="1" smtClean="0"/>
              <a:t>I</a:t>
            </a:r>
            <a:r>
              <a:rPr lang="sk-SK" b="1" baseline="-25000" dirty="0" err="1" smtClean="0"/>
              <a:t>1</a:t>
            </a:r>
            <a:r>
              <a:rPr lang="sk-SK" b="1" dirty="0" err="1" smtClean="0"/>
              <a:t>=I</a:t>
            </a:r>
            <a:r>
              <a:rPr lang="sk-SK" b="1" baseline="-25000" dirty="0" err="1" smtClean="0"/>
              <a:t>2</a:t>
            </a:r>
            <a:r>
              <a:rPr lang="sk-SK" b="1" dirty="0" err="1" smtClean="0"/>
              <a:t>+I</a:t>
            </a:r>
            <a:r>
              <a:rPr lang="sk-SK" b="1" baseline="-25000" dirty="0" err="1" smtClean="0"/>
              <a:t>B</a:t>
            </a:r>
            <a:endParaRPr lang="sk-SK" b="1" baseline="-25000" dirty="0" smtClean="0"/>
          </a:p>
          <a:p>
            <a:r>
              <a:rPr lang="sk-SK" b="1" dirty="0" err="1" smtClean="0"/>
              <a:t>I</a:t>
            </a:r>
            <a:r>
              <a:rPr lang="sk-SK" b="1" baseline="-25000" dirty="0" err="1" smtClean="0"/>
              <a:t>1</a:t>
            </a:r>
            <a:r>
              <a:rPr lang="sk-SK" b="1" dirty="0" err="1" smtClean="0"/>
              <a:t>.R</a:t>
            </a:r>
            <a:r>
              <a:rPr lang="sk-SK" b="1" baseline="-25000" dirty="0" err="1" smtClean="0"/>
              <a:t>1</a:t>
            </a:r>
            <a:r>
              <a:rPr lang="sk-SK" b="1" dirty="0" err="1" smtClean="0"/>
              <a:t>=U</a:t>
            </a:r>
            <a:r>
              <a:rPr lang="sk-SK" b="1" baseline="-25000" dirty="0" err="1" smtClean="0"/>
              <a:t>R1</a:t>
            </a:r>
            <a:endParaRPr lang="sk-SK" b="1" baseline="-25000" dirty="0" smtClean="0"/>
          </a:p>
          <a:p>
            <a:r>
              <a:rPr lang="sk-SK" b="1" dirty="0" err="1" smtClean="0"/>
              <a:t>U</a:t>
            </a:r>
            <a:r>
              <a:rPr lang="sk-SK" b="1" baseline="-25000" dirty="0" err="1" smtClean="0"/>
              <a:t>R1</a:t>
            </a:r>
            <a:r>
              <a:rPr lang="sk-SK" b="1" dirty="0" err="1" smtClean="0"/>
              <a:t>=U</a:t>
            </a:r>
            <a:r>
              <a:rPr lang="sk-SK" b="1" baseline="-25000" dirty="0" err="1" smtClean="0"/>
              <a:t>CC</a:t>
            </a:r>
            <a:r>
              <a:rPr lang="sk-SK" b="1" dirty="0" err="1" smtClean="0"/>
              <a:t>-U</a:t>
            </a:r>
            <a:r>
              <a:rPr lang="sk-SK" b="1" baseline="-25000" dirty="0" err="1" smtClean="0"/>
              <a:t>BE</a:t>
            </a:r>
            <a:endParaRPr lang="sk-SK" b="1" baseline="-25000" dirty="0" smtClean="0"/>
          </a:p>
          <a:p>
            <a:r>
              <a:rPr lang="sk-SK" b="1" dirty="0" err="1" smtClean="0"/>
              <a:t>R</a:t>
            </a:r>
            <a:r>
              <a:rPr lang="sk-SK" b="1" baseline="-25000" dirty="0" err="1" smtClean="0"/>
              <a:t>2</a:t>
            </a:r>
            <a:r>
              <a:rPr lang="sk-SK" b="1" dirty="0" err="1" smtClean="0"/>
              <a:t>=0,1r</a:t>
            </a:r>
            <a:r>
              <a:rPr lang="sk-SK" b="1" baseline="-25000" dirty="0" err="1" smtClean="0"/>
              <a:t>BE</a:t>
            </a:r>
            <a:endParaRPr lang="sk-SK" b="1" baseline="-25000" dirty="0" smtClean="0"/>
          </a:p>
          <a:p>
            <a:r>
              <a:rPr lang="sk-SK" b="1" dirty="0" err="1" smtClean="0"/>
              <a:t>U</a:t>
            </a:r>
            <a:r>
              <a:rPr lang="sk-SK" b="1" baseline="-25000" dirty="0" err="1" smtClean="0"/>
              <a:t>RC</a:t>
            </a:r>
            <a:r>
              <a:rPr lang="sk-SK" b="1" dirty="0" err="1" smtClean="0"/>
              <a:t>=I</a:t>
            </a:r>
            <a:r>
              <a:rPr lang="sk-SK" b="1" baseline="-25000" dirty="0" err="1" smtClean="0"/>
              <a:t>C</a:t>
            </a:r>
            <a:r>
              <a:rPr lang="sk-SK" b="1" dirty="0" err="1" smtClean="0"/>
              <a:t>.R</a:t>
            </a:r>
            <a:r>
              <a:rPr lang="sk-SK" b="1" baseline="-25000" dirty="0" err="1" smtClean="0"/>
              <a:t>C</a:t>
            </a:r>
            <a:endParaRPr lang="sk-SK" b="1" baseline="-25000" dirty="0" smtClean="0"/>
          </a:p>
          <a:p>
            <a:r>
              <a:rPr lang="sk-SK" b="1" dirty="0" err="1" smtClean="0"/>
              <a:t>U</a:t>
            </a:r>
            <a:r>
              <a:rPr lang="sk-SK" b="1" baseline="-25000" dirty="0" err="1" smtClean="0"/>
              <a:t>CC</a:t>
            </a:r>
            <a:r>
              <a:rPr lang="sk-SK" b="1" dirty="0" err="1" smtClean="0"/>
              <a:t>=U</a:t>
            </a:r>
            <a:r>
              <a:rPr lang="sk-SK" b="1" baseline="-25000" dirty="0" err="1" smtClean="0"/>
              <a:t>R1</a:t>
            </a:r>
            <a:r>
              <a:rPr lang="sk-SK" b="1" dirty="0" err="1" smtClean="0"/>
              <a:t>+U</a:t>
            </a:r>
            <a:r>
              <a:rPr lang="sk-SK" b="1" baseline="-25000" dirty="0" err="1" smtClean="0"/>
              <a:t>R2</a:t>
            </a:r>
            <a:endParaRPr lang="sk-SK" b="1" baseline="-25000" dirty="0" smtClean="0"/>
          </a:p>
          <a:p>
            <a:endParaRPr lang="sk-SK" dirty="0"/>
          </a:p>
          <a:p>
            <a:r>
              <a:rPr lang="sk-SK" dirty="0"/>
              <a:t>I</a:t>
            </a:r>
            <a:r>
              <a:rPr lang="sk-SK" baseline="-25000" dirty="0"/>
              <a:t>2</a:t>
            </a:r>
            <a:r>
              <a:rPr lang="sk-SK" dirty="0"/>
              <a:t>≈ </a:t>
            </a:r>
            <a:r>
              <a:rPr lang="sk-SK" dirty="0" smtClean="0"/>
              <a:t>10. </a:t>
            </a:r>
            <a:r>
              <a:rPr lang="sk-SK" dirty="0" err="1" smtClean="0"/>
              <a:t>I</a:t>
            </a:r>
            <a:r>
              <a:rPr lang="sk-SK" baseline="-25000" dirty="0" err="1" smtClean="0"/>
              <a:t>B</a:t>
            </a:r>
            <a:r>
              <a:rPr lang="sk-SK" dirty="0" err="1" smtClean="0"/>
              <a:t>=10.0,05mA=0,5mA</a:t>
            </a:r>
            <a:endParaRPr lang="sk-SK" dirty="0" smtClean="0"/>
          </a:p>
          <a:p>
            <a:r>
              <a:rPr lang="sk-SK" dirty="0" err="1"/>
              <a:t>U</a:t>
            </a:r>
            <a:r>
              <a:rPr lang="sk-SK" baseline="-25000" dirty="0" err="1"/>
              <a:t>BE</a:t>
            </a:r>
            <a:r>
              <a:rPr lang="sk-SK" dirty="0" err="1"/>
              <a:t>=U</a:t>
            </a:r>
            <a:r>
              <a:rPr lang="sk-SK" baseline="-25000" dirty="0" err="1"/>
              <a:t>R2</a:t>
            </a:r>
            <a:r>
              <a:rPr lang="sk-SK" dirty="0"/>
              <a:t> ≈ </a:t>
            </a:r>
            <a:r>
              <a:rPr lang="sk-SK" dirty="0" smtClean="0"/>
              <a:t>0,68V</a:t>
            </a:r>
          </a:p>
          <a:p>
            <a:r>
              <a:rPr lang="sk-SK" dirty="0" err="1" smtClean="0"/>
              <a:t>R</a:t>
            </a:r>
            <a:r>
              <a:rPr lang="sk-SK" baseline="-25000" dirty="0" err="1" smtClean="0"/>
              <a:t>2</a:t>
            </a:r>
            <a:r>
              <a:rPr lang="sk-SK" dirty="0" err="1" smtClean="0"/>
              <a:t>=U</a:t>
            </a:r>
            <a:r>
              <a:rPr lang="sk-SK" baseline="-25000" dirty="0" err="1" smtClean="0"/>
              <a:t>R2</a:t>
            </a:r>
            <a:r>
              <a:rPr lang="sk-SK" dirty="0" smtClean="0"/>
              <a:t>/</a:t>
            </a:r>
            <a:r>
              <a:rPr lang="sk-SK" dirty="0" err="1" smtClean="0"/>
              <a:t>I</a:t>
            </a:r>
            <a:r>
              <a:rPr lang="sk-SK" baseline="-25000" dirty="0" err="1" smtClean="0"/>
              <a:t>2</a:t>
            </a:r>
            <a:r>
              <a:rPr lang="sk-SK" dirty="0" err="1" smtClean="0"/>
              <a:t>=0,68V</a:t>
            </a:r>
            <a:r>
              <a:rPr lang="sk-SK" dirty="0" smtClean="0"/>
              <a:t>/</a:t>
            </a:r>
            <a:r>
              <a:rPr lang="sk-SK" dirty="0" err="1" smtClean="0"/>
              <a:t>0,5mA</a:t>
            </a:r>
            <a:r>
              <a:rPr lang="sk-SK" dirty="0" smtClean="0"/>
              <a:t>= 1,36k</a:t>
            </a:r>
            <a:r>
              <a:rPr lang="el-GR" dirty="0" smtClean="0"/>
              <a:t>Ω</a:t>
            </a:r>
            <a:endParaRPr lang="sk-SK" dirty="0" smtClean="0"/>
          </a:p>
          <a:p>
            <a:r>
              <a:rPr lang="sk-SK" dirty="0" err="1" smtClean="0"/>
              <a:t>U</a:t>
            </a:r>
            <a:r>
              <a:rPr lang="sk-SK" baseline="-25000" dirty="0" err="1" smtClean="0"/>
              <a:t>R1</a:t>
            </a:r>
            <a:r>
              <a:rPr lang="sk-SK" dirty="0" err="1" smtClean="0"/>
              <a:t>=U</a:t>
            </a:r>
            <a:r>
              <a:rPr lang="sk-SK" baseline="-25000" dirty="0" err="1" smtClean="0"/>
              <a:t>CC</a:t>
            </a:r>
            <a:r>
              <a:rPr lang="sk-SK" dirty="0" err="1" smtClean="0"/>
              <a:t>-U</a:t>
            </a:r>
            <a:r>
              <a:rPr lang="sk-SK" baseline="-25000" dirty="0" err="1" smtClean="0"/>
              <a:t>BE</a:t>
            </a:r>
            <a:r>
              <a:rPr lang="sk-SK" dirty="0" err="1" smtClean="0"/>
              <a:t>=12V-0,68V=11,32V</a:t>
            </a:r>
            <a:endParaRPr lang="sk-SK" dirty="0" smtClean="0"/>
          </a:p>
          <a:p>
            <a:r>
              <a:rPr lang="sk-SK" dirty="0" err="1" smtClean="0"/>
              <a:t>I</a:t>
            </a:r>
            <a:r>
              <a:rPr lang="sk-SK" baseline="-25000" dirty="0" err="1" smtClean="0"/>
              <a:t>1</a:t>
            </a:r>
            <a:r>
              <a:rPr lang="sk-SK" dirty="0" err="1" smtClean="0"/>
              <a:t>=I</a:t>
            </a:r>
            <a:r>
              <a:rPr lang="sk-SK" baseline="-25000" dirty="0" err="1" smtClean="0"/>
              <a:t>2</a:t>
            </a:r>
            <a:r>
              <a:rPr lang="sk-SK" dirty="0" err="1" smtClean="0"/>
              <a:t>+I</a:t>
            </a:r>
            <a:r>
              <a:rPr lang="sk-SK" baseline="-25000" dirty="0" err="1" smtClean="0"/>
              <a:t>B</a:t>
            </a:r>
            <a:r>
              <a:rPr lang="sk-SK" dirty="0" err="1" smtClean="0"/>
              <a:t>=0,5mA+0,05mA=0,55mA</a:t>
            </a:r>
            <a:endParaRPr lang="sk-SK" dirty="0" smtClean="0"/>
          </a:p>
          <a:p>
            <a:r>
              <a:rPr lang="sk-SK" dirty="0" err="1" smtClean="0"/>
              <a:t>R</a:t>
            </a:r>
            <a:r>
              <a:rPr lang="sk-SK" baseline="-25000" dirty="0" err="1" smtClean="0"/>
              <a:t>1</a:t>
            </a:r>
            <a:r>
              <a:rPr lang="sk-SK" dirty="0" err="1" smtClean="0"/>
              <a:t>=U</a:t>
            </a:r>
            <a:r>
              <a:rPr lang="sk-SK" baseline="-25000" dirty="0" err="1" smtClean="0"/>
              <a:t>R1</a:t>
            </a:r>
            <a:r>
              <a:rPr lang="sk-SK" dirty="0" smtClean="0"/>
              <a:t>/</a:t>
            </a:r>
            <a:r>
              <a:rPr lang="sk-SK" dirty="0" err="1" smtClean="0"/>
              <a:t>I</a:t>
            </a:r>
            <a:r>
              <a:rPr lang="sk-SK" baseline="-25000" dirty="0" err="1" smtClean="0"/>
              <a:t>1</a:t>
            </a:r>
            <a:r>
              <a:rPr lang="sk-SK" dirty="0" err="1" smtClean="0"/>
              <a:t>=11,3V</a:t>
            </a:r>
            <a:r>
              <a:rPr lang="sk-SK" dirty="0" smtClean="0"/>
              <a:t>/</a:t>
            </a:r>
            <a:r>
              <a:rPr lang="sk-SK" dirty="0" err="1" smtClean="0"/>
              <a:t>0,55mA=20,545k</a:t>
            </a:r>
            <a:r>
              <a:rPr lang="el-GR" dirty="0" smtClean="0"/>
              <a:t>Ω</a:t>
            </a:r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Podľa katalógu: </a:t>
            </a:r>
          </a:p>
          <a:p>
            <a:r>
              <a:rPr lang="sk-SK" dirty="0" err="1" smtClean="0"/>
              <a:t>R</a:t>
            </a:r>
            <a:r>
              <a:rPr lang="sk-SK" baseline="-25000" dirty="0" err="1" smtClean="0"/>
              <a:t>1</a:t>
            </a:r>
            <a:r>
              <a:rPr lang="sk-SK" dirty="0" err="1" smtClean="0"/>
              <a:t>=22k</a:t>
            </a:r>
            <a:r>
              <a:rPr lang="el-GR" dirty="0"/>
              <a:t> </a:t>
            </a:r>
            <a:r>
              <a:rPr lang="el-GR" dirty="0" smtClean="0"/>
              <a:t>Ω</a:t>
            </a:r>
            <a:r>
              <a:rPr lang="sk-SK" dirty="0" smtClean="0"/>
              <a:t>, </a:t>
            </a:r>
            <a:r>
              <a:rPr lang="sk-SK" dirty="0" err="1" smtClean="0"/>
              <a:t>R</a:t>
            </a:r>
            <a:r>
              <a:rPr lang="sk-SK" baseline="-25000" dirty="0" err="1" smtClean="0"/>
              <a:t>2</a:t>
            </a:r>
            <a:r>
              <a:rPr lang="sk-SK" dirty="0" err="1" smtClean="0"/>
              <a:t>=1,5k</a:t>
            </a:r>
            <a:r>
              <a:rPr lang="el-GR" dirty="0"/>
              <a:t> Ω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2735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Nf</a:t>
            </a:r>
            <a:r>
              <a:rPr lang="sk-SK" b="1" dirty="0" smtClean="0"/>
              <a:t> zosilňovače – návrh parametrov :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5" name="BlokTextu 4"/>
          <p:cNvSpPr txBox="1"/>
          <p:nvPr/>
        </p:nvSpPr>
        <p:spPr>
          <a:xfrm>
            <a:off x="323528" y="745356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Stabilizácia pracovného bodu:</a:t>
            </a:r>
          </a:p>
          <a:p>
            <a:endParaRPr lang="sk-SK" dirty="0"/>
          </a:p>
          <a:p>
            <a:r>
              <a:rPr lang="sk-SK" dirty="0"/>
              <a:t>Najvýznamnejší vplyv na </a:t>
            </a:r>
            <a:r>
              <a:rPr lang="sk-SK" dirty="0" err="1" smtClean="0"/>
              <a:t>I</a:t>
            </a:r>
            <a:r>
              <a:rPr lang="sk-SK" baseline="-25000" dirty="0" err="1" smtClean="0"/>
              <a:t>C</a:t>
            </a:r>
            <a:r>
              <a:rPr lang="sk-SK" baseline="-25000" dirty="0" smtClean="0"/>
              <a:t>  </a:t>
            </a:r>
            <a:r>
              <a:rPr lang="sk-SK" dirty="0" smtClean="0"/>
              <a:t>a </a:t>
            </a:r>
            <a:r>
              <a:rPr lang="sk-SK" dirty="0"/>
              <a:t>teda aj polohu pracovného bodu má teplota (stratový výkon),  </a:t>
            </a:r>
            <a:r>
              <a:rPr lang="sk-SK" dirty="0" smtClean="0"/>
              <a:t>hovoríme </a:t>
            </a:r>
            <a:r>
              <a:rPr lang="sk-SK" dirty="0"/>
              <a:t>aj o </a:t>
            </a:r>
            <a:r>
              <a:rPr lang="sk-SK" dirty="0" err="1"/>
              <a:t>drifte</a:t>
            </a:r>
            <a:r>
              <a:rPr lang="sk-SK" dirty="0"/>
              <a:t> pracovného bodu</a:t>
            </a:r>
            <a:r>
              <a:rPr lang="sk-SK" dirty="0" smtClean="0"/>
              <a:t>.</a:t>
            </a:r>
          </a:p>
          <a:p>
            <a:r>
              <a:rPr lang="sk-SK" b="1" dirty="0"/>
              <a:t>S rastúcou teplotou </a:t>
            </a:r>
            <a:r>
              <a:rPr lang="sk-SK" dirty="0" err="1"/>
              <a:t>⇒</a:t>
            </a:r>
            <a:r>
              <a:rPr lang="sk-SK" b="1" dirty="0" err="1" smtClean="0"/>
              <a:t>I</a:t>
            </a:r>
            <a:r>
              <a:rPr lang="sk-SK" b="1" baseline="-25000" dirty="0" err="1" smtClean="0"/>
              <a:t>C</a:t>
            </a:r>
            <a:r>
              <a:rPr lang="sk-SK" b="1" baseline="-25000" dirty="0" smtClean="0"/>
              <a:t>  </a:t>
            </a:r>
            <a:r>
              <a:rPr lang="sk-SK" b="1" dirty="0" smtClean="0"/>
              <a:t>rastie</a:t>
            </a:r>
            <a:endParaRPr lang="sk-SK" dirty="0"/>
          </a:p>
          <a:p>
            <a:endParaRPr lang="sk-SK" b="1" dirty="0" smtClean="0"/>
          </a:p>
          <a:p>
            <a:r>
              <a:rPr lang="sk-SK" b="1" dirty="0" smtClean="0"/>
              <a:t>Riešenie = záporná spätná väzba</a:t>
            </a:r>
          </a:p>
          <a:p>
            <a:endParaRPr lang="sk-SK" b="1" dirty="0"/>
          </a:p>
          <a:p>
            <a:r>
              <a:rPr lang="sk-SK" dirty="0"/>
              <a:t>Podstatou je zmenšovanie </a:t>
            </a:r>
            <a:r>
              <a:rPr lang="sk-SK" dirty="0" err="1" smtClean="0"/>
              <a:t>U</a:t>
            </a:r>
            <a:r>
              <a:rPr lang="sk-SK" baseline="-25000" dirty="0" err="1" smtClean="0"/>
              <a:t>BE</a:t>
            </a:r>
            <a:r>
              <a:rPr lang="sk-SK" dirty="0" smtClean="0"/>
              <a:t> tranzistora </a:t>
            </a:r>
            <a:r>
              <a:rPr lang="sk-SK" dirty="0"/>
              <a:t>so zvyšujúcou sa teplotou, čo má za následok konečnú stabilizáciu </a:t>
            </a:r>
            <a:r>
              <a:rPr lang="sk-SK" dirty="0" err="1"/>
              <a:t>I</a:t>
            </a:r>
            <a:r>
              <a:rPr lang="sk-SK" baseline="-25000" dirty="0" err="1"/>
              <a:t>C</a:t>
            </a:r>
            <a:r>
              <a:rPr lang="sk-SK" dirty="0"/>
              <a:t>.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18281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Nf</a:t>
            </a:r>
            <a:r>
              <a:rPr lang="sk-SK" b="1" dirty="0" smtClean="0"/>
              <a:t> zosilňovače – návrh parametrov :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308695"/>
            <a:ext cx="808672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23528" y="745356"/>
            <a:ext cx="3035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/>
              <a:t>Stabilizácia pracovného bodu:</a:t>
            </a:r>
          </a:p>
        </p:txBody>
      </p:sp>
    </p:spTree>
    <p:extLst>
      <p:ext uri="{BB962C8B-B14F-4D97-AF65-F5344CB8AC3E}">
        <p14:creationId xmlns="" xmlns:p14="http://schemas.microsoft.com/office/powerpoint/2010/main" val="31469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5003849" cy="336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ĺžnik 3"/>
          <p:cNvSpPr/>
          <p:nvPr/>
        </p:nvSpPr>
        <p:spPr>
          <a:xfrm>
            <a:off x="331020" y="3933056"/>
            <a:ext cx="79133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 smtClean="0"/>
              <a:t>R</a:t>
            </a:r>
            <a:r>
              <a:rPr lang="sk-SK" b="1" baseline="-25000" dirty="0" err="1" smtClean="0"/>
              <a:t>L</a:t>
            </a:r>
            <a:r>
              <a:rPr lang="sk-SK" dirty="0" smtClean="0"/>
              <a:t> </a:t>
            </a:r>
            <a:r>
              <a:rPr lang="sk-SK" dirty="0"/>
              <a:t>- </a:t>
            </a:r>
            <a:r>
              <a:rPr lang="sk-SK" dirty="0" smtClean="0"/>
              <a:t>zaťažovací </a:t>
            </a:r>
            <a:r>
              <a:rPr lang="sk-SK" dirty="0" err="1"/>
              <a:t>rezistor</a:t>
            </a:r>
            <a:r>
              <a:rPr lang="sk-SK" dirty="0" smtClean="0"/>
              <a:t> </a:t>
            </a:r>
          </a:p>
          <a:p>
            <a:r>
              <a:rPr lang="sk-SK" b="1" dirty="0" smtClean="0"/>
              <a:t>R</a:t>
            </a:r>
            <a:r>
              <a:rPr lang="sk-SK" b="1" baseline="-25000" dirty="0" smtClean="0"/>
              <a:t>1,</a:t>
            </a:r>
            <a:r>
              <a:rPr lang="sk-SK" b="1" dirty="0" smtClean="0"/>
              <a:t> R</a:t>
            </a:r>
            <a:r>
              <a:rPr lang="sk-SK" b="1" baseline="-25000" dirty="0"/>
              <a:t>2</a:t>
            </a:r>
            <a:r>
              <a:rPr lang="sk-SK" b="1" dirty="0" smtClean="0"/>
              <a:t> </a:t>
            </a:r>
            <a:r>
              <a:rPr lang="sk-SK" dirty="0"/>
              <a:t>- nastavenie predpätia </a:t>
            </a:r>
            <a:r>
              <a:rPr lang="sk-SK" dirty="0" err="1"/>
              <a:t>BE</a:t>
            </a:r>
            <a:r>
              <a:rPr lang="sk-SK" dirty="0"/>
              <a:t> a bázového prúdu</a:t>
            </a:r>
            <a:r>
              <a:rPr lang="sk-SK" dirty="0" smtClean="0"/>
              <a:t> ,  nastavenie pracovného bodu</a:t>
            </a:r>
          </a:p>
          <a:p>
            <a:r>
              <a:rPr lang="sk-SK" b="1" dirty="0" err="1"/>
              <a:t>R</a:t>
            </a:r>
            <a:r>
              <a:rPr lang="sk-SK" b="1" baseline="-25000" dirty="0" err="1"/>
              <a:t>C</a:t>
            </a:r>
            <a:r>
              <a:rPr lang="sk-SK" dirty="0"/>
              <a:t> - nastavuje </a:t>
            </a:r>
            <a:r>
              <a:rPr lang="sk-SK" dirty="0" err="1"/>
              <a:t>U</a:t>
            </a:r>
            <a:r>
              <a:rPr lang="sk-SK" baseline="-25000" dirty="0" err="1"/>
              <a:t>CE</a:t>
            </a:r>
            <a:r>
              <a:rPr lang="sk-SK" dirty="0"/>
              <a:t> a </a:t>
            </a:r>
            <a:r>
              <a:rPr lang="sk-SK" dirty="0" err="1"/>
              <a:t>I</a:t>
            </a:r>
            <a:r>
              <a:rPr lang="sk-SK" baseline="-25000" dirty="0" err="1"/>
              <a:t>C</a:t>
            </a:r>
            <a:r>
              <a:rPr lang="sk-SK" dirty="0"/>
              <a:t>, tvorí zároveň </a:t>
            </a:r>
            <a:r>
              <a:rPr lang="sk-SK" dirty="0" smtClean="0"/>
              <a:t>zaťažovací </a:t>
            </a:r>
            <a:r>
              <a:rPr lang="sk-SK" dirty="0" err="1"/>
              <a:t>rezistor</a:t>
            </a:r>
            <a:r>
              <a:rPr lang="sk-SK" dirty="0"/>
              <a:t> pre tranzistor</a:t>
            </a:r>
            <a:r>
              <a:rPr lang="sk-SK" dirty="0" smtClean="0"/>
              <a:t> </a:t>
            </a:r>
          </a:p>
          <a:p>
            <a:r>
              <a:rPr lang="sk-SK" b="1" dirty="0" err="1"/>
              <a:t>R</a:t>
            </a:r>
            <a:r>
              <a:rPr lang="sk-SK" b="1" baseline="-25000" dirty="0" err="1"/>
              <a:t>E</a:t>
            </a:r>
            <a:r>
              <a:rPr lang="sk-SK" b="1" dirty="0"/>
              <a:t> </a:t>
            </a:r>
            <a:r>
              <a:rPr lang="sk-SK" dirty="0"/>
              <a:t>- teplotná stabilizácia pracovného bodu</a:t>
            </a:r>
            <a:r>
              <a:rPr lang="sk-SK" dirty="0" smtClean="0"/>
              <a:t> </a:t>
            </a:r>
          </a:p>
          <a:p>
            <a:r>
              <a:rPr lang="sk-SK" b="1" dirty="0" err="1"/>
              <a:t>C</a:t>
            </a:r>
            <a:r>
              <a:rPr lang="sk-SK" b="1" baseline="-25000" dirty="0" err="1"/>
              <a:t>E</a:t>
            </a:r>
            <a:r>
              <a:rPr lang="sk-SK" dirty="0"/>
              <a:t> - skratuje </a:t>
            </a:r>
            <a:r>
              <a:rPr lang="sk-SK" dirty="0" err="1"/>
              <a:t>emitorový</a:t>
            </a:r>
            <a:r>
              <a:rPr lang="sk-SK" dirty="0"/>
              <a:t> </a:t>
            </a:r>
            <a:r>
              <a:rPr lang="sk-SK" dirty="0" err="1"/>
              <a:t>rezistor</a:t>
            </a:r>
            <a:r>
              <a:rPr lang="sk-SK" dirty="0"/>
              <a:t> pre striedavé signály (</a:t>
            </a:r>
            <a:r>
              <a:rPr lang="sk-SK" dirty="0" smtClean="0"/>
              <a:t>ruší </a:t>
            </a:r>
            <a:r>
              <a:rPr lang="sk-SK" dirty="0"/>
              <a:t>striedavú spätnú väzbu)</a:t>
            </a:r>
            <a:r>
              <a:rPr lang="sk-SK" dirty="0" smtClean="0"/>
              <a:t> </a:t>
            </a:r>
          </a:p>
          <a:p>
            <a:r>
              <a:rPr lang="sk-SK" b="1" dirty="0"/>
              <a:t>C1, C2 </a:t>
            </a:r>
            <a:r>
              <a:rPr lang="sk-SK" dirty="0"/>
              <a:t>- oddeľujú striedavé a jednosmerné </a:t>
            </a:r>
            <a:r>
              <a:rPr lang="sk-SK" dirty="0" smtClean="0"/>
              <a:t>zložky </a:t>
            </a:r>
            <a:r>
              <a:rPr lang="sk-SK" dirty="0"/>
              <a:t>signálu</a:t>
            </a:r>
          </a:p>
        </p:txBody>
      </p:sp>
    </p:spTree>
    <p:extLst>
      <p:ext uri="{BB962C8B-B14F-4D97-AF65-F5344CB8AC3E}">
        <p14:creationId xmlns="" xmlns:p14="http://schemas.microsoft.com/office/powerpoint/2010/main" val="357724093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847</Words>
  <Application>Microsoft Office PowerPoint</Application>
  <PresentationFormat>Prezentácia na obrazovke (4:3)</PresentationFormat>
  <Paragraphs>153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103</cp:revision>
  <cp:lastPrinted>2013-12-11T20:47:42Z</cp:lastPrinted>
  <dcterms:created xsi:type="dcterms:W3CDTF">2013-10-01T16:54:43Z</dcterms:created>
  <dcterms:modified xsi:type="dcterms:W3CDTF">2015-06-04T14:54:51Z</dcterms:modified>
</cp:coreProperties>
</file>