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322" r:id="rId2"/>
    <p:sldId id="324" r:id="rId3"/>
    <p:sldId id="325" r:id="rId4"/>
    <p:sldId id="327" r:id="rId5"/>
    <p:sldId id="329" r:id="rId6"/>
    <p:sldId id="330" r:id="rId7"/>
    <p:sldId id="326" r:id="rId8"/>
    <p:sldId id="272" r:id="rId9"/>
    <p:sldId id="338" r:id="rId10"/>
    <p:sldId id="273" r:id="rId11"/>
    <p:sldId id="331" r:id="rId12"/>
    <p:sldId id="274" r:id="rId13"/>
    <p:sldId id="275" r:id="rId14"/>
    <p:sldId id="337" r:id="rId15"/>
    <p:sldId id="339" r:id="rId16"/>
    <p:sldId id="276" r:id="rId17"/>
    <p:sldId id="351" r:id="rId18"/>
    <p:sldId id="279" r:id="rId19"/>
    <p:sldId id="284" r:id="rId20"/>
    <p:sldId id="285" r:id="rId21"/>
    <p:sldId id="287" r:id="rId22"/>
    <p:sldId id="347" r:id="rId23"/>
    <p:sldId id="345" r:id="rId24"/>
    <p:sldId id="349" r:id="rId25"/>
    <p:sldId id="348" r:id="rId26"/>
    <p:sldId id="340" r:id="rId27"/>
    <p:sldId id="341" r:id="rId28"/>
    <p:sldId id="346" r:id="rId29"/>
    <p:sldId id="352" r:id="rId30"/>
    <p:sldId id="31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297" r:id="rId39"/>
    <p:sldId id="298" r:id="rId40"/>
    <p:sldId id="312" r:id="rId41"/>
    <p:sldId id="336" r:id="rId42"/>
    <p:sldId id="299" r:id="rId43"/>
    <p:sldId id="309" r:id="rId44"/>
    <p:sldId id="300" r:id="rId45"/>
    <p:sldId id="310" r:id="rId46"/>
    <p:sldId id="316" r:id="rId47"/>
    <p:sldId id="315" r:id="rId48"/>
    <p:sldId id="288" r:id="rId49"/>
    <p:sldId id="314" r:id="rId50"/>
    <p:sldId id="342" r:id="rId51"/>
    <p:sldId id="344" r:id="rId52"/>
    <p:sldId id="343" r:id="rId53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13. 1. 2016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dp.fmph.uniba.sk/%7Ekoubek/UT_html/G3/kap3/3-9_soubory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7321370" cy="36433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85720" y="785794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pojmy: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amplitúda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perióda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frekvencia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tranzistor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Cieľ:  Čo je zosilnenie a ako ho získame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Zosilňovače 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0" name="Obdĺžnik 9"/>
          <p:cNvSpPr/>
          <p:nvPr/>
        </p:nvSpPr>
        <p:spPr>
          <a:xfrm>
            <a:off x="251520" y="7647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Zosilňovač</a:t>
            </a:r>
            <a:r>
              <a:rPr lang="sk-SK" dirty="0"/>
              <a:t> je elektronická súčiastka, alebo sústava elektronických súčiastok, ktorých úlohou je </a:t>
            </a:r>
            <a:r>
              <a:rPr lang="sk-SK" b="1" dirty="0"/>
              <a:t>zvýšiť amplitúdu premenlivého elektrického signálu </a:t>
            </a:r>
            <a:r>
              <a:rPr lang="sk-SK" dirty="0"/>
              <a:t>tak, aby jeho </a:t>
            </a:r>
            <a:r>
              <a:rPr lang="sk-SK" b="1" dirty="0"/>
              <a:t>ostatné charakteristiky (frekvencia) </a:t>
            </a:r>
            <a:r>
              <a:rPr lang="sk-SK" dirty="0"/>
              <a:t>ostali podľa možnosti zachované. Toto zvýšenie amplitúdy sa nazýva </a:t>
            </a:r>
            <a:r>
              <a:rPr lang="sk-SK" i="1" dirty="0"/>
              <a:t>zosilnenie</a:t>
            </a:r>
            <a:r>
              <a:rPr lang="sk-SK" dirty="0"/>
              <a:t>.</a:t>
            </a:r>
          </a:p>
        </p:txBody>
      </p:sp>
      <p:pic>
        <p:nvPicPr>
          <p:cNvPr id="1028" name="Picture 4" descr="http://www.dnp.fmph.uniba.sk/~kollar/jewww/ell0601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6" t="30953" r="3992" b="5406"/>
          <a:stretch/>
        </p:blipFill>
        <p:spPr bwMode="auto">
          <a:xfrm>
            <a:off x="0" y="1928802"/>
            <a:ext cx="8981613" cy="4086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57158" y="6072206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 kremíkových tranzistoroch treba na otvorenie 0,5 V až 0,7 V na prechode BE. Pri</a:t>
            </a:r>
          </a:p>
          <a:p>
            <a:r>
              <a:rPr lang="sk-SK" dirty="0" err="1" smtClean="0"/>
              <a:t>germániových</a:t>
            </a:r>
            <a:r>
              <a:rPr lang="sk-SK" dirty="0" smtClean="0"/>
              <a:t> okolo 0,25 V.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1544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728" y="3143224"/>
            <a:ext cx="6046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nízkofrekvenčného zosilňovača </a:t>
            </a:r>
            <a:endParaRPr lang="sk-SK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786314" cy="38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836712"/>
            <a:ext cx="84633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použitia: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prúdu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napätia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výkonu</a:t>
            </a:r>
          </a:p>
          <a:p>
            <a:endParaRPr lang="sk-SK" b="1" dirty="0"/>
          </a:p>
          <a:p>
            <a:r>
              <a:rPr lang="sk-SK" b="1" dirty="0" smtClean="0"/>
              <a:t>Podľa frekvencie: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Nízkofrekvenčné  - od 20Hz do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Vysokofrekvenčné - nad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Impulzné – číslicové zariadenia,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Jednosmerné – meracie zariadenia</a:t>
            </a:r>
          </a:p>
          <a:p>
            <a:endParaRPr lang="sk-SK" dirty="0"/>
          </a:p>
          <a:p>
            <a:r>
              <a:rPr lang="sk-SK" b="1" dirty="0" smtClean="0"/>
              <a:t>Podľa šírky spracovaného frekvenčného pásma: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Úzkopásmové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Širokopásmové</a:t>
            </a:r>
          </a:p>
          <a:p>
            <a:endParaRPr lang="sk-SK" dirty="0"/>
          </a:p>
          <a:p>
            <a:r>
              <a:rPr lang="sk-SK" b="1" dirty="0" smtClean="0"/>
              <a:t>Podľa aktívneho prvku: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Elektrónkové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Tranzistorové – s bipolárnymi alebo </a:t>
            </a:r>
            <a:r>
              <a:rPr lang="sk-SK" dirty="0" err="1" smtClean="0"/>
              <a:t>unipolárnymi</a:t>
            </a:r>
            <a:r>
              <a:rPr lang="sk-SK" dirty="0" smtClean="0"/>
              <a:t> tranzistormi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Integrované</a:t>
            </a:r>
          </a:p>
        </p:txBody>
      </p:sp>
    </p:spTree>
    <p:extLst>
      <p:ext uri="{BB962C8B-B14F-4D97-AF65-F5344CB8AC3E}">
        <p14:creationId xmlns="" xmlns:p14="http://schemas.microsoft.com/office/powerpoint/2010/main" val="3500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08720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zapojenia zosilňovacej súčiastky: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</a:t>
            </a:r>
            <a:r>
              <a:rPr lang="sk-SK" dirty="0" err="1" smtClean="0"/>
              <a:t>emitorom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kolektorom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spoločnou bázou</a:t>
            </a:r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Podľa počtu stupňov: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Viacstupňové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Podľa spätnej väzby: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Bez spätnej väzby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 kladnou spätnou väzbou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So zápornou spätnou väzbou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57158" y="47863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veľkosti vstupného (budiaceho) signálu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predzosilňovače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na malé úrovne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 výkonové 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z predzosilňovača na požadovanú úroveň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285728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parametre zosilňovača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zosilnenie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nelineárne skreslenie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stabilita – odolnosť proti rozkmitaniu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šírka pásma – kmitočtový rozsah, ktorý je zosilňovač schopný zosilniť</a:t>
            </a:r>
            <a:endParaRPr lang="sk-SK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5429288" cy="29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5082165"/>
            <a:ext cx="4572033" cy="10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981" y="5072074"/>
            <a:ext cx="42580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786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Skreslenie signálu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Požiadavka na zosilňovač je, aby priebeh </a:t>
            </a:r>
            <a:r>
              <a:rPr lang="sk-SK" dirty="0" smtClean="0"/>
              <a:t>výstupného signálu bol presne lineárne zväčšený</a:t>
            </a:r>
          </a:p>
          <a:p>
            <a:r>
              <a:rPr lang="sk-SK" dirty="0" smtClean="0"/>
              <a:t>obraz vstupného signálu.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Zosilňovač zosilňuje </a:t>
            </a:r>
            <a:r>
              <a:rPr lang="sk-SK" dirty="0" err="1" smtClean="0"/>
              <a:t>signal</a:t>
            </a:r>
            <a:r>
              <a:rPr lang="sk-SK" dirty="0" smtClean="0"/>
              <a:t> dostatočne lineárne len za určitých podmienok (teplota, frekvencia, úroveň signálu).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Čím viac sa odchýli od týchto podmienok, tým viac </a:t>
            </a:r>
            <a:r>
              <a:rPr lang="sk-SK" dirty="0" smtClean="0"/>
              <a:t>sa prejaví nelineárne skreslenie vo výstupnom signáli – hovoríme, že zosilňovač skresľuje.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7058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Nízkofrekvenčné zosilňovače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323528" y="7453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signálov od 6 do 20kHz - </a:t>
            </a:r>
            <a:r>
              <a:rPr lang="sk-SK" dirty="0" err="1" smtClean="0"/>
              <a:t>audiosignály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Základné zapojenia </a:t>
            </a:r>
            <a:r>
              <a:rPr lang="sk-SK" dirty="0" err="1" smtClean="0"/>
              <a:t>nf</a:t>
            </a:r>
            <a:r>
              <a:rPr lang="sk-SK" dirty="0" smtClean="0"/>
              <a:t> zosilňovačov</a:t>
            </a:r>
            <a:endParaRPr lang="sk-SK" dirty="0"/>
          </a:p>
        </p:txBody>
      </p:sp>
      <p:pic>
        <p:nvPicPr>
          <p:cNvPr id="22" name="Picture 4" descr="http://alzat.szm.com/Zosil/zakl_zap/zapo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11"/>
          <a:stretch/>
        </p:blipFill>
        <p:spPr bwMode="auto">
          <a:xfrm>
            <a:off x="452769" y="1700808"/>
            <a:ext cx="8280174" cy="213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lokTextu 22"/>
          <p:cNvSpPr txBox="1"/>
          <p:nvPr/>
        </p:nvSpPr>
        <p:spPr>
          <a:xfrm>
            <a:off x="251520" y="41490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So spoločnou bázou                   So spoločným </a:t>
            </a:r>
            <a:r>
              <a:rPr lang="sk-SK" dirty="0" err="1" smtClean="0"/>
              <a:t>emitorom</a:t>
            </a:r>
            <a:r>
              <a:rPr lang="sk-SK" dirty="0" smtClean="0"/>
              <a:t>        So spoločným kolektorom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52769" y="486015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Telefónna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Rozhlasová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Televízna technika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958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ovná spojovacia šípka 4"/>
          <p:cNvCxnSpPr/>
          <p:nvPr/>
        </p:nvCxnSpPr>
        <p:spPr>
          <a:xfrm flipV="1">
            <a:off x="971600" y="971436"/>
            <a:ext cx="0" cy="4968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971600" y="5939988"/>
            <a:ext cx="77768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971600" y="1619508"/>
            <a:ext cx="6192688" cy="432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539552" y="75541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Ic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388424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</a:t>
            </a:r>
            <a:r>
              <a:rPr lang="sk-SK" baseline="-25000" dirty="0" smtClean="0"/>
              <a:t>CE</a:t>
            </a:r>
            <a:endParaRPr lang="sk-SK" baseline="-25000" dirty="0"/>
          </a:p>
        </p:txBody>
      </p:sp>
      <p:sp>
        <p:nvSpPr>
          <p:cNvPr id="13" name="Ovál 12"/>
          <p:cNvSpPr/>
          <p:nvPr/>
        </p:nvSpPr>
        <p:spPr>
          <a:xfrm>
            <a:off x="899592" y="15475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020272" y="57959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8" name="Rovná spojnica 17"/>
          <p:cNvCxnSpPr/>
          <p:nvPr/>
        </p:nvCxnSpPr>
        <p:spPr>
          <a:xfrm flipV="1">
            <a:off x="3707904" y="356372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971600" y="3563724"/>
            <a:ext cx="2736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107504" y="12594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948264" y="6084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3563888" y="341970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3419872" y="60840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Ucc/2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72008" y="3419708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Ucc</a:t>
            </a:r>
            <a:r>
              <a:rPr lang="sk-SK" dirty="0" smtClean="0"/>
              <a:t>/</a:t>
            </a:r>
            <a:r>
              <a:rPr lang="sk-SK" dirty="0" err="1" smtClean="0"/>
              <a:t>Rc</a:t>
            </a:r>
            <a:endParaRPr lang="sk-SK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179512" y="377974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323528" y="37797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3779912" y="3059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 = pracovný bod tranzistora</a:t>
            </a:r>
            <a:endParaRPr lang="sk-SK" dirty="0"/>
          </a:p>
        </p:txBody>
      </p:sp>
      <p:cxnSp>
        <p:nvCxnSpPr>
          <p:cNvPr id="34" name="Rovná spojovacia šípka 33"/>
          <p:cNvCxnSpPr/>
          <p:nvPr/>
        </p:nvCxnSpPr>
        <p:spPr>
          <a:xfrm flipH="1">
            <a:off x="1115616" y="1115452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lokTextu 34"/>
          <p:cNvSpPr txBox="1"/>
          <p:nvPr/>
        </p:nvSpPr>
        <p:spPr>
          <a:xfrm>
            <a:off x="2555776" y="75715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</a:t>
            </a:r>
          </a:p>
          <a:p>
            <a:r>
              <a:rPr lang="sk-SK" dirty="0" smtClean="0"/>
              <a:t>otvorený</a:t>
            </a:r>
            <a:endParaRPr lang="sk-SK" dirty="0"/>
          </a:p>
        </p:txBody>
      </p:sp>
      <p:cxnSp>
        <p:nvCxnSpPr>
          <p:cNvPr id="37" name="Rovná spojovacia šípka 36"/>
          <p:cNvCxnSpPr>
            <a:endCxn id="14" idx="7"/>
          </p:cNvCxnSpPr>
          <p:nvPr/>
        </p:nvCxnSpPr>
        <p:spPr>
          <a:xfrm flipH="1">
            <a:off x="7204660" y="4715852"/>
            <a:ext cx="535692" cy="1111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7740352" y="435755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zatvorený</a:t>
            </a:r>
            <a:endParaRPr lang="sk-SK" dirty="0"/>
          </a:p>
        </p:txBody>
      </p:sp>
      <p:sp>
        <p:nvSpPr>
          <p:cNvPr id="41" name="Voľná forma 40"/>
          <p:cNvSpPr/>
          <p:nvPr/>
        </p:nvSpPr>
        <p:spPr>
          <a:xfrm>
            <a:off x="968188" y="3635732"/>
            <a:ext cx="2111188" cy="229164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3" name="Rovná spojnica 42"/>
          <p:cNvCxnSpPr>
            <a:stCxn id="41" idx="2"/>
          </p:cNvCxnSpPr>
          <p:nvPr/>
        </p:nvCxnSpPr>
        <p:spPr>
          <a:xfrm flipV="1">
            <a:off x="3079376" y="3275692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7740352" y="29063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5" name="Voľná forma 44"/>
          <p:cNvSpPr/>
          <p:nvPr/>
        </p:nvSpPr>
        <p:spPr>
          <a:xfrm>
            <a:off x="971600" y="2771636"/>
            <a:ext cx="2111188" cy="3164124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6" name="Rovná spojnica 45"/>
          <p:cNvCxnSpPr/>
          <p:nvPr/>
        </p:nvCxnSpPr>
        <p:spPr>
          <a:xfrm flipV="1">
            <a:off x="3059832" y="2411596"/>
            <a:ext cx="4949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Voľná forma 46"/>
          <p:cNvSpPr/>
          <p:nvPr/>
        </p:nvSpPr>
        <p:spPr>
          <a:xfrm>
            <a:off x="971600" y="4427820"/>
            <a:ext cx="2111188" cy="1512168"/>
          </a:xfrm>
          <a:custGeom>
            <a:avLst/>
            <a:gdLst>
              <a:gd name="connsiteX0" fmla="*/ 0 w 2111188"/>
              <a:gd name="connsiteY0" fmla="*/ 2514600 h 2514600"/>
              <a:gd name="connsiteX1" fmla="*/ 363071 w 2111188"/>
              <a:gd name="connsiteY1" fmla="*/ 484094 h 2514600"/>
              <a:gd name="connsiteX2" fmla="*/ 2111188 w 2111188"/>
              <a:gd name="connsiteY2" fmla="*/ 0 h 2514600"/>
              <a:gd name="connsiteX3" fmla="*/ 2111188 w 2111188"/>
              <a:gd name="connsiteY3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188" h="2514600">
                <a:moveTo>
                  <a:pt x="0" y="2514600"/>
                </a:moveTo>
                <a:cubicBezTo>
                  <a:pt x="5603" y="1708897"/>
                  <a:pt x="11206" y="903194"/>
                  <a:pt x="363071" y="484094"/>
                </a:cubicBezTo>
                <a:cubicBezTo>
                  <a:pt x="714936" y="64994"/>
                  <a:pt x="2111188" y="0"/>
                  <a:pt x="2111188" y="0"/>
                </a:cubicBezTo>
                <a:lnTo>
                  <a:pt x="21111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48" name="Rovná spojnica 47"/>
          <p:cNvCxnSpPr>
            <a:stCxn id="47" idx="2"/>
          </p:cNvCxnSpPr>
          <p:nvPr/>
        </p:nvCxnSpPr>
        <p:spPr>
          <a:xfrm flipV="1">
            <a:off x="3082788" y="4139788"/>
            <a:ext cx="499806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/>
          <p:nvPr/>
        </p:nvCxnSpPr>
        <p:spPr>
          <a:xfrm flipH="1" flipV="1">
            <a:off x="2483768" y="284364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>
            <a:off x="3275856" y="341970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2627784" y="27716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8" name="Ovál 57"/>
          <p:cNvSpPr/>
          <p:nvPr/>
        </p:nvSpPr>
        <p:spPr>
          <a:xfrm>
            <a:off x="4860032" y="42838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9" name="BlokTextu 58"/>
          <p:cNvSpPr txBox="1"/>
          <p:nvPr/>
        </p:nvSpPr>
        <p:spPr>
          <a:xfrm>
            <a:off x="2627784" y="22675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P1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4572000" y="44278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P2</a:t>
            </a:r>
            <a:endParaRPr lang="sk-SK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/>
          <a:srcRect t="10326"/>
          <a:stretch>
            <a:fillRect/>
          </a:stretch>
        </p:blipFill>
        <p:spPr bwMode="auto">
          <a:xfrm>
            <a:off x="5940152" y="188640"/>
            <a:ext cx="2827891" cy="192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BlokTextu 61"/>
          <p:cNvSpPr txBox="1"/>
          <p:nvPr/>
        </p:nvSpPr>
        <p:spPr>
          <a:xfrm>
            <a:off x="7740352" y="20515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3" name="BlokTextu 62"/>
          <p:cNvSpPr txBox="1"/>
          <p:nvPr/>
        </p:nvSpPr>
        <p:spPr>
          <a:xfrm>
            <a:off x="7884368" y="37797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</a:t>
            </a:r>
            <a:r>
              <a:rPr lang="sk-SK" baseline="-25000" dirty="0" smtClean="0"/>
              <a:t>B </a:t>
            </a:r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64" name="BlokTextu 63"/>
          <p:cNvSpPr txBox="1"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Zaťažovacia priamka a pracovný bod tranzistora</a:t>
            </a:r>
            <a:endParaRPr lang="sk-SK" b="1" dirty="0"/>
          </a:p>
        </p:txBody>
      </p:sp>
      <p:cxnSp>
        <p:nvCxnSpPr>
          <p:cNvPr id="66" name="Rovná spojovacia šípka 65"/>
          <p:cNvCxnSpPr/>
          <p:nvPr/>
        </p:nvCxnSpPr>
        <p:spPr>
          <a:xfrm flipV="1">
            <a:off x="539552" y="805354"/>
            <a:ext cx="0" cy="319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ovacia šípka 69"/>
          <p:cNvCxnSpPr>
            <a:endCxn id="11" idx="1"/>
          </p:cNvCxnSpPr>
          <p:nvPr/>
        </p:nvCxnSpPr>
        <p:spPr>
          <a:xfrm>
            <a:off x="7812360" y="6246604"/>
            <a:ext cx="637166" cy="2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Nf</a:t>
            </a:r>
            <a:r>
              <a:rPr lang="sk-SK" b="1" dirty="0" smtClean="0"/>
              <a:t> zosilňovače</a:t>
            </a:r>
            <a:endParaRPr lang="sk-SK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5112567" cy="38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67544" y="494116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Pretože </a:t>
            </a:r>
            <a:r>
              <a:rPr lang="sk-SK" dirty="0"/>
              <a:t>ide o zosilňovač striedavého napätia, budený sínusovým signálom, musí byť zaručené, že budú zosilnené kladné aj záporné vstupné signálové zmeny</a:t>
            </a:r>
            <a:r>
              <a:rPr lang="sk-SK" dirty="0" smtClean="0"/>
              <a:t>. </a:t>
            </a:r>
            <a:endParaRPr lang="sk-SK" dirty="0"/>
          </a:p>
          <a:p>
            <a:r>
              <a:rPr lang="sk-SK" dirty="0"/>
              <a:t>Preto sa </a:t>
            </a:r>
            <a:r>
              <a:rPr lang="sk-SK" b="1" dirty="0"/>
              <a:t>poloha pracovného bodu Q volí do stredu pracovnej oblasti</a:t>
            </a:r>
            <a:r>
              <a:rPr lang="sk-SK" dirty="0"/>
              <a:t>. Voľbu treba zvoliť aj vzhľadom na požiadavky </a:t>
            </a:r>
            <a:r>
              <a:rPr lang="sk-SK" dirty="0" err="1"/>
              <a:t>rozkmitu</a:t>
            </a:r>
            <a:r>
              <a:rPr lang="sk-SK" dirty="0"/>
              <a:t> výstupného signálu, k tomu zvoliť typ tranzistora, veľkosť napájacieho napätia a kolektorového odporu.</a:t>
            </a:r>
          </a:p>
        </p:txBody>
      </p:sp>
      <p:pic>
        <p:nvPicPr>
          <p:cNvPr id="43012" name="Picture 4" descr="http://www.avelmak.sk/media/img_items/suciastky/_to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3244551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83"/>
          <a:stretch>
            <a:fillRect/>
          </a:stretch>
        </p:blipFill>
        <p:spPr bwMode="auto">
          <a:xfrm>
            <a:off x="323527" y="260647"/>
            <a:ext cx="6819285" cy="40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31020" y="4276090"/>
            <a:ext cx="8598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 smtClean="0"/>
              <a:t>R</a:t>
            </a:r>
            <a:r>
              <a:rPr lang="sk-SK" sz="2000" b="1" baseline="-25000" dirty="0" err="1" smtClean="0"/>
              <a:t>L</a:t>
            </a:r>
            <a:r>
              <a:rPr lang="sk-SK" sz="2000" dirty="0" smtClean="0"/>
              <a:t> </a:t>
            </a:r>
            <a:r>
              <a:rPr lang="sk-SK" sz="2000" dirty="0"/>
              <a:t>-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 smtClean="0"/>
              <a:t> </a:t>
            </a:r>
          </a:p>
          <a:p>
            <a:r>
              <a:rPr lang="sk-SK" sz="2000" b="1" dirty="0" smtClean="0"/>
              <a:t>R</a:t>
            </a:r>
            <a:r>
              <a:rPr lang="sk-SK" sz="2000" b="1" baseline="-25000" dirty="0" smtClean="0"/>
              <a:t>1,</a:t>
            </a:r>
            <a:r>
              <a:rPr lang="sk-SK" sz="2000" b="1" dirty="0" smtClean="0"/>
              <a:t> R</a:t>
            </a:r>
            <a:r>
              <a:rPr lang="sk-SK" sz="2000" b="1" baseline="-25000" dirty="0"/>
              <a:t>2</a:t>
            </a:r>
            <a:r>
              <a:rPr lang="sk-SK" sz="2000" b="1" dirty="0" smtClean="0"/>
              <a:t> </a:t>
            </a:r>
            <a:r>
              <a:rPr lang="sk-SK" sz="2000" dirty="0"/>
              <a:t>- nastavenie predpätia </a:t>
            </a:r>
            <a:r>
              <a:rPr lang="sk-SK" sz="2000" dirty="0" err="1"/>
              <a:t>BE</a:t>
            </a:r>
            <a:r>
              <a:rPr lang="sk-SK" sz="2000" dirty="0"/>
              <a:t> a bázového prúdu</a:t>
            </a:r>
            <a:r>
              <a:rPr lang="sk-SK" sz="2000" dirty="0" smtClean="0"/>
              <a:t> ,  nastavenie pracovného bodu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C</a:t>
            </a:r>
            <a:r>
              <a:rPr lang="sk-SK" sz="2000" dirty="0"/>
              <a:t> - nastavuje </a:t>
            </a:r>
            <a:r>
              <a:rPr lang="sk-SK" sz="2000" dirty="0" err="1"/>
              <a:t>U</a:t>
            </a:r>
            <a:r>
              <a:rPr lang="sk-SK" sz="2000" baseline="-25000" dirty="0" err="1"/>
              <a:t>CE</a:t>
            </a:r>
            <a:r>
              <a:rPr lang="sk-SK" sz="2000" dirty="0"/>
              <a:t> a </a:t>
            </a:r>
            <a:r>
              <a:rPr lang="sk-SK" sz="2000" dirty="0" err="1"/>
              <a:t>I</a:t>
            </a:r>
            <a:r>
              <a:rPr lang="sk-SK" sz="2000" baseline="-25000" dirty="0" err="1"/>
              <a:t>C</a:t>
            </a:r>
            <a:r>
              <a:rPr lang="sk-SK" sz="2000" dirty="0"/>
              <a:t>, tvorí zároveň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/>
              <a:t> pre tranzistor</a:t>
            </a:r>
            <a:r>
              <a:rPr lang="sk-SK" sz="2000" dirty="0" smtClean="0"/>
              <a:t> 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E</a:t>
            </a:r>
            <a:r>
              <a:rPr lang="sk-SK" sz="2000" b="1" dirty="0"/>
              <a:t> </a:t>
            </a:r>
            <a:r>
              <a:rPr lang="sk-SK" sz="2000" dirty="0"/>
              <a:t>- teplotná stabilizácia pracovného bodu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C</a:t>
            </a:r>
            <a:r>
              <a:rPr lang="sk-SK" sz="2000" b="1" baseline="-25000" dirty="0"/>
              <a:t>E</a:t>
            </a:r>
            <a:r>
              <a:rPr lang="sk-SK" sz="2000" dirty="0"/>
              <a:t> - </a:t>
            </a:r>
            <a:r>
              <a:rPr lang="sk-SK" sz="2000" dirty="0" smtClean="0"/>
              <a:t>ruší </a:t>
            </a:r>
            <a:r>
              <a:rPr lang="sk-SK" sz="2000" dirty="0"/>
              <a:t>striedavú spätnú </a:t>
            </a:r>
            <a:r>
              <a:rPr lang="sk-SK" sz="2000" dirty="0" smtClean="0"/>
              <a:t>väzbu – lepšia stabilizácia pracovného bodu</a:t>
            </a:r>
          </a:p>
          <a:p>
            <a:r>
              <a:rPr lang="sk-SK" sz="2000" b="1" dirty="0"/>
              <a:t>C1, C2 </a:t>
            </a:r>
            <a:r>
              <a:rPr lang="sk-SK" sz="2000" dirty="0"/>
              <a:t>- oddeľujú striedavé a jednosmerné </a:t>
            </a:r>
            <a:r>
              <a:rPr lang="sk-SK" sz="2000" dirty="0" smtClean="0"/>
              <a:t>zložky </a:t>
            </a:r>
            <a:r>
              <a:rPr lang="sk-SK" sz="2000" dirty="0"/>
              <a:t>signálu</a:t>
            </a:r>
          </a:p>
        </p:txBody>
      </p:sp>
    </p:spTree>
    <p:extLst>
      <p:ext uri="{BB962C8B-B14F-4D97-AF65-F5344CB8AC3E}">
        <p14:creationId xmlns="" xmlns:p14="http://schemas.microsoft.com/office/powerpoint/2010/main" val="357724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71414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Tranzistor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53200"/>
            <a:ext cx="4608512" cy="16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737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67544" y="7838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Štruktúra tranzistora: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39552" y="30689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Funkcia tranzistora: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539552" y="573499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Ve</a:t>
            </a:r>
            <a:r>
              <a:rPr lang="sk-SK" dirty="0" err="1"/>
              <a:t>l</a:t>
            </a:r>
            <a:r>
              <a:rPr lang="sk-SK" b="1" dirty="0" err="1"/>
              <a:t>mi</a:t>
            </a:r>
            <a:r>
              <a:rPr lang="sk-SK" b="1" dirty="0"/>
              <a:t> malé napätie v obvode bázy vyvoláva prúd, ktorý je </a:t>
            </a:r>
            <a:r>
              <a:rPr lang="sk-SK" b="1" dirty="0" smtClean="0"/>
              <a:t>prí</a:t>
            </a:r>
            <a:r>
              <a:rPr lang="sk-SK" dirty="0"/>
              <a:t>č</a:t>
            </a:r>
            <a:r>
              <a:rPr lang="sk-SK" b="1" dirty="0" smtClean="0"/>
              <a:t>inou</a:t>
            </a:r>
            <a:endParaRPr lang="sk-SK" b="1" dirty="0"/>
          </a:p>
          <a:p>
            <a:r>
              <a:rPr lang="sk-SK" b="1" dirty="0"/>
              <a:t>vzniku omnoho </a:t>
            </a:r>
            <a:r>
              <a:rPr lang="sk-SK" b="1" dirty="0" smtClean="0"/>
              <a:t>vä</a:t>
            </a:r>
            <a:r>
              <a:rPr lang="sk-SK" b="1" dirty="0"/>
              <a:t>č</a:t>
            </a:r>
            <a:r>
              <a:rPr lang="sk-SK" b="1" dirty="0" smtClean="0"/>
              <a:t>šieho </a:t>
            </a:r>
            <a:r>
              <a:rPr lang="sk-SK" b="1" dirty="0"/>
              <a:t>prúdu v kolektorovom obvode</a:t>
            </a:r>
            <a:r>
              <a:rPr lang="sk-SK" b="1" dirty="0" smtClean="0"/>
              <a:t>. Tento vytvorí na kolektore oveľa väčšie napätie ako je vstupné napätie.</a:t>
            </a:r>
            <a:endParaRPr lang="sk-SK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92650"/>
            <a:ext cx="3909665" cy="164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250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69269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Záporná</a:t>
            </a:r>
            <a:r>
              <a:rPr lang="sk-SK" dirty="0" smtClean="0"/>
              <a:t> spätná väzba všeobecne </a:t>
            </a:r>
            <a:r>
              <a:rPr lang="sk-SK" b="1" dirty="0" smtClean="0"/>
              <a:t>potláča zosilnenie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Kladná</a:t>
            </a:r>
            <a:r>
              <a:rPr lang="sk-SK" dirty="0" smtClean="0"/>
              <a:t> spätná väzba zväčšuje </a:t>
            </a:r>
            <a:r>
              <a:rPr lang="sk-SK" b="1" dirty="0" smtClean="0"/>
              <a:t>zosilnenie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Na prvý pohľad by sa mohlo zdať, že záporná spätná väzba je nechcená, pretože potláča zosilnenie, a my chceme, aby zosilňovač zosilňoval tak ako chceme. Je to logická úvaha, ale keď si bližšie uvedomíme, aké vlastnosti má spätná väzba, pochopíme jej význam v každej regulovanej sústave, to jest aj v zosilňovači.</a:t>
            </a:r>
          </a:p>
          <a:p>
            <a:endParaRPr lang="sk-SK" dirty="0" smtClean="0"/>
          </a:p>
          <a:p>
            <a:r>
              <a:rPr lang="sk-SK" b="1" dirty="0" smtClean="0"/>
              <a:t>Záporná spätná väzba </a:t>
            </a:r>
            <a:r>
              <a:rPr lang="sk-SK" dirty="0" smtClean="0"/>
              <a:t>pôsobí na viacero vlastností </a:t>
            </a:r>
            <a:r>
              <a:rPr lang="sk-SK" dirty="0" err="1" smtClean="0"/>
              <a:t>NF</a:t>
            </a:r>
            <a:r>
              <a:rPr lang="sk-SK" dirty="0" smtClean="0"/>
              <a:t> zosilňovača. Niektoré z nich sú: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Potláča</a:t>
            </a:r>
            <a:r>
              <a:rPr lang="sk-SK" dirty="0" smtClean="0"/>
              <a:t> napäťová zosilnenie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Rozširuje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Znižuje</a:t>
            </a:r>
            <a:r>
              <a:rPr lang="sk-SK" dirty="0" smtClean="0"/>
              <a:t> skreslenie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Rozširuje</a:t>
            </a:r>
            <a:r>
              <a:rPr lang="sk-SK" dirty="0" smtClean="0"/>
              <a:t> dynamiku prenosu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Vyhladzuje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Vyrovnáva</a:t>
            </a:r>
            <a:r>
              <a:rPr lang="sk-SK" dirty="0" smtClean="0"/>
              <a:t> frekvenčnú charakteristiku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Znižuje</a:t>
            </a:r>
            <a:r>
              <a:rPr lang="sk-SK" dirty="0" smtClean="0"/>
              <a:t> výstupný odpor zosilňovača</a:t>
            </a:r>
          </a:p>
          <a:p>
            <a:endParaRPr lang="sk-SK" dirty="0" smtClean="0"/>
          </a:p>
          <a:p>
            <a:r>
              <a:rPr lang="sk-SK" dirty="0" smtClean="0"/>
              <a:t>Okrem prvej priaznivo vplýva </a:t>
            </a:r>
          </a:p>
          <a:p>
            <a:r>
              <a:rPr lang="sk-SK" dirty="0" smtClean="0"/>
              <a:t>skoro na všetky vlastnosti zosilňovača.</a:t>
            </a:r>
          </a:p>
          <a:p>
            <a:endParaRPr lang="sk-SK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251520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Spätná väzba</a:t>
            </a:r>
            <a:endParaRPr lang="sk-SK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33" t="54908" r="25501" b="2538"/>
          <a:stretch>
            <a:fillRect/>
          </a:stretch>
        </p:blipFill>
        <p:spPr bwMode="auto">
          <a:xfrm>
            <a:off x="4472117" y="3717032"/>
            <a:ext cx="457134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193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1520" y="251356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Spätná väzba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000" b="1" dirty="0" smtClean="0"/>
              <a:t>kladná </a:t>
            </a:r>
            <a:r>
              <a:rPr lang="sk-SK" sz="2000" dirty="0" smtClean="0"/>
              <a:t>– spôsobí zosilnenie ale zníži stabilitu, zväčší skreslenie</a:t>
            </a:r>
          </a:p>
          <a:p>
            <a:pPr>
              <a:buFont typeface="Arial" pitchFamily="34" charset="0"/>
              <a:buChar char="•"/>
            </a:pPr>
            <a:r>
              <a:rPr lang="sk-SK" sz="2000" b="1" dirty="0" smtClean="0"/>
              <a:t> záporná </a:t>
            </a:r>
            <a:r>
              <a:rPr lang="sk-SK" sz="2000" dirty="0" smtClean="0"/>
              <a:t>– zníži zosilnenie ale zvýši stabilitu, zmenší skreslenie</a:t>
            </a:r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" y="1988840"/>
            <a:ext cx="801440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716016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827584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záporná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305795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255791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692696"/>
            <a:ext cx="263348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odpor </a:t>
            </a:r>
            <a:r>
              <a:rPr lang="sk-SK" b="1" dirty="0" err="1" smtClean="0"/>
              <a:t>Rc</a:t>
            </a:r>
            <a:r>
              <a:rPr lang="sk-SK" b="1" dirty="0" smtClean="0"/>
              <a:t> (pracovný </a:t>
            </a:r>
            <a:r>
              <a:rPr lang="sk-SK" b="1" dirty="0" err="1" smtClean="0"/>
              <a:t>rezistor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450912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Rc</a:t>
            </a:r>
            <a:r>
              <a:rPr lang="sk-SK" b="1" dirty="0" smtClean="0"/>
              <a:t> býva rozdielny, od 1k</a:t>
            </a:r>
            <a:r>
              <a:rPr lang="el-GR" b="1" dirty="0" smtClean="0"/>
              <a:t>Ω</a:t>
            </a:r>
            <a:r>
              <a:rPr lang="sk-SK" b="1" dirty="0" smtClean="0"/>
              <a:t> až po 100 k</a:t>
            </a:r>
            <a:r>
              <a:rPr lang="el-GR" b="1" dirty="0" smtClean="0"/>
              <a:t>Ω</a:t>
            </a:r>
            <a:r>
              <a:rPr lang="sk-SK" b="1" dirty="0" smtClean="0"/>
              <a:t>. </a:t>
            </a:r>
          </a:p>
          <a:p>
            <a:r>
              <a:rPr lang="sk-SK" b="1" dirty="0" smtClean="0"/>
              <a:t>Veľký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desiatky </a:t>
            </a:r>
            <a:r>
              <a:rPr lang="sk-SK" b="1" dirty="0" err="1" smtClean="0"/>
              <a:t>kiloohmov</a:t>
            </a:r>
            <a:r>
              <a:rPr lang="sk-SK" b="1" dirty="0" smtClean="0"/>
              <a:t>) </a:t>
            </a:r>
            <a:r>
              <a:rPr lang="sk-SK" dirty="0" smtClean="0"/>
              <a:t>sa volí vtedy, keď má tranzistor pracovať s veľmi malým kolektorovým prúdom, </a:t>
            </a:r>
            <a:r>
              <a:rPr lang="sk-SK" dirty="0" err="1" smtClean="0"/>
              <a:t>kôli</a:t>
            </a:r>
            <a:r>
              <a:rPr lang="sk-SK" dirty="0" smtClean="0"/>
              <a:t> dosiahnutiu nepatrného šumu. </a:t>
            </a:r>
          </a:p>
          <a:p>
            <a:r>
              <a:rPr lang="sk-SK" dirty="0" smtClean="0"/>
              <a:t>Väčšinou sa používa </a:t>
            </a:r>
            <a:r>
              <a:rPr lang="sk-SK" b="1" dirty="0" smtClean="0"/>
              <a:t>u prvého stupňa napäťového </a:t>
            </a:r>
            <a:r>
              <a:rPr lang="sk-SK" b="1" dirty="0" err="1" smtClean="0"/>
              <a:t>zosilovača</a:t>
            </a:r>
            <a:r>
              <a:rPr lang="sk-SK" dirty="0" smtClean="0"/>
              <a:t>, kde je aj po zosilnení výstupný  signál spravidla malý. Prúd býva menší ako 0,5mA.</a:t>
            </a:r>
          </a:p>
          <a:p>
            <a:r>
              <a:rPr lang="sk-SK" b="1" dirty="0" smtClean="0"/>
              <a:t>Malý odpor </a:t>
            </a:r>
            <a:r>
              <a:rPr lang="sk-SK" b="1" dirty="0" err="1" smtClean="0"/>
              <a:t>Rc</a:t>
            </a:r>
            <a:r>
              <a:rPr lang="sk-SK" b="1" dirty="0" smtClean="0"/>
              <a:t> (rádovo </a:t>
            </a:r>
            <a:r>
              <a:rPr lang="sk-SK" b="1" dirty="0" err="1" smtClean="0"/>
              <a:t>kiloohmy</a:t>
            </a:r>
            <a:r>
              <a:rPr lang="sk-SK" b="1" dirty="0" smtClean="0"/>
              <a:t>) </a:t>
            </a:r>
            <a:r>
              <a:rPr lang="sk-SK" dirty="0" smtClean="0"/>
              <a:t>sa používa vtedy keď potrebujeme väčší výstupný prúd, býva to obyčajne druhý (posledný ) </a:t>
            </a:r>
            <a:r>
              <a:rPr lang="sk-SK" b="1" dirty="0" smtClean="0"/>
              <a:t>stupeň pred koncovým zosilňovačom</a:t>
            </a:r>
            <a:r>
              <a:rPr lang="sk-SK" dirty="0" smtClean="0"/>
              <a:t>. Hodnota je okolo 3mA.</a:t>
            </a:r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93417"/>
            <a:ext cx="3960440" cy="4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47331"/>
            <a:ext cx="3888432" cy="40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53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Zaužívané pravidlá pre návrh </a:t>
            </a:r>
            <a:r>
              <a:rPr lang="sk-SK" b="1" dirty="0" err="1" smtClean="0"/>
              <a:t>nf</a:t>
            </a:r>
            <a:r>
              <a:rPr lang="sk-SK" b="1" dirty="0" smtClean="0"/>
              <a:t> zosilňovača – napäťový delič R1 a R2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755576" y="50851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Čím väčší prúd prechádza deličom, tým tvrdšie napätie je na báze. Napätie na báze nekolíše so zmenou kolektorového prúdu. Tvrdý delič vyhovuje zosilňovaču s väčším kolektorovým prúdom.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6754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Tvrdý delič: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4788024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Mäkký delič: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004048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827584" y="602128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Pre spoľahlivú funkciu stabilizácie sa predpokladá priečny prúd deličom asi 5x väčší než je vlastný prúd bázou.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4" y="0"/>
            <a:ext cx="51408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38213"/>
            <a:ext cx="5076056" cy="35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932040" y="18864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Mostíková stabilizácia pracovného bodu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79512" y="45091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Okrem stabilizácie pracovného bodu spôsobuje záporná spätná väzba aj zmenšenie skreslenia zosilňovača.</a:t>
            </a:r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3561"/>
          <a:stretch>
            <a:fillRect/>
          </a:stretch>
        </p:blipFill>
        <p:spPr bwMode="auto">
          <a:xfrm>
            <a:off x="6084168" y="962996"/>
            <a:ext cx="2808312" cy="585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355976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Stabilizácia pracovného bodu pomocou </a:t>
            </a:r>
            <a:r>
              <a:rPr lang="sk-SK" b="1" dirty="0" err="1" smtClean="0"/>
              <a:t>Re</a:t>
            </a:r>
            <a:r>
              <a:rPr lang="sk-SK" b="1" dirty="0" smtClean="0"/>
              <a:t> a </a:t>
            </a:r>
            <a:r>
              <a:rPr lang="sk-SK" b="1" dirty="0" err="1" smtClean="0"/>
              <a:t>Ce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355976" y="6206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Obyčajne sa používa kapacita </a:t>
            </a:r>
            <a:r>
              <a:rPr lang="sk-SK" b="1" dirty="0" smtClean="0"/>
              <a:t>C</a:t>
            </a:r>
            <a:r>
              <a:rPr lang="sk-SK" b="1" baseline="-25000" dirty="0" smtClean="0"/>
              <a:t>E</a:t>
            </a:r>
            <a:r>
              <a:rPr lang="sk-SK" b="1" dirty="0" smtClean="0"/>
              <a:t> = 50 </a:t>
            </a:r>
            <a:r>
              <a:rPr lang="sk-SK" b="1" dirty="0" err="1" smtClean="0"/>
              <a:t>uF</a:t>
            </a:r>
            <a:endParaRPr lang="sk-SK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0326"/>
          <a:stretch>
            <a:fillRect/>
          </a:stretch>
        </p:blipFill>
        <p:spPr bwMode="auto">
          <a:xfrm>
            <a:off x="539552" y="1052736"/>
            <a:ext cx="3456384" cy="23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67544" y="378904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Veľkosť kapacity C1 a C2 určujeme s ohľadom na impedanciu obvodov, ktoré sa touto kapacitou prepojujú. Zdanlivý odpor kondenzátora má byť dostatočne malý pre pretekajúce prúdy a to aj pri nízkych frekvenciách. Preto C2 na výstupe má väčšiu kapacitu ako C1 na vstupe. </a:t>
            </a:r>
          </a:p>
          <a:p>
            <a:r>
              <a:rPr lang="sk-SK" b="1" dirty="0" smtClean="0"/>
              <a:t>C1 = 1uF až 5uF</a:t>
            </a:r>
          </a:p>
          <a:p>
            <a:r>
              <a:rPr lang="sk-SK" b="1" dirty="0" smtClean="0"/>
              <a:t>C2 = 20uF až 50uF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51520" y="4046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Oddeľovacie kondenzátory C1, C2</a:t>
            </a:r>
            <a:endParaRPr lang="sk-SK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72408" cy="27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67544" y="32849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Viacstupňový  zosilňovač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0090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4139952" y="33265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R</a:t>
            </a:r>
            <a:r>
              <a:rPr lang="sk-SK" sz="2000" b="1" baseline="-25000" dirty="0" smtClean="0"/>
              <a:t>1,</a:t>
            </a:r>
            <a:r>
              <a:rPr lang="sk-SK" sz="2000" b="1" dirty="0" smtClean="0"/>
              <a:t> R</a:t>
            </a:r>
            <a:r>
              <a:rPr lang="sk-SK" sz="2000" b="1" baseline="-25000" dirty="0"/>
              <a:t>2</a:t>
            </a:r>
            <a:r>
              <a:rPr lang="sk-SK" sz="2000" b="1" dirty="0" smtClean="0"/>
              <a:t> </a:t>
            </a:r>
            <a:r>
              <a:rPr lang="sk-SK" sz="2000" dirty="0"/>
              <a:t>- nastavenie predpätia BE a bázového prúdu</a:t>
            </a:r>
            <a:r>
              <a:rPr lang="sk-SK" sz="2000" dirty="0" smtClean="0"/>
              <a:t> ,  nastavenie pracovného bodu</a:t>
            </a:r>
          </a:p>
          <a:p>
            <a:r>
              <a:rPr lang="sk-SK" sz="2000" b="1" dirty="0"/>
              <a:t>R</a:t>
            </a:r>
            <a:r>
              <a:rPr lang="sk-SK" sz="2000" b="1" baseline="-25000" dirty="0"/>
              <a:t>C</a:t>
            </a:r>
            <a:r>
              <a:rPr lang="sk-SK" sz="2000" dirty="0"/>
              <a:t> - nastavuje U</a:t>
            </a:r>
            <a:r>
              <a:rPr lang="sk-SK" sz="2000" baseline="-25000" dirty="0"/>
              <a:t>CE</a:t>
            </a:r>
            <a:r>
              <a:rPr lang="sk-SK" sz="2000" dirty="0"/>
              <a:t> a I</a:t>
            </a:r>
            <a:r>
              <a:rPr lang="sk-SK" sz="2000" baseline="-25000" dirty="0"/>
              <a:t>C</a:t>
            </a:r>
            <a:r>
              <a:rPr lang="sk-SK" sz="2000" dirty="0"/>
              <a:t>, tvorí zároveň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/>
              <a:t> pre </a:t>
            </a:r>
            <a:r>
              <a:rPr lang="sk-SK" sz="2000" dirty="0" smtClean="0"/>
              <a:t>tranzistor, prac. odpor 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E</a:t>
            </a:r>
            <a:r>
              <a:rPr lang="sk-SK" sz="2000" b="1" dirty="0"/>
              <a:t> </a:t>
            </a:r>
            <a:r>
              <a:rPr lang="sk-SK" sz="2000" dirty="0"/>
              <a:t>- teplotná stabilizácia pracovného bodu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C</a:t>
            </a:r>
            <a:r>
              <a:rPr lang="sk-SK" sz="2000" b="1" baseline="-25000" dirty="0"/>
              <a:t>E</a:t>
            </a:r>
            <a:r>
              <a:rPr lang="sk-SK" sz="2000" dirty="0"/>
              <a:t> - </a:t>
            </a:r>
            <a:r>
              <a:rPr lang="sk-SK" sz="2000" dirty="0" smtClean="0"/>
              <a:t>ruší </a:t>
            </a:r>
            <a:r>
              <a:rPr lang="sk-SK" sz="2000" dirty="0"/>
              <a:t>striedavú spätnú </a:t>
            </a:r>
            <a:r>
              <a:rPr lang="sk-SK" sz="2000" dirty="0" smtClean="0"/>
              <a:t>väzbu – lepšia stabilizácia pracovného bodu</a:t>
            </a:r>
          </a:p>
          <a:p>
            <a:r>
              <a:rPr lang="sk-SK" sz="2000" b="1" dirty="0"/>
              <a:t>C1, C2 </a:t>
            </a:r>
            <a:r>
              <a:rPr lang="sk-SK" sz="2000" dirty="0"/>
              <a:t>- oddeľujú striedavé a jednosmerné </a:t>
            </a:r>
            <a:r>
              <a:rPr lang="sk-SK" sz="2000" dirty="0" smtClean="0"/>
              <a:t>zložky </a:t>
            </a:r>
            <a:r>
              <a:rPr lang="sk-SK" sz="2000" dirty="0"/>
              <a:t>signálu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43394" cy="29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Viacstupňové zosilňovače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86572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1824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960440" cy="389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39552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Kladná spätná väzba pri viacstupňovom zosilňovači</a:t>
            </a:r>
            <a:endParaRPr lang="sk-SK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Opakovanie:</a:t>
            </a:r>
            <a:endParaRPr lang="sk-SK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0326"/>
          <a:stretch>
            <a:fillRect/>
          </a:stretch>
        </p:blipFill>
        <p:spPr bwMode="auto">
          <a:xfrm>
            <a:off x="107504" y="1124744"/>
            <a:ext cx="2664296" cy="181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5496" y="6926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 Popíš funkcie jednotlivých súčiastok</a:t>
            </a:r>
            <a:endParaRPr lang="sk-SK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11463" r="45156"/>
          <a:stretch>
            <a:fillRect/>
          </a:stretch>
        </p:blipFill>
        <p:spPr bwMode="auto">
          <a:xfrm>
            <a:off x="107504" y="4005064"/>
            <a:ext cx="27296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07504" y="35637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 Popíš nasledovné zapojenia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4915" r="42565"/>
          <a:stretch>
            <a:fillRect/>
          </a:stretch>
        </p:blipFill>
        <p:spPr bwMode="auto">
          <a:xfrm>
            <a:off x="2843808" y="4090079"/>
            <a:ext cx="3096344" cy="1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15639" r="44657"/>
          <a:stretch>
            <a:fillRect/>
          </a:stretch>
        </p:blipFill>
        <p:spPr bwMode="auto">
          <a:xfrm>
            <a:off x="5832648" y="3999880"/>
            <a:ext cx="3275856" cy="170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3923928" y="69269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 Popíš zaťažovaciu priamku tranzistora</a:t>
            </a:r>
          </a:p>
          <a:p>
            <a:r>
              <a:rPr lang="sk-SK" dirty="0" smtClean="0"/>
              <a:t>4. Popíš nastavenie pracovného bodu tranzistora</a:t>
            </a:r>
          </a:p>
          <a:p>
            <a:r>
              <a:rPr lang="sk-SK" dirty="0" smtClean="0"/>
              <a:t>5. Popíš stabilizáciu pracovného bodu</a:t>
            </a:r>
          </a:p>
          <a:p>
            <a:r>
              <a:rPr lang="sk-SK" dirty="0" smtClean="0"/>
              <a:t>6. Rozdiel medzi kladnou a zápornou spätnou väzbou</a:t>
            </a:r>
          </a:p>
          <a:p>
            <a:r>
              <a:rPr lang="sk-SK" dirty="0" smtClean="0"/>
              <a:t>7. Popíš ako sa určí šírka frekvenčného pásma</a:t>
            </a:r>
          </a:p>
          <a:p>
            <a:r>
              <a:rPr lang="sk-SK" dirty="0" smtClean="0"/>
              <a:t>8. Rozdelenie zosilňovačov</a:t>
            </a:r>
          </a:p>
          <a:p>
            <a:r>
              <a:rPr lang="sk-SK" dirty="0" smtClean="0"/>
              <a:t>9. Čo je napäťové zosilnenie</a:t>
            </a:r>
          </a:p>
          <a:p>
            <a:r>
              <a:rPr lang="sk-SK" dirty="0" smtClean="0"/>
              <a:t>10. Popíš činnosť tranzistora pri zosilňovaní signálu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164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" t="3538" r="1818" b="51317"/>
          <a:stretch>
            <a:fillRect/>
          </a:stretch>
        </p:blipFill>
        <p:spPr bwMode="auto">
          <a:xfrm>
            <a:off x="571472" y="1142984"/>
            <a:ext cx="7715304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72168" y="714356"/>
            <a:ext cx="658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Aktívna polovodičová súčiastka, ktorá zosilňuje napätie, prúd, výkon.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0034" y="4214818"/>
            <a:ext cx="857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Základné parametre tranzistora: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jednosmerné prúdové zosilnenie B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U</a:t>
            </a:r>
            <a:r>
              <a:rPr lang="sk-SK" b="1" baseline="-25000" dirty="0" smtClean="0"/>
              <a:t>BE</a:t>
            </a:r>
            <a:r>
              <a:rPr lang="sk-SK" b="1" dirty="0" smtClean="0"/>
              <a:t> , </a:t>
            </a:r>
            <a:r>
              <a:rPr lang="sk-SK" b="1" dirty="0" err="1" smtClean="0"/>
              <a:t>I</a:t>
            </a:r>
            <a:r>
              <a:rPr lang="sk-SK" b="1" baseline="-25000" dirty="0" err="1" smtClean="0"/>
              <a:t>c</a:t>
            </a:r>
            <a:r>
              <a:rPr lang="sk-SK" b="1" baseline="-25000" dirty="0" smtClean="0"/>
              <a:t>  </a:t>
            </a:r>
            <a:r>
              <a:rPr lang="sk-SK" b="1" dirty="0" smtClean="0"/>
              <a:t>,  I</a:t>
            </a:r>
            <a:r>
              <a:rPr lang="sk-SK" b="1" baseline="-25000" dirty="0" smtClean="0"/>
              <a:t>B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stratový výkon </a:t>
            </a:r>
            <a:r>
              <a:rPr lang="sk-SK" b="1" dirty="0" err="1" smtClean="0"/>
              <a:t>P</a:t>
            </a:r>
            <a:r>
              <a:rPr lang="sk-SK" b="1" baseline="-25000" dirty="0" err="1" smtClean="0"/>
              <a:t>tot</a:t>
            </a:r>
            <a:r>
              <a:rPr lang="sk-SK" b="1" baseline="-25000" dirty="0" smtClean="0"/>
              <a:t> </a:t>
            </a:r>
            <a:r>
              <a:rPr lang="sk-SK" dirty="0" smtClean="0"/>
              <a:t> (pri prekročení stratového výkonu dochádza k zničeniu tranzistora)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r>
              <a:rPr lang="sk-SK" b="1" dirty="0" smtClean="0"/>
              <a:t>Puzdro: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plastové </a:t>
            </a:r>
            <a:r>
              <a:rPr lang="sk-SK" dirty="0" smtClean="0"/>
              <a:t>– malé prúdy (</a:t>
            </a:r>
            <a:r>
              <a:rPr lang="sk-SK" dirty="0" err="1" smtClean="0"/>
              <a:t>mA</a:t>
            </a:r>
            <a:r>
              <a:rPr lang="sk-SK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kovové </a:t>
            </a:r>
            <a:r>
              <a:rPr lang="sk-SK" dirty="0" smtClean="0"/>
              <a:t>– výkonové, prúdové zosilňovače – veľké prúdy (A)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3142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8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zosilňovač:</a:t>
            </a:r>
            <a:endParaRPr lang="sk-SK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26"/>
          <a:stretch>
            <a:fillRect/>
          </a:stretch>
        </p:blipFill>
        <p:spPr bwMode="auto">
          <a:xfrm>
            <a:off x="683568" y="1340768"/>
            <a:ext cx="7746084" cy="47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3698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7544" y="76470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Za výkonový zosilňovač považujeme taký zosilňovač, ktorého amplitúda</a:t>
            </a:r>
          </a:p>
          <a:p>
            <a:r>
              <a:rPr lang="sk-SK" dirty="0"/>
              <a:t>výstupného signálu je porovnateľná s veľkosťou pokojových napájacích prúdov</a:t>
            </a:r>
          </a:p>
          <a:p>
            <a:r>
              <a:rPr lang="sk-SK" dirty="0"/>
              <a:t>a napätí.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467544" y="1720840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Výstupné prvky: </a:t>
            </a:r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reproduktor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stýkač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servomotor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Od </a:t>
            </a:r>
            <a:r>
              <a:rPr lang="sk-SK" dirty="0"/>
              <a:t>výkonových zosilňovačov sa vyžaduje čo </a:t>
            </a:r>
            <a:r>
              <a:rPr lang="sk-SK" b="1" dirty="0" smtClean="0"/>
              <a:t>najvyššia </a:t>
            </a:r>
            <a:r>
              <a:rPr lang="sk-SK" b="1" dirty="0"/>
              <a:t>energetická účinnosť</a:t>
            </a:r>
            <a:r>
              <a:rPr lang="sk-SK" dirty="0"/>
              <a:t>.</a:t>
            </a:r>
          </a:p>
          <a:p>
            <a:r>
              <a:rPr lang="pl-PL" dirty="0"/>
              <a:t>Nekladie sa dôraz na skreslenie – kvalitu prenosu.</a:t>
            </a:r>
          </a:p>
          <a:p>
            <a:endParaRPr lang="sk-SK" dirty="0" smtClean="0"/>
          </a:p>
          <a:p>
            <a:r>
              <a:rPr lang="sk-SK" dirty="0" smtClean="0"/>
              <a:t>Podľa </a:t>
            </a:r>
            <a:r>
              <a:rPr lang="sk-SK" dirty="0"/>
              <a:t>zapojenia môžu byť: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jednočinné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dvojčinné</a:t>
            </a:r>
          </a:p>
          <a:p>
            <a:endParaRPr lang="sk-SK" dirty="0" smtClean="0"/>
          </a:p>
          <a:p>
            <a:r>
              <a:rPr lang="sk-SK" b="1" dirty="0" smtClean="0"/>
              <a:t>Tranzistory:</a:t>
            </a:r>
          </a:p>
          <a:p>
            <a:r>
              <a:rPr lang="sk-SK" dirty="0" err="1"/>
              <a:t>KD</a:t>
            </a:r>
            <a:r>
              <a:rPr lang="sk-SK" dirty="0"/>
              <a:t> 333-5</a:t>
            </a:r>
          </a:p>
          <a:p>
            <a:r>
              <a:rPr lang="sk-SK" dirty="0" err="1"/>
              <a:t>KD</a:t>
            </a:r>
            <a:r>
              <a:rPr lang="sk-SK" dirty="0"/>
              <a:t> 605-7</a:t>
            </a:r>
          </a:p>
          <a:p>
            <a:r>
              <a:rPr lang="sk-SK" dirty="0" err="1"/>
              <a:t>KD</a:t>
            </a:r>
            <a:r>
              <a:rPr lang="sk-SK" dirty="0"/>
              <a:t> 501-3</a:t>
            </a:r>
          </a:p>
        </p:txBody>
      </p:sp>
      <p:pic>
        <p:nvPicPr>
          <p:cNvPr id="24578" name="Picture 2" descr="http://www.hadex.cz/img/zbozi/c017.jpg"/>
          <p:cNvPicPr>
            <a:picLocks noChangeAspect="1" noChangeArrowheads="1"/>
          </p:cNvPicPr>
          <p:nvPr/>
        </p:nvPicPr>
        <p:blipFill>
          <a:blip r:embed="rId2" cstate="print"/>
          <a:srcRect t="12324" r="9281" b="10488"/>
          <a:stretch>
            <a:fillRect/>
          </a:stretch>
        </p:blipFill>
        <p:spPr bwMode="auto">
          <a:xfrm>
            <a:off x="4211960" y="4063177"/>
            <a:ext cx="4932040" cy="2794823"/>
          </a:xfrm>
          <a:prstGeom prst="rect">
            <a:avLst/>
          </a:prstGeom>
          <a:noFill/>
        </p:spPr>
      </p:pic>
      <p:pic>
        <p:nvPicPr>
          <p:cNvPr id="24580" name="Picture 4" descr="http://lh3.googleusercontent.com/-NhZkm0YBdxI/U0L1eAWYicI/AAAAAAAABsc/eKE0fchapyU/s1600/TDA2030_PinOut-Diagram_Hi-Fi_Audio-Amplifier_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4000500" cy="158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225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69269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musí byť odlišné ako v napäťovom zosilňovači.</a:t>
            </a:r>
          </a:p>
          <a:p>
            <a:endParaRPr lang="sk-SK" b="1" dirty="0" smtClean="0"/>
          </a:p>
          <a:p>
            <a:r>
              <a:rPr lang="sk-SK" b="1" dirty="0" smtClean="0"/>
              <a:t>Hlavný </a:t>
            </a:r>
            <a:r>
              <a:rPr lang="sk-SK" b="1" dirty="0"/>
              <a:t>dôvod: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Nemôžeme nechať tranzistorom tiecť trvalo veľký prúd.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Týmto </a:t>
            </a:r>
            <a:r>
              <a:rPr lang="sk-SK" dirty="0"/>
              <a:t>prúdom by </a:t>
            </a:r>
            <a:r>
              <a:rPr lang="sk-SK" dirty="0" smtClean="0"/>
              <a:t>sa silne </a:t>
            </a:r>
            <a:r>
              <a:rPr lang="sk-SK" dirty="0"/>
              <a:t>zahrial, a vyžadoval by neúmerne veľký chladič, ale hlavne by </a:t>
            </a:r>
            <a:r>
              <a:rPr lang="sk-SK" dirty="0" smtClean="0"/>
              <a:t>spotreboval veľa </a:t>
            </a:r>
            <a:r>
              <a:rPr lang="sk-SK" dirty="0"/>
              <a:t>energie a to i v dobe kedy by žiadny signál ním neprechádzal.</a:t>
            </a:r>
          </a:p>
          <a:p>
            <a:endParaRPr lang="sk-SK" dirty="0" smtClean="0"/>
          </a:p>
          <a:p>
            <a:r>
              <a:rPr lang="sk-SK" b="1" dirty="0" smtClean="0"/>
              <a:t>Z </a:t>
            </a:r>
            <a:r>
              <a:rPr lang="sk-SK" b="1" dirty="0"/>
              <a:t>toho vyplýva:</a:t>
            </a:r>
          </a:p>
          <a:p>
            <a:r>
              <a:rPr lang="sk-SK" dirty="0"/>
              <a:t>Aby sa neplytvalo energiou, snažíme sa o </a:t>
            </a:r>
            <a:r>
              <a:rPr lang="sk-SK" b="1" dirty="0"/>
              <a:t>najväčšiu účinnosť.</a:t>
            </a:r>
          </a:p>
          <a:p>
            <a:endParaRPr lang="sk-SK" dirty="0" smtClean="0"/>
          </a:p>
          <a:p>
            <a:r>
              <a:rPr lang="sk-SK" b="1" dirty="0" smtClean="0"/>
              <a:t>To </a:t>
            </a:r>
            <a:r>
              <a:rPr lang="sk-SK" b="1" dirty="0"/>
              <a:t>sa dá dosiahnuť: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nesmie trvalo tiecť veľký prúd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tranzistorom môže tiecť prúd len pri </a:t>
            </a:r>
            <a:r>
              <a:rPr lang="sk-SK" dirty="0" smtClean="0"/>
              <a:t>prechádzajúcom </a:t>
            </a:r>
            <a:r>
              <a:rPr lang="sk-SK" dirty="0"/>
              <a:t>signály.</a:t>
            </a:r>
          </a:p>
          <a:p>
            <a:endParaRPr lang="sk-SK" dirty="0" smtClean="0"/>
          </a:p>
          <a:p>
            <a:r>
              <a:rPr lang="sk-SK" b="1" dirty="0" smtClean="0"/>
              <a:t>Najvýhodnejšia </a:t>
            </a:r>
            <a:r>
              <a:rPr lang="sk-SK" b="1" dirty="0"/>
              <a:t>realizácia: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Dvomi výkonovými tranzistormi v jednom stupni – dvojčinné zapojenie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Každý tranzistor spracováva len </a:t>
            </a:r>
            <a:r>
              <a:rPr lang="sk-SK" dirty="0" err="1"/>
              <a:t>polvlnu</a:t>
            </a:r>
            <a:r>
              <a:rPr lang="sk-SK" dirty="0"/>
              <a:t> priebehu.</a:t>
            </a:r>
          </a:p>
          <a:p>
            <a:endParaRPr lang="sk-SK" dirty="0" smtClean="0"/>
          </a:p>
          <a:p>
            <a:r>
              <a:rPr lang="sk-SK" b="1" dirty="0" smtClean="0"/>
              <a:t>K </a:t>
            </a:r>
            <a:r>
              <a:rPr lang="sk-SK" b="1" dirty="0"/>
              <a:t>tomu sa využíva skutočnosť, že: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NPN</a:t>
            </a:r>
            <a:r>
              <a:rPr lang="sk-SK" dirty="0"/>
              <a:t> sa otvorí, ak na jeho bázu privedieme kladné napätie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tranzistor </a:t>
            </a:r>
            <a:r>
              <a:rPr lang="sk-SK" dirty="0" err="1"/>
              <a:t>PNP</a:t>
            </a:r>
            <a:r>
              <a:rPr lang="sk-SK" dirty="0"/>
              <a:t> sa otvorí, ak na jeho bázu privedieme záporné napätie</a:t>
            </a:r>
          </a:p>
        </p:txBody>
      </p:sp>
      <p:sp>
        <p:nvSpPr>
          <p:cNvPr id="23554" name="AutoShape 2" descr="https://eluc.kr-olomoucky.cz/uploads/images/21094/content_HE0AAAAASUV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6" name="Picture 4" descr="https://eluc.kr-olomoucky.cz/uploads/images/21094/content_HE0AAAAAS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475" y="2492896"/>
            <a:ext cx="2231525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805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5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 s komplementárnymi tranzistormi: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0" y="1124744"/>
            <a:ext cx="6030154" cy="459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3239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4" y="980728"/>
            <a:ext cx="8112202" cy="435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4672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332656"/>
            <a:ext cx="495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 s transformátorovou väzbou:</a:t>
            </a: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64"/>
          <a:stretch>
            <a:fillRect/>
          </a:stretch>
        </p:blipFill>
        <p:spPr bwMode="auto">
          <a:xfrm>
            <a:off x="142844" y="928670"/>
            <a:ext cx="5276514" cy="39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9175"/>
            <a:ext cx="3312368" cy="351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8038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5"/>
            <a:ext cx="5832648" cy="48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6897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467544" y="332656"/>
            <a:ext cx="22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Výkonový zosilňovač: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6990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17279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10" name="Obdĺžnik 9"/>
          <p:cNvSpPr/>
          <p:nvPr/>
        </p:nvSpPr>
        <p:spPr>
          <a:xfrm>
            <a:off x="179512" y="69269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Operačný zosilňovač</a:t>
            </a:r>
            <a:endParaRPr lang="sk-SK" dirty="0"/>
          </a:p>
          <a:p>
            <a:r>
              <a:rPr lang="sk-SK" dirty="0"/>
              <a:t>je jednoduchý </a:t>
            </a:r>
            <a:r>
              <a:rPr lang="sk-SK" u="sng" dirty="0"/>
              <a:t>analógový</a:t>
            </a:r>
            <a:r>
              <a:rPr lang="sk-SK" dirty="0"/>
              <a:t> </a:t>
            </a:r>
            <a:r>
              <a:rPr lang="sk-SK" u="sng" dirty="0"/>
              <a:t>integrovaný obvod</a:t>
            </a:r>
            <a:r>
              <a:rPr lang="sk-SK" dirty="0"/>
              <a:t> so skoro nekonečným prúdovým a napäťovým zosilnením.</a:t>
            </a:r>
          </a:p>
          <a:p>
            <a:r>
              <a:rPr lang="sk-SK" dirty="0"/>
              <a:t> </a:t>
            </a:r>
          </a:p>
          <a:p>
            <a:r>
              <a:rPr lang="sk-SK" b="1" dirty="0" err="1"/>
              <a:t>Schématická</a:t>
            </a:r>
            <a:r>
              <a:rPr lang="sk-SK" b="1" dirty="0"/>
              <a:t> značka</a:t>
            </a:r>
            <a:endParaRPr lang="sk-SK" dirty="0"/>
          </a:p>
        </p:txBody>
      </p:sp>
      <p:pic>
        <p:nvPicPr>
          <p:cNvPr id="6151" name="Picture 7" descr="Súbor:Operac zosilnov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238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179512" y="435000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Vlastnosti ideálneho </a:t>
            </a:r>
            <a:r>
              <a:rPr lang="sk-SK" b="1" dirty="0" err="1"/>
              <a:t>OZ</a:t>
            </a:r>
            <a:r>
              <a:rPr lang="sk-SK" b="1" dirty="0"/>
              <a:t>: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napäťové zosilnenie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nekonečná vstupná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nulová výstupná impedancia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nekonečné široké frekvenčné pásmo – frekvenčná nezávislosť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/>
              <a:t>vlastnosti </a:t>
            </a:r>
            <a:r>
              <a:rPr lang="sk-SK" dirty="0" err="1"/>
              <a:t>OZ</a:t>
            </a:r>
            <a:r>
              <a:rPr lang="sk-SK" dirty="0"/>
              <a:t> sú ovplyvňované spätnou väzbou, čím je silnejšia, tým sú stabilnejšie</a:t>
            </a:r>
          </a:p>
          <a:p>
            <a:r>
              <a:rPr lang="sk-SK" b="1" dirty="0"/>
              <a:t> 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49474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sp>
        <p:nvSpPr>
          <p:cNvPr id="2" name="Obdĺžnik 1"/>
          <p:cNvSpPr/>
          <p:nvPr/>
        </p:nvSpPr>
        <p:spPr>
          <a:xfrm>
            <a:off x="467544" y="15527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/>
              <a:t>OZ</a:t>
            </a:r>
            <a:r>
              <a:rPr lang="sk-SK" b="1" dirty="0"/>
              <a:t> má 2 vstupy</a:t>
            </a:r>
            <a:endParaRPr lang="sk-S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a-invertujúci</a:t>
            </a:r>
            <a:r>
              <a:rPr lang="sk-SK" dirty="0"/>
              <a:t> (-)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err="1"/>
              <a:t>b-neinvertujúci</a:t>
            </a:r>
            <a:r>
              <a:rPr lang="sk-SK" dirty="0"/>
              <a:t> (+)</a:t>
            </a:r>
          </a:p>
          <a:p>
            <a:pPr lvl="0"/>
            <a:endParaRPr lang="sk-SK" dirty="0" smtClean="0"/>
          </a:p>
          <a:p>
            <a:pPr lvl="0"/>
            <a:r>
              <a:rPr lang="sk-SK" dirty="0" err="1" smtClean="0"/>
              <a:t>OZ</a:t>
            </a:r>
            <a:r>
              <a:rPr lang="sk-SK" dirty="0" smtClean="0"/>
              <a:t> </a:t>
            </a:r>
            <a:r>
              <a:rPr lang="sk-SK" dirty="0"/>
              <a:t>vykonávajúci operáciu obrátenej fázy </a:t>
            </a:r>
            <a:r>
              <a:rPr lang="sk-SK" dirty="0" err="1"/>
              <a:t>vst</a:t>
            </a:r>
            <a:r>
              <a:rPr lang="sk-SK" dirty="0"/>
              <a:t>. U (</a:t>
            </a:r>
            <a:r>
              <a:rPr lang="sk-SK" dirty="0" err="1"/>
              <a:t>výst</a:t>
            </a:r>
            <a:r>
              <a:rPr lang="sk-SK" dirty="0"/>
              <a:t>. U má opačnú fázu než vstupné U). Vyjadruje sa to záporným znamienkom vo výraze pre výpočet Au.</a:t>
            </a:r>
          </a:p>
          <a:p>
            <a:pPr lvl="0"/>
            <a:r>
              <a:rPr lang="sk-SK" dirty="0" err="1"/>
              <a:t>OZ</a:t>
            </a:r>
            <a:r>
              <a:rPr lang="sk-SK" dirty="0"/>
              <a:t> vykonávajúci funkciu zosilňujúceho impedančného meniča s veľkým vstupným a malým výstupným odporom. </a:t>
            </a:r>
            <a:r>
              <a:rPr lang="sk-SK" dirty="0" err="1"/>
              <a:t>Výst</a:t>
            </a:r>
            <a:r>
              <a:rPr lang="sk-SK" dirty="0"/>
              <a:t>. U je vo fáze so </a:t>
            </a:r>
            <a:r>
              <a:rPr lang="sk-SK" dirty="0" err="1"/>
              <a:t>vst</a:t>
            </a:r>
            <a:r>
              <a:rPr lang="sk-SK" dirty="0"/>
              <a:t>. U.</a:t>
            </a:r>
          </a:p>
        </p:txBody>
      </p:sp>
      <p:pic>
        <p:nvPicPr>
          <p:cNvPr id="8193" name="Obrázok 2" descr="Schématická značka 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06" y="551401"/>
            <a:ext cx="3342034" cy="1984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1" y="4005064"/>
            <a:ext cx="83987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41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5787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skúšanie </a:t>
            </a:r>
            <a:r>
              <a:rPr lang="sk-SK" sz="2800" b="1" dirty="0" err="1" smtClean="0"/>
              <a:t>NPN</a:t>
            </a:r>
            <a:r>
              <a:rPr lang="sk-SK" sz="2800" b="1" dirty="0" smtClean="0"/>
              <a:t> tranzistora </a:t>
            </a:r>
            <a:endParaRPr lang="sk-SK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" t="1714" r="1042" b="8529"/>
          <a:stretch>
            <a:fillRect/>
          </a:stretch>
        </p:blipFill>
        <p:spPr bwMode="auto">
          <a:xfrm>
            <a:off x="642910" y="1000107"/>
            <a:ext cx="6429420" cy="53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79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143900" cy="482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6870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42918"/>
            <a:ext cx="7748363" cy="47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5" y="764704"/>
            <a:ext cx="8972633" cy="32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03548" y="5072074"/>
            <a:ext cx="781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operáciu obrátenia fázy,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Uvst</a:t>
            </a:r>
            <a:r>
              <a:rPr lang="sk-SK" dirty="0" smtClean="0"/>
              <a:t> </a:t>
            </a:r>
            <a:r>
              <a:rPr lang="sk-SK" dirty="0"/>
              <a:t>má opačnú fázu než </a:t>
            </a:r>
            <a:r>
              <a:rPr lang="sk-SK" dirty="0" err="1"/>
              <a:t>Uvýst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Vyjadruje sa to záporným znamienkom vo výraze pre výpočet Au.</a:t>
            </a:r>
          </a:p>
        </p:txBody>
      </p:sp>
      <p:sp>
        <p:nvSpPr>
          <p:cNvPr id="4" name="Obdĺžnik 3"/>
          <p:cNvSpPr/>
          <p:nvPr/>
        </p:nvSpPr>
        <p:spPr>
          <a:xfrm>
            <a:off x="539552" y="593617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 uvedeného </a:t>
            </a:r>
            <a:r>
              <a:rPr lang="sk-SK" dirty="0" smtClean="0"/>
              <a:t>vzťahu </a:t>
            </a:r>
            <a:r>
              <a:rPr lang="sk-SK" dirty="0"/>
              <a:t>vyplýva, že </a:t>
            </a:r>
            <a:r>
              <a:rPr lang="sk-SK" dirty="0" err="1"/>
              <a:t>při</a:t>
            </a:r>
            <a:r>
              <a:rPr lang="sk-SK" dirty="0"/>
              <a:t> rovnosti vstupného a </a:t>
            </a:r>
            <a:r>
              <a:rPr lang="sk-SK" dirty="0" err="1"/>
              <a:t>spätnoväzobného</a:t>
            </a:r>
            <a:r>
              <a:rPr lang="sk-SK" dirty="0"/>
              <a:t> odporu je </a:t>
            </a:r>
            <a:r>
              <a:rPr lang="sk-SK" dirty="0" err="1"/>
              <a:t>Uvýst</a:t>
            </a:r>
            <a:r>
              <a:rPr lang="sk-SK" dirty="0"/>
              <a:t> rovnaké, s </a:t>
            </a:r>
            <a:r>
              <a:rPr lang="sk-SK" dirty="0" smtClean="0"/>
              <a:t>opačným znamienkom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406722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7199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32849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vykonávajúci funkciu zosilňujúceho impedančného meniča s veľkým vstupným a malým </a:t>
            </a:r>
            <a:r>
              <a:rPr lang="sk-SK" dirty="0" smtClean="0"/>
              <a:t>výstupným odporom</a:t>
            </a:r>
            <a:r>
              <a:rPr lang="sk-SK" dirty="0"/>
              <a:t>. </a:t>
            </a:r>
            <a:r>
              <a:rPr lang="sk-SK" dirty="0" err="1" smtClean="0"/>
              <a:t>Uvýst</a:t>
            </a:r>
            <a:r>
              <a:rPr lang="sk-SK" dirty="0" smtClean="0"/>
              <a:t> </a:t>
            </a:r>
            <a:r>
              <a:rPr lang="sk-SK" dirty="0"/>
              <a:t>je vo fáze s </a:t>
            </a:r>
            <a:r>
              <a:rPr lang="sk-SK" dirty="0" err="1"/>
              <a:t>Uvst</a:t>
            </a:r>
            <a:r>
              <a:rPr lang="sk-SK" dirty="0"/>
              <a:t>.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1520" y="39333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 ideálny </a:t>
            </a:r>
            <a:r>
              <a:rPr lang="sk-SK" dirty="0" err="1"/>
              <a:t>OZ</a:t>
            </a:r>
            <a:r>
              <a:rPr lang="sk-SK" dirty="0"/>
              <a:t> platí: </a:t>
            </a:r>
            <a:r>
              <a:rPr lang="sk-SK" b="1" dirty="0" err="1"/>
              <a:t>Ivst</a:t>
            </a:r>
            <a:r>
              <a:rPr lang="sk-SK" b="1" dirty="0"/>
              <a:t> ±=0 a Au = ∞ </a:t>
            </a:r>
            <a:r>
              <a:rPr lang="sk-SK" dirty="0"/>
              <a:t>=&gt; U na </a:t>
            </a:r>
            <a:r>
              <a:rPr lang="sk-SK" dirty="0" err="1"/>
              <a:t>invertujúcom</a:t>
            </a:r>
            <a:r>
              <a:rPr lang="sk-SK" dirty="0"/>
              <a:t> vstupe je rovnaké ako U+ </a:t>
            </a:r>
            <a:r>
              <a:rPr lang="sk-SK" dirty="0" smtClean="0"/>
              <a:t>na </a:t>
            </a:r>
            <a:r>
              <a:rPr lang="sk-SK" dirty="0" err="1" smtClean="0"/>
              <a:t>neinvertujúcom</a:t>
            </a:r>
            <a:r>
              <a:rPr lang="sk-SK" dirty="0" smtClean="0"/>
              <a:t> </a:t>
            </a:r>
            <a:r>
              <a:rPr lang="sk-SK" dirty="0"/>
              <a:t>vstupe.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51520" y="458112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Signálové napätie privádzame na </a:t>
            </a:r>
            <a:r>
              <a:rPr lang="sk-SK" dirty="0" err="1"/>
              <a:t>neinvertujúci</a:t>
            </a:r>
            <a:r>
              <a:rPr lang="sk-SK" dirty="0"/>
              <a:t> vstup a dostávame veľmi vysokú hodnotu vstupného 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OZ</a:t>
            </a:r>
            <a:r>
              <a:rPr lang="sk-SK" dirty="0"/>
              <a:t> pre stav “naprázdno“.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Vstupný prúd je nulový.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Pri silnej napäťovej spätnej väzbe je výstupný odpor malý, (niekoľko m</a:t>
            </a:r>
            <a:r>
              <a:rPr lang="el-GR" dirty="0"/>
              <a:t>Ω)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Takto sa získa zosilňujúci </a:t>
            </a:r>
            <a:r>
              <a:rPr lang="sk-SK" b="1" dirty="0"/>
              <a:t>impedančný menič </a:t>
            </a:r>
            <a:r>
              <a:rPr lang="sk-SK" dirty="0"/>
              <a:t>s veľkým vstupným a malým výstupným odporom.</a:t>
            </a:r>
          </a:p>
        </p:txBody>
      </p:sp>
    </p:spTree>
    <p:extLst>
      <p:ext uri="{BB962C8B-B14F-4D97-AF65-F5344CB8AC3E}">
        <p14:creationId xmlns="" xmlns:p14="http://schemas.microsoft.com/office/powerpoint/2010/main" val="70267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2740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2" y="350100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Operačného zosilňovača, ktorý </a:t>
            </a:r>
            <a:r>
              <a:rPr lang="sk-SK" b="1" dirty="0"/>
              <a:t>má v spätno-väzobnej vetve kapacitu C</a:t>
            </a:r>
            <a:r>
              <a:rPr lang="sk-SK" dirty="0"/>
              <a:t>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je </a:t>
            </a:r>
            <a:r>
              <a:rPr lang="sk-SK" dirty="0" smtClean="0"/>
              <a:t>úmerné integrálu </a:t>
            </a:r>
            <a:r>
              <a:rPr lang="sk-SK" dirty="0"/>
              <a:t>časového priebehu vstupného napätia</a:t>
            </a:r>
            <a:r>
              <a:rPr lang="sk-SK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používa sa </a:t>
            </a:r>
            <a:r>
              <a:rPr lang="sk-SK" b="1" dirty="0"/>
              <a:t>na tvarovanie signálov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Integračný zosilňovač je základom každého </a:t>
            </a:r>
            <a:r>
              <a:rPr lang="sk-SK" b="1" dirty="0"/>
              <a:t>analógového merača frekvencie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Meraná </a:t>
            </a:r>
            <a:r>
              <a:rPr lang="sk-SK" dirty="0"/>
              <a:t>frekvencia sa prenáša </a:t>
            </a:r>
            <a:r>
              <a:rPr lang="sk-SK" dirty="0" smtClean="0"/>
              <a:t>na impulzy </a:t>
            </a:r>
            <a:r>
              <a:rPr lang="sk-SK" dirty="0"/>
              <a:t>po konštantnej amplitúde výške a šírke.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Potom </a:t>
            </a:r>
            <a:r>
              <a:rPr lang="sk-SK" dirty="0" err="1"/>
              <a:t>Uvýst</a:t>
            </a:r>
            <a:r>
              <a:rPr lang="sk-SK" dirty="0"/>
              <a:t> je priamoúmerné f vstupného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Kondenzátor </a:t>
            </a:r>
            <a:r>
              <a:rPr lang="sk-SK" dirty="0"/>
              <a:t>C pôsobí ako spätná väzba </a:t>
            </a:r>
            <a:r>
              <a:rPr lang="sk-SK" dirty="0" smtClean="0"/>
              <a:t>predovšetkým pre </a:t>
            </a:r>
            <a:r>
              <a:rPr lang="sk-SK" dirty="0"/>
              <a:t>signály s </a:t>
            </a:r>
            <a:r>
              <a:rPr lang="sk-SK" dirty="0" err="1"/>
              <a:t>vf</a:t>
            </a:r>
            <a:r>
              <a:rPr lang="sk-SK" dirty="0"/>
              <a:t> pri ktorých znižuje zosilnenie, </a:t>
            </a:r>
            <a:r>
              <a:rPr lang="sk-SK" b="1" dirty="0"/>
              <a:t>signály s nízkou f prechádzajú neovplyvnené na výstup</a:t>
            </a:r>
            <a:r>
              <a:rPr lang="sk-S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teda pracuje ako </a:t>
            </a:r>
            <a:r>
              <a:rPr lang="sk-SK" b="1" dirty="0"/>
              <a:t>dolný priepust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Ak </a:t>
            </a:r>
            <a:r>
              <a:rPr lang="sk-SK" dirty="0"/>
              <a:t>na vstup privedieme pravouhlé impulzy tak ich podľa </a:t>
            </a:r>
            <a:r>
              <a:rPr lang="sk-SK" dirty="0" smtClean="0"/>
              <a:t>hodnoty časovej </a:t>
            </a:r>
            <a:r>
              <a:rPr lang="sk-SK" dirty="0"/>
              <a:t>konštanty </a:t>
            </a:r>
            <a:r>
              <a:rPr lang="sk-SK" dirty="0" err="1"/>
              <a:t>Rc</a:t>
            </a:r>
            <a:r>
              <a:rPr lang="sk-SK" dirty="0"/>
              <a:t> tvarovo upravíme a sploštíme.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3306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8120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7951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Operačné zosilňovače:</a:t>
            </a:r>
            <a:endParaRPr lang="sk-SK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1" y="620688"/>
            <a:ext cx="65773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1520" y="299695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Druh </a:t>
            </a:r>
            <a:r>
              <a:rPr lang="sk-SK" dirty="0" err="1"/>
              <a:t>OZ</a:t>
            </a:r>
            <a:r>
              <a:rPr lang="sk-SK" dirty="0"/>
              <a:t>, ktorý má v </a:t>
            </a:r>
            <a:r>
              <a:rPr lang="sk-SK" dirty="0" err="1"/>
              <a:t>spätnoväzobnej</a:t>
            </a:r>
            <a:r>
              <a:rPr lang="sk-SK" dirty="0"/>
              <a:t> väzbe odpor R a na vstupe kondenzátor C;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jeho </a:t>
            </a:r>
            <a:r>
              <a:rPr lang="sk-SK" dirty="0"/>
              <a:t>výstupné napätie </a:t>
            </a:r>
            <a:r>
              <a:rPr lang="sk-SK" dirty="0" smtClean="0"/>
              <a:t>je úmerné </a:t>
            </a:r>
            <a:r>
              <a:rPr lang="sk-SK" dirty="0"/>
              <a:t>derivácii časového priebehu </a:t>
            </a:r>
            <a:r>
              <a:rPr lang="sk-SK" dirty="0" err="1"/>
              <a:t>Uvyst</a:t>
            </a:r>
            <a:r>
              <a:rPr lang="sk-SK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používa </a:t>
            </a:r>
            <a:r>
              <a:rPr lang="sk-SK" dirty="0"/>
              <a:t>sa </a:t>
            </a:r>
            <a:r>
              <a:rPr lang="sk-SK" b="1" dirty="0"/>
              <a:t>na tvarovanie signálov</a:t>
            </a:r>
            <a:r>
              <a:rPr lang="sk-SK" dirty="0"/>
              <a:t>, napríklad obrazových zosilňovačov.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Takto </a:t>
            </a:r>
            <a:r>
              <a:rPr lang="sk-SK" dirty="0"/>
              <a:t>získané časové priebehy </a:t>
            </a:r>
            <a:r>
              <a:rPr lang="sk-SK" dirty="0" smtClean="0"/>
              <a:t>sa používajú </a:t>
            </a:r>
            <a:r>
              <a:rPr lang="sk-SK" dirty="0"/>
              <a:t>napríklad na spúšťanie preklápacích obvodov.</a:t>
            </a:r>
          </a:p>
        </p:txBody>
      </p:sp>
      <p:sp>
        <p:nvSpPr>
          <p:cNvPr id="4" name="Obdĺžnik 3"/>
          <p:cNvSpPr/>
          <p:nvPr/>
        </p:nvSpPr>
        <p:spPr>
          <a:xfrm>
            <a:off x="261662" y="4149080"/>
            <a:ext cx="8630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na výstupe sú ihlovité impulzy, ktoré vznikajú prenosom </a:t>
            </a:r>
            <a:r>
              <a:rPr lang="sk-SK" dirty="0" err="1"/>
              <a:t>vf</a:t>
            </a:r>
            <a:r>
              <a:rPr lang="sk-SK" dirty="0"/>
              <a:t> zložiek signálu.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Matematické odvodenie výstupného </a:t>
            </a:r>
            <a:r>
              <a:rPr lang="sk-SK" dirty="0"/>
              <a:t>napätia pri zadaných hodnotách predstavuje diferenciálnu </a:t>
            </a:r>
            <a:r>
              <a:rPr lang="sk-SK" dirty="0" smtClean="0"/>
              <a:t>rovnicu.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horná priepust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9" y="5336635"/>
            <a:ext cx="3269357" cy="12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58477"/>
            <a:ext cx="3442050" cy="10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9897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4282" y="332656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Zadanie:</a:t>
            </a:r>
          </a:p>
          <a:p>
            <a:pPr marL="342900" indent="-342900"/>
            <a:r>
              <a:rPr lang="sk-SK" dirty="0" smtClean="0"/>
              <a:t>Navrhni pomocou </a:t>
            </a:r>
            <a:r>
              <a:rPr lang="sk-SK" dirty="0" err="1" smtClean="0"/>
              <a:t>Multisimu</a:t>
            </a:r>
            <a:r>
              <a:rPr lang="sk-SK" dirty="0" smtClean="0"/>
              <a:t> nízkofrekvenčný zosilňovač s tranzistorom NPN BC337, keď sú zadané parametre:</a:t>
            </a:r>
            <a:endParaRPr lang="sk-SK" b="1" dirty="0" smtClean="0"/>
          </a:p>
          <a:p>
            <a:pPr marL="342900" indent="-342900"/>
            <a:r>
              <a:rPr lang="sk-SK" dirty="0" smtClean="0"/>
              <a:t>Ucc=9V</a:t>
            </a:r>
          </a:p>
          <a:p>
            <a:pPr marL="342900" indent="-342900"/>
            <a:r>
              <a:rPr lang="sk-SK" dirty="0" smtClean="0"/>
              <a:t>R1=220k</a:t>
            </a:r>
            <a:r>
              <a:rPr lang="el-GR" dirty="0" smtClean="0"/>
              <a:t>Ω</a:t>
            </a:r>
            <a:endParaRPr lang="sk-SK" dirty="0" smtClean="0"/>
          </a:p>
          <a:p>
            <a:pPr marL="342900" indent="-342900"/>
            <a:r>
              <a:rPr lang="sk-SK" dirty="0" smtClean="0"/>
              <a:t>R2=56k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Rc=3.3k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Re=1k</a:t>
            </a:r>
            <a:r>
              <a:rPr lang="el-GR" dirty="0" smtClean="0"/>
              <a:t> Ω</a:t>
            </a:r>
            <a:endParaRPr lang="sk-SK" dirty="0" smtClean="0"/>
          </a:p>
          <a:p>
            <a:pPr marL="342900" indent="-342900"/>
            <a:r>
              <a:rPr lang="sk-SK" dirty="0" smtClean="0"/>
              <a:t>C1=5uF (vstup)</a:t>
            </a:r>
          </a:p>
          <a:p>
            <a:pPr marL="342900" indent="-342900"/>
            <a:r>
              <a:rPr lang="sk-SK" dirty="0" smtClean="0"/>
              <a:t>C2=20uF (výstup)</a:t>
            </a:r>
          </a:p>
          <a:p>
            <a:pPr marL="342900" indent="-342900"/>
            <a:r>
              <a:rPr lang="sk-SK" dirty="0" smtClean="0"/>
              <a:t>Uvst=1V str.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dirty="0" smtClean="0"/>
              <a:t>V </a:t>
            </a:r>
            <a:r>
              <a:rPr lang="sk-SK" dirty="0" err="1" smtClean="0"/>
              <a:t>multisime</a:t>
            </a:r>
            <a:r>
              <a:rPr lang="sk-SK" dirty="0" smtClean="0"/>
              <a:t> pripoj osciloskop a urči napäťové zosilnenie.</a:t>
            </a:r>
          </a:p>
          <a:p>
            <a:pPr marL="342900" indent="-342900"/>
            <a:endParaRPr lang="sk-SK" dirty="0" smtClean="0"/>
          </a:p>
          <a:p>
            <a:pPr marL="342900" indent="-342900"/>
            <a:r>
              <a:rPr lang="sk-SK" dirty="0" smtClean="0"/>
              <a:t>Pomocou kontaktnej plochy a osciloskopu over svoje zapojenie a napäťové zosilnenie.</a:t>
            </a:r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23528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Zapoj obvod pomocou kontaktnej plochy a pomocou osciloskopu urči  napäťové zosilnenie 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94200" cy="42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m.smihal.szm.com/Schemy/LM386_soubory/LM38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0" y="3326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Navrhni plošný spoj pre zapojenie s OZ LM386, over funkčnosť pomocou kontaktnej plochy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2373140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039482" y="260648"/>
            <a:ext cx="476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Návrh plošného spoja pre zapojenie s OZ LM386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328592" cy="28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3645024"/>
            <a:ext cx="5328592" cy="285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</a:t>
            </a:r>
            <a:r>
              <a:rPr lang="sk-SK" sz="2800" b="1" dirty="0" err="1" smtClean="0"/>
              <a:t>VA</a:t>
            </a:r>
            <a:r>
              <a:rPr lang="sk-SK" sz="2800" b="1" dirty="0" smtClean="0"/>
              <a:t> charakteristika </a:t>
            </a:r>
            <a:endParaRPr lang="sk-SK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5" t="3238" r="3968" b="19059"/>
          <a:stretch>
            <a:fillRect/>
          </a:stretch>
        </p:blipFill>
        <p:spPr bwMode="auto">
          <a:xfrm>
            <a:off x="642910" y="1142984"/>
            <a:ext cx="6500858" cy="41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42910" y="564357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Tranzistor BC107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4326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6993"/>
            <a:ext cx="6350074" cy="58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50304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zosilňovač  TDA2030:</a:t>
            </a:r>
          </a:p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navrhnite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  <p:pic>
        <p:nvPicPr>
          <p:cNvPr id="4" name="Picture 2" descr="https://kitelectronic.files.wordpress.com/2010/01/tda-2030.jpg"/>
          <p:cNvPicPr>
            <a:picLocks noChangeAspect="1" noChangeArrowheads="1"/>
          </p:cNvPicPr>
          <p:nvPr/>
        </p:nvPicPr>
        <p:blipFill>
          <a:blip r:embed="rId3" cstate="print"/>
          <a:srcRect b="25166"/>
          <a:stretch>
            <a:fillRect/>
          </a:stretch>
        </p:blipFill>
        <p:spPr bwMode="auto">
          <a:xfrm>
            <a:off x="6607718" y="188640"/>
            <a:ext cx="246427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867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</a:t>
            </a:r>
            <a:r>
              <a:rPr lang="sk-SK" b="1" dirty="0" err="1" smtClean="0"/>
              <a:t>zosilňvač</a:t>
            </a:r>
            <a:r>
              <a:rPr lang="sk-SK" b="1" dirty="0" smtClean="0"/>
              <a:t> TDA 2030</a:t>
            </a:r>
            <a:endParaRPr lang="sk-SK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39677"/>
            <a:ext cx="857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Výkonový zosilňovač  TDA2030:</a:t>
            </a:r>
          </a:p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navrhnite DPS v </a:t>
            </a:r>
            <a:r>
              <a:rPr lang="sk-SK" b="1" dirty="0" err="1" smtClean="0"/>
              <a:t>Sprint</a:t>
            </a:r>
            <a:r>
              <a:rPr lang="sk-SK" b="1" dirty="0" smtClean="0"/>
              <a:t> </a:t>
            </a:r>
            <a:r>
              <a:rPr lang="sk-SK" b="1" dirty="0" err="1" smtClean="0"/>
              <a:t>layoute</a:t>
            </a:r>
            <a:endParaRPr lang="sk-SK" b="1" dirty="0"/>
          </a:p>
        </p:txBody>
      </p:sp>
      <p:pic>
        <p:nvPicPr>
          <p:cNvPr id="6" name="Picture 2" descr="https://kitelectronic.files.wordpress.com/2010/01/tda-2030.jpg"/>
          <p:cNvPicPr>
            <a:picLocks noChangeAspect="1" noChangeArrowheads="1"/>
          </p:cNvPicPr>
          <p:nvPr/>
        </p:nvPicPr>
        <p:blipFill>
          <a:blip r:embed="rId3" cstate="print"/>
          <a:srcRect b="25166"/>
          <a:stretch>
            <a:fillRect/>
          </a:stretch>
        </p:blipFill>
        <p:spPr bwMode="auto">
          <a:xfrm>
            <a:off x="6356198" y="260648"/>
            <a:ext cx="246427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609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nízkofrekvenčný zosilňovač </a:t>
            </a:r>
            <a:endParaRPr lang="sk-SK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" t="2549" r="1452" b="11932"/>
          <a:stretch>
            <a:fillRect/>
          </a:stretch>
        </p:blipFill>
        <p:spPr bwMode="auto">
          <a:xfrm>
            <a:off x="571472" y="857232"/>
            <a:ext cx="5715040" cy="56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10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536" y="260648"/>
            <a:ext cx="629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Tranzistor – nastavenie pracovného bodu</a:t>
            </a:r>
            <a:endParaRPr lang="sk-SK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5" t="54276" r="2414" b="8592"/>
          <a:stretch/>
        </p:blipFill>
        <p:spPr bwMode="auto">
          <a:xfrm>
            <a:off x="571472" y="1214422"/>
            <a:ext cx="7801030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Zosilňovače </a:t>
            </a:r>
            <a:endParaRPr lang="sk-SK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42873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3377" y="258133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0781" y="178832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80728"/>
            <a:ext cx="540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Princíp</a:t>
            </a:r>
            <a:r>
              <a:rPr lang="sk-SK" dirty="0" smtClean="0"/>
              <a:t> – zosilniť akýkoľvek signál (prúd, napätie, výkon)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385457" y="2367717"/>
            <a:ext cx="2307003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959953" y="2943781"/>
            <a:ext cx="118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Zosilňovač</a:t>
            </a:r>
            <a:endParaRPr lang="sk-SK" b="1" dirty="0"/>
          </a:p>
        </p:txBody>
      </p:sp>
      <p:cxnSp>
        <p:nvCxnSpPr>
          <p:cNvPr id="12" name="Rovná spojnica 11"/>
          <p:cNvCxnSpPr/>
          <p:nvPr/>
        </p:nvCxnSpPr>
        <p:spPr>
          <a:xfrm flipH="1">
            <a:off x="592312" y="272775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H="1">
            <a:off x="592312" y="344783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 flipH="1">
            <a:off x="3692460" y="2727757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H="1">
            <a:off x="3692460" y="3449294"/>
            <a:ext cx="793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51520" y="2871773"/>
            <a:ext cx="59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Uvst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4185875" y="2871773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Uvyst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536719" y="4860155"/>
            <a:ext cx="6119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zvukových signálov – nízkofrekvenčné zosilňovače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vysokofrekvenčných signálov</a:t>
            </a:r>
            <a:endParaRPr lang="sk-SK" dirty="0"/>
          </a:p>
        </p:txBody>
      </p:sp>
      <p:pic>
        <p:nvPicPr>
          <p:cNvPr id="21" name="Picture 2" descr="http://infosluch.sk/wp/wp-content/uploads/2012/07/princip-zosilnenia-zvuku2-300x13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300269"/>
            <a:ext cx="3867316" cy="1714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78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72432"/>
            <a:ext cx="4429156" cy="26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387076"/>
            <a:ext cx="5143535" cy="21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85720" y="9993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Zosilnenie</a:t>
            </a:r>
            <a:endParaRPr lang="sk-SK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1956</Words>
  <Application>Microsoft Office PowerPoint</Application>
  <PresentationFormat>Prezentácia na obrazovke (4:3)</PresentationFormat>
  <Paragraphs>315</Paragraphs>
  <Slides>52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Martin</cp:lastModifiedBy>
  <cp:revision>175</cp:revision>
  <cp:lastPrinted>2013-12-11T20:47:42Z</cp:lastPrinted>
  <dcterms:created xsi:type="dcterms:W3CDTF">2013-10-01T16:54:43Z</dcterms:created>
  <dcterms:modified xsi:type="dcterms:W3CDTF">2016-01-13T19:51:09Z</dcterms:modified>
</cp:coreProperties>
</file>