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C8BCF-F003-4502-A0D5-729B7F521141}" type="datetimeFigureOut">
              <a:rPr lang="sk-SK" smtClean="0"/>
              <a:pPr/>
              <a:t>9.10.2017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9DA-3CDE-4BFA-BDF8-E933978D0C7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C8BCF-F003-4502-A0D5-729B7F521141}" type="datetimeFigureOut">
              <a:rPr lang="sk-SK" smtClean="0"/>
              <a:pPr/>
              <a:t>9.10.2017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9DA-3CDE-4BFA-BDF8-E933978D0C7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C8BCF-F003-4502-A0D5-729B7F521141}" type="datetimeFigureOut">
              <a:rPr lang="sk-SK" smtClean="0"/>
              <a:pPr/>
              <a:t>9.10.2017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9DA-3CDE-4BFA-BDF8-E933978D0C7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C8BCF-F003-4502-A0D5-729B7F521141}" type="datetimeFigureOut">
              <a:rPr lang="sk-SK" smtClean="0"/>
              <a:pPr/>
              <a:t>9.10.2017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9DA-3CDE-4BFA-BDF8-E933978D0C7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C8BCF-F003-4502-A0D5-729B7F521141}" type="datetimeFigureOut">
              <a:rPr lang="sk-SK" smtClean="0"/>
              <a:pPr/>
              <a:t>9.10.2017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9DA-3CDE-4BFA-BDF8-E933978D0C7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C8BCF-F003-4502-A0D5-729B7F521141}" type="datetimeFigureOut">
              <a:rPr lang="sk-SK" smtClean="0"/>
              <a:pPr/>
              <a:t>9.10.2017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9DA-3CDE-4BFA-BDF8-E933978D0C7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C8BCF-F003-4502-A0D5-729B7F521141}" type="datetimeFigureOut">
              <a:rPr lang="sk-SK" smtClean="0"/>
              <a:pPr/>
              <a:t>9.10.2017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9DA-3CDE-4BFA-BDF8-E933978D0C7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C8BCF-F003-4502-A0D5-729B7F521141}" type="datetimeFigureOut">
              <a:rPr lang="sk-SK" smtClean="0"/>
              <a:pPr/>
              <a:t>9.10.2017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9DA-3CDE-4BFA-BDF8-E933978D0C7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C8BCF-F003-4502-A0D5-729B7F521141}" type="datetimeFigureOut">
              <a:rPr lang="sk-SK" smtClean="0"/>
              <a:pPr/>
              <a:t>9.10.2017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9DA-3CDE-4BFA-BDF8-E933978D0C7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C8BCF-F003-4502-A0D5-729B7F521141}" type="datetimeFigureOut">
              <a:rPr lang="sk-SK" smtClean="0"/>
              <a:pPr/>
              <a:t>9.10.2017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9DA-3CDE-4BFA-BDF8-E933978D0C7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C8BCF-F003-4502-A0D5-729B7F521141}" type="datetimeFigureOut">
              <a:rPr lang="sk-SK" smtClean="0"/>
              <a:pPr/>
              <a:t>9.10.2017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79DA-3CDE-4BFA-BDF8-E933978D0C7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C8BCF-F003-4502-A0D5-729B7F521141}" type="datetimeFigureOut">
              <a:rPr lang="sk-SK" smtClean="0"/>
              <a:pPr/>
              <a:t>9.10.2017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79DA-3CDE-4BFA-BDF8-E933978D0C76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gif"/><Relationship Id="rId2" Type="http://schemas.openxmlformats.org/officeDocument/2006/relationships/image" Target="../media/image8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8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23.jpeg"/><Relationship Id="rId7" Type="http://schemas.openxmlformats.org/officeDocument/2006/relationships/image" Target="../media/image27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10" Type="http://schemas.openxmlformats.org/officeDocument/2006/relationships/image" Target="../media/image30.jpeg"/><Relationship Id="rId4" Type="http://schemas.openxmlformats.org/officeDocument/2006/relationships/image" Target="../media/image24.jpeg"/><Relationship Id="rId9" Type="http://schemas.openxmlformats.org/officeDocument/2006/relationships/image" Target="../media/image2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jpeg"/><Relationship Id="rId18" Type="http://schemas.openxmlformats.org/officeDocument/2006/relationships/image" Target="../media/image47.jpeg"/><Relationship Id="rId3" Type="http://schemas.openxmlformats.org/officeDocument/2006/relationships/image" Target="../media/image32.jpeg"/><Relationship Id="rId7" Type="http://schemas.openxmlformats.org/officeDocument/2006/relationships/image" Target="../media/image36.jpeg"/><Relationship Id="rId12" Type="http://schemas.openxmlformats.org/officeDocument/2006/relationships/image" Target="../media/image41.jpeg"/><Relationship Id="rId17" Type="http://schemas.openxmlformats.org/officeDocument/2006/relationships/image" Target="../media/image46.jpeg"/><Relationship Id="rId2" Type="http://schemas.openxmlformats.org/officeDocument/2006/relationships/image" Target="../media/image31.jpeg"/><Relationship Id="rId16" Type="http://schemas.openxmlformats.org/officeDocument/2006/relationships/image" Target="../media/image4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11" Type="http://schemas.openxmlformats.org/officeDocument/2006/relationships/image" Target="../media/image40.jpeg"/><Relationship Id="rId5" Type="http://schemas.openxmlformats.org/officeDocument/2006/relationships/image" Target="../media/image34.jpeg"/><Relationship Id="rId15" Type="http://schemas.openxmlformats.org/officeDocument/2006/relationships/image" Target="../media/image44.jpeg"/><Relationship Id="rId10" Type="http://schemas.openxmlformats.org/officeDocument/2006/relationships/image" Target="../media/image39.jpeg"/><Relationship Id="rId19" Type="http://schemas.openxmlformats.org/officeDocument/2006/relationships/image" Target="../media/image48.jpeg"/><Relationship Id="rId4" Type="http://schemas.openxmlformats.org/officeDocument/2006/relationships/image" Target="../media/image33.jpeg"/><Relationship Id="rId9" Type="http://schemas.openxmlformats.org/officeDocument/2006/relationships/image" Target="../media/image38.jpeg"/><Relationship Id="rId14" Type="http://schemas.openxmlformats.org/officeDocument/2006/relationships/image" Target="../media/image4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jpeg"/><Relationship Id="rId13" Type="http://schemas.openxmlformats.org/officeDocument/2006/relationships/image" Target="../media/image60.jpeg"/><Relationship Id="rId3" Type="http://schemas.openxmlformats.org/officeDocument/2006/relationships/image" Target="../media/image50.jpeg"/><Relationship Id="rId7" Type="http://schemas.openxmlformats.org/officeDocument/2006/relationships/image" Target="../media/image54.jpeg"/><Relationship Id="rId12" Type="http://schemas.openxmlformats.org/officeDocument/2006/relationships/image" Target="../media/image59.jpe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jpeg"/><Relationship Id="rId11" Type="http://schemas.openxmlformats.org/officeDocument/2006/relationships/image" Target="../media/image58.jpeg"/><Relationship Id="rId5" Type="http://schemas.openxmlformats.org/officeDocument/2006/relationships/image" Target="../media/image52.jpeg"/><Relationship Id="rId15" Type="http://schemas.openxmlformats.org/officeDocument/2006/relationships/image" Target="../media/image62.jpeg"/><Relationship Id="rId10" Type="http://schemas.openxmlformats.org/officeDocument/2006/relationships/image" Target="../media/image57.jpeg"/><Relationship Id="rId4" Type="http://schemas.openxmlformats.org/officeDocument/2006/relationships/image" Target="../media/image51.jpeg"/><Relationship Id="rId9" Type="http://schemas.openxmlformats.org/officeDocument/2006/relationships/image" Target="../media/image56.jpeg"/><Relationship Id="rId14" Type="http://schemas.openxmlformats.org/officeDocument/2006/relationships/image" Target="../media/image6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jpeg"/><Relationship Id="rId3" Type="http://schemas.openxmlformats.org/officeDocument/2006/relationships/image" Target="../media/image64.jpeg"/><Relationship Id="rId7" Type="http://schemas.openxmlformats.org/officeDocument/2006/relationships/image" Target="../media/image68.jpeg"/><Relationship Id="rId2" Type="http://schemas.openxmlformats.org/officeDocument/2006/relationships/image" Target="../media/image6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jpeg"/><Relationship Id="rId11" Type="http://schemas.openxmlformats.org/officeDocument/2006/relationships/image" Target="../media/image72.jpeg"/><Relationship Id="rId5" Type="http://schemas.openxmlformats.org/officeDocument/2006/relationships/image" Target="../media/image66.jpeg"/><Relationship Id="rId10" Type="http://schemas.openxmlformats.org/officeDocument/2006/relationships/image" Target="../media/image71.jpeg"/><Relationship Id="rId4" Type="http://schemas.openxmlformats.org/officeDocument/2006/relationships/image" Target="../media/image65.jpeg"/><Relationship Id="rId9" Type="http://schemas.openxmlformats.org/officeDocument/2006/relationships/image" Target="../media/image70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jpeg"/><Relationship Id="rId3" Type="http://schemas.openxmlformats.org/officeDocument/2006/relationships/image" Target="../media/image74.jpeg"/><Relationship Id="rId7" Type="http://schemas.openxmlformats.org/officeDocument/2006/relationships/image" Target="../media/image78.jpeg"/><Relationship Id="rId2" Type="http://schemas.openxmlformats.org/officeDocument/2006/relationships/image" Target="../media/image7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jpeg"/><Relationship Id="rId5" Type="http://schemas.openxmlformats.org/officeDocument/2006/relationships/image" Target="../media/image76.jpeg"/><Relationship Id="rId10" Type="http://schemas.openxmlformats.org/officeDocument/2006/relationships/image" Target="../media/image81.jpeg"/><Relationship Id="rId4" Type="http://schemas.openxmlformats.org/officeDocument/2006/relationships/image" Target="../media/image75.jpeg"/><Relationship Id="rId9" Type="http://schemas.openxmlformats.org/officeDocument/2006/relationships/image" Target="../media/image8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gif"/><Relationship Id="rId2" Type="http://schemas.openxmlformats.org/officeDocument/2006/relationships/image" Target="../media/image8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260648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Zdroje</a:t>
            </a:r>
            <a:endParaRPr lang="sk-SK" sz="2400" b="1" dirty="0"/>
          </a:p>
        </p:txBody>
      </p:sp>
      <p:pic>
        <p:nvPicPr>
          <p:cNvPr id="5" name="Obrázok 4" descr="solarny_zdroj.jpg"/>
          <p:cNvPicPr>
            <a:picLocks noChangeAspect="1"/>
          </p:cNvPicPr>
          <p:nvPr/>
        </p:nvPicPr>
        <p:blipFill>
          <a:blip r:embed="rId2" cstate="print"/>
          <a:srcRect l="12448" t="12000" r="12864" b="24000"/>
          <a:stretch>
            <a:fillRect/>
          </a:stretch>
        </p:blipFill>
        <p:spPr>
          <a:xfrm>
            <a:off x="179512" y="1700808"/>
            <a:ext cx="1296144" cy="1152128"/>
          </a:xfrm>
          <a:prstGeom prst="rect">
            <a:avLst/>
          </a:prstGeom>
        </p:spPr>
      </p:pic>
      <p:pic>
        <p:nvPicPr>
          <p:cNvPr id="6" name="Obrázok 5" descr="jednosmerny_zdroj.jpg"/>
          <p:cNvPicPr>
            <a:picLocks noChangeAspect="1"/>
          </p:cNvPicPr>
          <p:nvPr/>
        </p:nvPicPr>
        <p:blipFill>
          <a:blip r:embed="rId3" cstate="print"/>
          <a:srcRect b="20138"/>
          <a:stretch>
            <a:fillRect/>
          </a:stretch>
        </p:blipFill>
        <p:spPr>
          <a:xfrm>
            <a:off x="251520" y="764704"/>
            <a:ext cx="1268556" cy="936104"/>
          </a:xfrm>
          <a:prstGeom prst="rect">
            <a:avLst/>
          </a:prstGeom>
        </p:spPr>
      </p:pic>
      <p:pic>
        <p:nvPicPr>
          <p:cNvPr id="7" name="Obrázok 6" descr="generator_piloveho_napetia.jpg"/>
          <p:cNvPicPr>
            <a:picLocks noChangeAspect="1"/>
          </p:cNvPicPr>
          <p:nvPr/>
        </p:nvPicPr>
        <p:blipFill>
          <a:blip r:embed="rId4" cstate="print"/>
          <a:srcRect l="8696" t="13180" r="13043" b="12907"/>
          <a:stretch>
            <a:fillRect/>
          </a:stretch>
        </p:blipFill>
        <p:spPr>
          <a:xfrm>
            <a:off x="373702" y="5949280"/>
            <a:ext cx="885930" cy="836712"/>
          </a:xfrm>
          <a:prstGeom prst="rect">
            <a:avLst/>
          </a:prstGeom>
        </p:spPr>
      </p:pic>
      <p:pic>
        <p:nvPicPr>
          <p:cNvPr id="9" name="Obrázok 8" descr="generator_pravouhlych_impulzov.jpg"/>
          <p:cNvPicPr>
            <a:picLocks noChangeAspect="1"/>
          </p:cNvPicPr>
          <p:nvPr/>
        </p:nvPicPr>
        <p:blipFill>
          <a:blip r:embed="rId5" cstate="print"/>
          <a:srcRect t="10318" b="11958"/>
          <a:stretch>
            <a:fillRect/>
          </a:stretch>
        </p:blipFill>
        <p:spPr>
          <a:xfrm>
            <a:off x="323528" y="4221088"/>
            <a:ext cx="1035807" cy="792088"/>
          </a:xfrm>
          <a:prstGeom prst="rect">
            <a:avLst/>
          </a:prstGeom>
        </p:spPr>
      </p:pic>
      <p:pic>
        <p:nvPicPr>
          <p:cNvPr id="10" name="Obrázok 9" descr="generator_striedaveho_signalu.jpg"/>
          <p:cNvPicPr>
            <a:picLocks noChangeAspect="1"/>
          </p:cNvPicPr>
          <p:nvPr/>
        </p:nvPicPr>
        <p:blipFill>
          <a:blip r:embed="rId6" cstate="print"/>
          <a:srcRect t="7799" b="6586"/>
          <a:stretch>
            <a:fillRect/>
          </a:stretch>
        </p:blipFill>
        <p:spPr>
          <a:xfrm>
            <a:off x="371447" y="5085184"/>
            <a:ext cx="960194" cy="814013"/>
          </a:xfrm>
          <a:prstGeom prst="rect">
            <a:avLst/>
          </a:prstGeom>
        </p:spPr>
      </p:pic>
      <p:pic>
        <p:nvPicPr>
          <p:cNvPr id="11" name="Obrázok 10" descr="zdroj_striedavy.jpg"/>
          <p:cNvPicPr>
            <a:picLocks noChangeAspect="1"/>
          </p:cNvPicPr>
          <p:nvPr/>
        </p:nvPicPr>
        <p:blipFill>
          <a:blip r:embed="rId7" cstate="print"/>
          <a:srcRect t="12040" b="13888"/>
          <a:stretch>
            <a:fillRect/>
          </a:stretch>
        </p:blipFill>
        <p:spPr>
          <a:xfrm>
            <a:off x="265107" y="2924944"/>
            <a:ext cx="1112734" cy="936104"/>
          </a:xfrm>
          <a:prstGeom prst="rect">
            <a:avLst/>
          </a:prstGeom>
        </p:spPr>
      </p:pic>
      <p:sp>
        <p:nvSpPr>
          <p:cNvPr id="13" name="BlokTextu 12"/>
          <p:cNvSpPr txBox="1"/>
          <p:nvPr/>
        </p:nvSpPr>
        <p:spPr>
          <a:xfrm>
            <a:off x="1475656" y="104344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Jednosmerny</a:t>
            </a:r>
            <a:r>
              <a:rPr lang="sk-SK" dirty="0" smtClean="0"/>
              <a:t> zdroj (batéria)</a:t>
            </a:r>
            <a:endParaRPr lang="sk-SK" dirty="0"/>
          </a:p>
        </p:txBody>
      </p:sp>
      <p:sp>
        <p:nvSpPr>
          <p:cNvPr id="14" name="BlokTextu 13"/>
          <p:cNvSpPr txBox="1"/>
          <p:nvPr/>
        </p:nvSpPr>
        <p:spPr>
          <a:xfrm>
            <a:off x="1547664" y="205155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Solárny zdroj, </a:t>
            </a:r>
            <a:r>
              <a:rPr lang="sk-SK" dirty="0" err="1" smtClean="0"/>
              <a:t>fotovoltaický</a:t>
            </a:r>
            <a:r>
              <a:rPr lang="sk-SK" dirty="0" smtClean="0"/>
              <a:t> zdroj</a:t>
            </a:r>
            <a:endParaRPr lang="sk-SK" dirty="0"/>
          </a:p>
        </p:txBody>
      </p:sp>
      <p:sp>
        <p:nvSpPr>
          <p:cNvPr id="15" name="BlokTextu 14"/>
          <p:cNvSpPr txBox="1"/>
          <p:nvPr/>
        </p:nvSpPr>
        <p:spPr>
          <a:xfrm>
            <a:off x="1619672" y="314096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Zdroj striedavého signálu </a:t>
            </a:r>
            <a:endParaRPr lang="sk-SK" dirty="0"/>
          </a:p>
        </p:txBody>
      </p:sp>
      <p:sp>
        <p:nvSpPr>
          <p:cNvPr id="16" name="BlokTextu 15"/>
          <p:cNvSpPr txBox="1"/>
          <p:nvPr/>
        </p:nvSpPr>
        <p:spPr>
          <a:xfrm>
            <a:off x="1691680" y="436510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Generátor pravouhlého signálu</a:t>
            </a:r>
            <a:endParaRPr lang="sk-SK" dirty="0"/>
          </a:p>
        </p:txBody>
      </p:sp>
      <p:sp>
        <p:nvSpPr>
          <p:cNvPr id="17" name="BlokTextu 16"/>
          <p:cNvSpPr txBox="1"/>
          <p:nvPr/>
        </p:nvSpPr>
        <p:spPr>
          <a:xfrm>
            <a:off x="1691680" y="5219908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Generátor striedavého signálu</a:t>
            </a:r>
            <a:endParaRPr lang="sk-SK" dirty="0"/>
          </a:p>
        </p:txBody>
      </p:sp>
      <p:sp>
        <p:nvSpPr>
          <p:cNvPr id="18" name="BlokTextu 17"/>
          <p:cNvSpPr txBox="1"/>
          <p:nvPr/>
        </p:nvSpPr>
        <p:spPr>
          <a:xfrm>
            <a:off x="1691680" y="608400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Generátor pílového signálu</a:t>
            </a:r>
            <a:endParaRPr lang="sk-SK" dirty="0"/>
          </a:p>
        </p:txBody>
      </p:sp>
      <p:sp>
        <p:nvSpPr>
          <p:cNvPr id="19" name="BlokTextu 18"/>
          <p:cNvSpPr txBox="1"/>
          <p:nvPr/>
        </p:nvSpPr>
        <p:spPr>
          <a:xfrm>
            <a:off x="5652120" y="260648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Meracie prístroje</a:t>
            </a:r>
            <a:endParaRPr lang="sk-SK" sz="2400" b="1" dirty="0"/>
          </a:p>
        </p:txBody>
      </p:sp>
      <p:pic>
        <p:nvPicPr>
          <p:cNvPr id="20" name="Obrázok 19" descr="ampermeter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580112" y="836712"/>
            <a:ext cx="1127082" cy="1022424"/>
          </a:xfrm>
          <a:prstGeom prst="rect">
            <a:avLst/>
          </a:prstGeom>
        </p:spPr>
      </p:pic>
      <p:pic>
        <p:nvPicPr>
          <p:cNvPr id="21" name="Obrázok 20" descr="voltmeter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580112" y="1678881"/>
            <a:ext cx="1285123" cy="1102047"/>
          </a:xfrm>
          <a:prstGeom prst="rect">
            <a:avLst/>
          </a:prstGeom>
        </p:spPr>
      </p:pic>
      <p:pic>
        <p:nvPicPr>
          <p:cNvPr id="22" name="Obrázok 21" descr="multimeter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580112" y="2622316"/>
            <a:ext cx="1373034" cy="1094716"/>
          </a:xfrm>
          <a:prstGeom prst="rect">
            <a:avLst/>
          </a:prstGeom>
        </p:spPr>
      </p:pic>
      <p:pic>
        <p:nvPicPr>
          <p:cNvPr id="23" name="Obrázok 22" descr="osciloskop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724128" y="3717032"/>
            <a:ext cx="1151876" cy="1137295"/>
          </a:xfrm>
          <a:prstGeom prst="rect">
            <a:avLst/>
          </a:prstGeom>
        </p:spPr>
      </p:pic>
      <p:sp>
        <p:nvSpPr>
          <p:cNvPr id="24" name="BlokTextu 23"/>
          <p:cNvSpPr txBox="1"/>
          <p:nvPr/>
        </p:nvSpPr>
        <p:spPr>
          <a:xfrm>
            <a:off x="7236296" y="105273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ampérmeter</a:t>
            </a:r>
            <a:endParaRPr lang="sk-SK" dirty="0"/>
          </a:p>
        </p:txBody>
      </p:sp>
      <p:sp>
        <p:nvSpPr>
          <p:cNvPr id="25" name="BlokTextu 24"/>
          <p:cNvSpPr txBox="1"/>
          <p:nvPr/>
        </p:nvSpPr>
        <p:spPr>
          <a:xfrm>
            <a:off x="7236296" y="19168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voltmeter</a:t>
            </a:r>
            <a:endParaRPr lang="sk-SK" dirty="0"/>
          </a:p>
        </p:txBody>
      </p:sp>
      <p:sp>
        <p:nvSpPr>
          <p:cNvPr id="26" name="BlokTextu 25"/>
          <p:cNvSpPr txBox="1"/>
          <p:nvPr/>
        </p:nvSpPr>
        <p:spPr>
          <a:xfrm>
            <a:off x="7236296" y="292494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multimeter</a:t>
            </a:r>
            <a:endParaRPr lang="sk-SK" dirty="0"/>
          </a:p>
        </p:txBody>
      </p:sp>
      <p:sp>
        <p:nvSpPr>
          <p:cNvPr id="27" name="BlokTextu 26"/>
          <p:cNvSpPr txBox="1"/>
          <p:nvPr/>
        </p:nvSpPr>
        <p:spPr>
          <a:xfrm>
            <a:off x="7236296" y="40050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osciloskop</a:t>
            </a:r>
            <a:endParaRPr lang="sk-SK" dirty="0"/>
          </a:p>
        </p:txBody>
      </p:sp>
      <p:cxnSp>
        <p:nvCxnSpPr>
          <p:cNvPr id="33" name="Rovná spojnica 32"/>
          <p:cNvCxnSpPr/>
          <p:nvPr/>
        </p:nvCxnSpPr>
        <p:spPr>
          <a:xfrm>
            <a:off x="5076056" y="0"/>
            <a:ext cx="0" cy="6858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core.g6.cz/wp-content/uploads/regulator-sitoveho-napeti-schema.png"/>
          <p:cNvPicPr>
            <a:picLocks noChangeAspect="1" noChangeArrowheads="1"/>
          </p:cNvPicPr>
          <p:nvPr/>
        </p:nvPicPr>
        <p:blipFill>
          <a:blip r:embed="rId2" cstate="print"/>
          <a:srcRect l="1770" t="4684" r="3540" b="7495"/>
          <a:stretch>
            <a:fillRect/>
          </a:stretch>
        </p:blipFill>
        <p:spPr bwMode="auto">
          <a:xfrm>
            <a:off x="179512" y="332656"/>
            <a:ext cx="8834902" cy="6192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alzat.szm.com/Oscilat/generato/ako/ako_npn.gif"/>
          <p:cNvPicPr>
            <a:picLocks noChangeAspect="1" noChangeArrowheads="1"/>
          </p:cNvPicPr>
          <p:nvPr/>
        </p:nvPicPr>
        <p:blipFill>
          <a:blip r:embed="rId2" cstate="print"/>
          <a:srcRect b="9824"/>
          <a:stretch>
            <a:fillRect/>
          </a:stretch>
        </p:blipFill>
        <p:spPr bwMode="auto">
          <a:xfrm>
            <a:off x="683568" y="116632"/>
            <a:ext cx="3528392" cy="2736304"/>
          </a:xfrm>
          <a:prstGeom prst="rect">
            <a:avLst/>
          </a:prstGeom>
          <a:noFill/>
        </p:spPr>
      </p:pic>
      <p:pic>
        <p:nvPicPr>
          <p:cNvPr id="24580" name="Picture 4" descr="http://alzat.spseke.sk/Oscilat/generato/ako/55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16632"/>
            <a:ext cx="3277820" cy="3240360"/>
          </a:xfrm>
          <a:prstGeom prst="rect">
            <a:avLst/>
          </a:prstGeom>
          <a:noFill/>
        </p:spPr>
      </p:pic>
      <p:pic>
        <p:nvPicPr>
          <p:cNvPr id="24582" name="Picture 6" descr="http://www.pujon.szm.com/elektronika/zosilnovac2x30w/obr5.gif"/>
          <p:cNvPicPr>
            <a:picLocks noChangeAspect="1" noChangeArrowheads="1"/>
          </p:cNvPicPr>
          <p:nvPr/>
        </p:nvPicPr>
        <p:blipFill>
          <a:blip r:embed="rId4" cstate="print"/>
          <a:srcRect b="4423"/>
          <a:stretch>
            <a:fillRect/>
          </a:stretch>
        </p:blipFill>
        <p:spPr bwMode="auto">
          <a:xfrm>
            <a:off x="755576" y="3429000"/>
            <a:ext cx="7272808" cy="3196838"/>
          </a:xfrm>
          <a:prstGeom prst="rect">
            <a:avLst/>
          </a:prstGeom>
          <a:noFill/>
        </p:spPr>
      </p:pic>
      <p:sp>
        <p:nvSpPr>
          <p:cNvPr id="7" name="BlokTextu 6"/>
          <p:cNvSpPr txBox="1"/>
          <p:nvPr/>
        </p:nvSpPr>
        <p:spPr>
          <a:xfrm>
            <a:off x="7956376" y="332656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Obvod 555</a:t>
            </a:r>
            <a:endParaRPr lang="sk-SK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0" y="260648"/>
            <a:ext cx="1187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err="1" smtClean="0"/>
              <a:t>Astabilný</a:t>
            </a:r>
            <a:r>
              <a:rPr lang="sk-SK" b="1" dirty="0" smtClean="0"/>
              <a:t> </a:t>
            </a:r>
            <a:r>
              <a:rPr lang="sk-SK" b="1" dirty="0" err="1" smtClean="0"/>
              <a:t>klopný</a:t>
            </a:r>
            <a:r>
              <a:rPr lang="sk-SK" b="1" dirty="0" smtClean="0"/>
              <a:t> obvod</a:t>
            </a:r>
            <a:endParaRPr lang="sk-SK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2411760" y="328498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Regulátor otáčok ventilátora</a:t>
            </a: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www.ok2cd.cz/images/Bezdr.mikrofon---schem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8815125" cy="5536680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827584" y="340592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Bezdrôtový mikrofón</a:t>
            </a:r>
            <a:endParaRPr lang="sk-SK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lektronic.szm.com/gong1.gif"/>
          <p:cNvPicPr>
            <a:picLocks noChangeAspect="1" noChangeArrowheads="1"/>
          </p:cNvPicPr>
          <p:nvPr/>
        </p:nvPicPr>
        <p:blipFill>
          <a:blip r:embed="rId2" cstate="print"/>
          <a:srcRect b="21429"/>
          <a:stretch>
            <a:fillRect/>
          </a:stretch>
        </p:blipFill>
        <p:spPr bwMode="auto">
          <a:xfrm>
            <a:off x="-1" y="1340768"/>
            <a:ext cx="9039111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l="3817" t="7936" r="3899" b="6349"/>
          <a:stretch>
            <a:fillRect/>
          </a:stretch>
        </p:blipFill>
        <p:spPr bwMode="auto">
          <a:xfrm>
            <a:off x="0" y="1340767"/>
            <a:ext cx="9144000" cy="4408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lokTextu 6"/>
          <p:cNvSpPr txBox="1"/>
          <p:nvPr/>
        </p:nvSpPr>
        <p:spPr>
          <a:xfrm>
            <a:off x="251520" y="188640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Indikátor stavu batérie</a:t>
            </a:r>
            <a:endParaRPr lang="sk-SK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188640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Akustické prvky</a:t>
            </a:r>
            <a:endParaRPr lang="sk-SK" sz="2400" b="1" dirty="0"/>
          </a:p>
        </p:txBody>
      </p:sp>
      <p:pic>
        <p:nvPicPr>
          <p:cNvPr id="5" name="Obrázok 4" descr="ante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764704"/>
            <a:ext cx="951844" cy="841450"/>
          </a:xfrm>
          <a:prstGeom prst="rect">
            <a:avLst/>
          </a:prstGeom>
        </p:spPr>
      </p:pic>
      <p:pic>
        <p:nvPicPr>
          <p:cNvPr id="6" name="Obrázok 5" descr="zvonce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4234" y="1556792"/>
            <a:ext cx="1003390" cy="1080120"/>
          </a:xfrm>
          <a:prstGeom prst="rect">
            <a:avLst/>
          </a:prstGeom>
        </p:spPr>
      </p:pic>
      <p:pic>
        <p:nvPicPr>
          <p:cNvPr id="7" name="Obrázok 6" descr="hukack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" y="2492896"/>
            <a:ext cx="2002589" cy="1800200"/>
          </a:xfrm>
          <a:prstGeom prst="rect">
            <a:avLst/>
          </a:prstGeom>
        </p:spPr>
      </p:pic>
      <p:pic>
        <p:nvPicPr>
          <p:cNvPr id="8" name="Obrázok 7" descr="mikrofo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933056"/>
            <a:ext cx="1397893" cy="1425535"/>
          </a:xfrm>
          <a:prstGeom prst="rect">
            <a:avLst/>
          </a:prstGeom>
        </p:spPr>
      </p:pic>
      <p:pic>
        <p:nvPicPr>
          <p:cNvPr id="9" name="Obrázok 8" descr="reprodukto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008" y="5234248"/>
            <a:ext cx="1619672" cy="1623752"/>
          </a:xfrm>
          <a:prstGeom prst="rect">
            <a:avLst/>
          </a:prstGeom>
        </p:spPr>
      </p:pic>
      <p:sp>
        <p:nvSpPr>
          <p:cNvPr id="10" name="BlokTextu 9"/>
          <p:cNvSpPr txBox="1"/>
          <p:nvPr/>
        </p:nvSpPr>
        <p:spPr>
          <a:xfrm>
            <a:off x="1619672" y="908720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anténa</a:t>
            </a:r>
            <a:endParaRPr lang="sk-SK" dirty="0"/>
          </a:p>
        </p:txBody>
      </p:sp>
      <p:sp>
        <p:nvSpPr>
          <p:cNvPr id="11" name="BlokTextu 10"/>
          <p:cNvSpPr txBox="1"/>
          <p:nvPr/>
        </p:nvSpPr>
        <p:spPr>
          <a:xfrm>
            <a:off x="1691680" y="19888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zvonček</a:t>
            </a:r>
            <a:endParaRPr lang="sk-SK" dirty="0"/>
          </a:p>
        </p:txBody>
      </p:sp>
      <p:sp>
        <p:nvSpPr>
          <p:cNvPr id="12" name="BlokTextu 11"/>
          <p:cNvSpPr txBox="1"/>
          <p:nvPr/>
        </p:nvSpPr>
        <p:spPr>
          <a:xfrm>
            <a:off x="1691680" y="306896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húkačka</a:t>
            </a:r>
            <a:endParaRPr lang="sk-SK" dirty="0"/>
          </a:p>
        </p:txBody>
      </p:sp>
      <p:sp>
        <p:nvSpPr>
          <p:cNvPr id="13" name="BlokTextu 12"/>
          <p:cNvSpPr txBox="1"/>
          <p:nvPr/>
        </p:nvSpPr>
        <p:spPr>
          <a:xfrm>
            <a:off x="1691680" y="442782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mikrofón</a:t>
            </a:r>
            <a:endParaRPr lang="sk-SK" dirty="0"/>
          </a:p>
        </p:txBody>
      </p:sp>
      <p:sp>
        <p:nvSpPr>
          <p:cNvPr id="14" name="BlokTextu 13"/>
          <p:cNvSpPr txBox="1"/>
          <p:nvPr/>
        </p:nvSpPr>
        <p:spPr>
          <a:xfrm>
            <a:off x="1691680" y="572396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reproduktor</a:t>
            </a:r>
            <a:endParaRPr lang="sk-SK" dirty="0"/>
          </a:p>
        </p:txBody>
      </p:sp>
      <p:sp>
        <p:nvSpPr>
          <p:cNvPr id="15" name="BlokTextu 14"/>
          <p:cNvSpPr txBox="1"/>
          <p:nvPr/>
        </p:nvSpPr>
        <p:spPr>
          <a:xfrm>
            <a:off x="3347864" y="17934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Istiace prvky</a:t>
            </a:r>
            <a:endParaRPr lang="sk-SK" sz="2400" b="1" dirty="0"/>
          </a:p>
        </p:txBody>
      </p:sp>
      <p:pic>
        <p:nvPicPr>
          <p:cNvPr id="16" name="Obrázok 15" descr="poistk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63888" y="548680"/>
            <a:ext cx="1160397" cy="1245493"/>
          </a:xfrm>
          <a:prstGeom prst="rect">
            <a:avLst/>
          </a:prstGeom>
        </p:spPr>
      </p:pic>
      <p:pic>
        <p:nvPicPr>
          <p:cNvPr id="17" name="Obrázok 16" descr="istic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419872" y="1844824"/>
            <a:ext cx="1351332" cy="1443236"/>
          </a:xfrm>
          <a:prstGeom prst="rect">
            <a:avLst/>
          </a:prstGeom>
        </p:spPr>
      </p:pic>
      <p:pic>
        <p:nvPicPr>
          <p:cNvPr id="18" name="Obrázok 17" descr="trojfazovy_istic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275856" y="3573016"/>
            <a:ext cx="1861628" cy="1597347"/>
          </a:xfrm>
          <a:prstGeom prst="rect">
            <a:avLst/>
          </a:prstGeom>
        </p:spPr>
      </p:pic>
      <p:sp>
        <p:nvSpPr>
          <p:cNvPr id="19" name="BlokTextu 18"/>
          <p:cNvSpPr txBox="1"/>
          <p:nvPr/>
        </p:nvSpPr>
        <p:spPr>
          <a:xfrm>
            <a:off x="4644008" y="97143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poistka</a:t>
            </a:r>
            <a:endParaRPr lang="sk-SK" dirty="0"/>
          </a:p>
        </p:txBody>
      </p:sp>
      <p:sp>
        <p:nvSpPr>
          <p:cNvPr id="20" name="BlokTextu 19"/>
          <p:cNvSpPr txBox="1"/>
          <p:nvPr/>
        </p:nvSpPr>
        <p:spPr>
          <a:xfrm>
            <a:off x="4644008" y="226758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Istič (jednofázový)</a:t>
            </a:r>
            <a:endParaRPr lang="sk-SK" dirty="0"/>
          </a:p>
        </p:txBody>
      </p:sp>
      <p:sp>
        <p:nvSpPr>
          <p:cNvPr id="21" name="BlokTextu 20"/>
          <p:cNvSpPr txBox="1"/>
          <p:nvPr/>
        </p:nvSpPr>
        <p:spPr>
          <a:xfrm>
            <a:off x="4860032" y="406778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Istič (trojfázový)</a:t>
            </a:r>
            <a:endParaRPr lang="sk-SK" dirty="0"/>
          </a:p>
        </p:txBody>
      </p:sp>
      <p:sp>
        <p:nvSpPr>
          <p:cNvPr id="23" name="BlokTextu 22"/>
          <p:cNvSpPr txBox="1"/>
          <p:nvPr/>
        </p:nvSpPr>
        <p:spPr>
          <a:xfrm>
            <a:off x="6804248" y="179348"/>
            <a:ext cx="2267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Odporové prvky</a:t>
            </a:r>
            <a:endParaRPr lang="sk-SK" sz="2400" b="1" dirty="0"/>
          </a:p>
        </p:txBody>
      </p:sp>
      <p:pic>
        <p:nvPicPr>
          <p:cNvPr id="24" name="Obrázok 23" descr="rezistor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588224" y="859678"/>
            <a:ext cx="1080120" cy="830861"/>
          </a:xfrm>
          <a:prstGeom prst="rect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</p:pic>
      <p:pic>
        <p:nvPicPr>
          <p:cNvPr id="25" name="Obrázok 24" descr="potenciometer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516216" y="1988840"/>
            <a:ext cx="1279708" cy="1080120"/>
          </a:xfrm>
          <a:prstGeom prst="rect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</p:pic>
      <p:pic>
        <p:nvPicPr>
          <p:cNvPr id="26" name="Obrázok 25" descr="trimer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541260" y="3429000"/>
            <a:ext cx="1127084" cy="912887"/>
          </a:xfrm>
          <a:prstGeom prst="rect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</p:pic>
      <p:sp>
        <p:nvSpPr>
          <p:cNvPr id="27" name="BlokTextu 26"/>
          <p:cNvSpPr txBox="1"/>
          <p:nvPr/>
        </p:nvSpPr>
        <p:spPr>
          <a:xfrm>
            <a:off x="7452320" y="98072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rezistor</a:t>
            </a:r>
            <a:endParaRPr lang="sk-SK" dirty="0"/>
          </a:p>
        </p:txBody>
      </p:sp>
      <p:sp>
        <p:nvSpPr>
          <p:cNvPr id="28" name="BlokTextu 27"/>
          <p:cNvSpPr txBox="1"/>
          <p:nvPr/>
        </p:nvSpPr>
        <p:spPr>
          <a:xfrm>
            <a:off x="7452320" y="2348880"/>
            <a:ext cx="169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Potenciometer</a:t>
            </a:r>
          </a:p>
          <a:p>
            <a:r>
              <a:rPr lang="sk-SK" dirty="0" smtClean="0"/>
              <a:t>(posuvný)</a:t>
            </a:r>
            <a:endParaRPr lang="sk-SK" dirty="0"/>
          </a:p>
        </p:txBody>
      </p:sp>
      <p:sp>
        <p:nvSpPr>
          <p:cNvPr id="29" name="BlokTextu 28"/>
          <p:cNvSpPr txBox="1"/>
          <p:nvPr/>
        </p:nvSpPr>
        <p:spPr>
          <a:xfrm>
            <a:off x="7452320" y="3717032"/>
            <a:ext cx="169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/>
              <a:t>t</a:t>
            </a:r>
            <a:r>
              <a:rPr lang="sk-SK" dirty="0" err="1" smtClean="0"/>
              <a:t>rimer</a:t>
            </a:r>
            <a:r>
              <a:rPr lang="sk-SK" dirty="0" smtClean="0"/>
              <a:t> (otočný)</a:t>
            </a:r>
            <a:endParaRPr lang="sk-SK" dirty="0"/>
          </a:p>
        </p:txBody>
      </p:sp>
      <p:cxnSp>
        <p:nvCxnSpPr>
          <p:cNvPr id="31" name="Rovná spojnica 30"/>
          <p:cNvCxnSpPr/>
          <p:nvPr/>
        </p:nvCxnSpPr>
        <p:spPr>
          <a:xfrm>
            <a:off x="3131840" y="0"/>
            <a:ext cx="0" cy="6858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ovná spojnica 32"/>
          <p:cNvCxnSpPr/>
          <p:nvPr/>
        </p:nvCxnSpPr>
        <p:spPr>
          <a:xfrm>
            <a:off x="6588224" y="0"/>
            <a:ext cx="0" cy="6858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07504" y="116632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Kondenzátory  (kapacita)</a:t>
            </a:r>
            <a:endParaRPr lang="sk-SK" sz="2400" b="1" dirty="0"/>
          </a:p>
        </p:txBody>
      </p:sp>
      <p:pic>
        <p:nvPicPr>
          <p:cNvPr id="5" name="Obrázok 4" descr="elektrolyticky_kondenzat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48681"/>
            <a:ext cx="1237369" cy="1296144"/>
          </a:xfrm>
          <a:prstGeom prst="rect">
            <a:avLst/>
          </a:prstGeom>
        </p:spPr>
      </p:pic>
      <p:pic>
        <p:nvPicPr>
          <p:cNvPr id="6" name="Obrázok 5" descr="kondenzát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683630"/>
            <a:ext cx="1152128" cy="1177418"/>
          </a:xfrm>
          <a:prstGeom prst="rect">
            <a:avLst/>
          </a:prstGeom>
        </p:spPr>
      </p:pic>
      <p:pic>
        <p:nvPicPr>
          <p:cNvPr id="7" name="Obrázok 6" descr="posuvny_kondenzato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3678407"/>
            <a:ext cx="1319636" cy="1214065"/>
          </a:xfrm>
          <a:prstGeom prst="rect">
            <a:avLst/>
          </a:prstGeom>
        </p:spPr>
      </p:pic>
      <p:pic>
        <p:nvPicPr>
          <p:cNvPr id="8" name="Obrázok 7" descr="premenlivy_kondenzato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4902543"/>
            <a:ext cx="1321137" cy="1262761"/>
          </a:xfrm>
          <a:prstGeom prst="rect">
            <a:avLst/>
          </a:prstGeom>
        </p:spPr>
      </p:pic>
      <p:sp>
        <p:nvSpPr>
          <p:cNvPr id="9" name="BlokTextu 8"/>
          <p:cNvSpPr txBox="1"/>
          <p:nvPr/>
        </p:nvSpPr>
        <p:spPr>
          <a:xfrm>
            <a:off x="1619672" y="97143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k</a:t>
            </a:r>
            <a:r>
              <a:rPr lang="sk-SK" dirty="0" smtClean="0"/>
              <a:t>ondenzátor elektrolytický</a:t>
            </a:r>
            <a:endParaRPr lang="sk-SK" dirty="0"/>
          </a:p>
        </p:txBody>
      </p:sp>
      <p:sp>
        <p:nvSpPr>
          <p:cNvPr id="10" name="BlokTextu 9"/>
          <p:cNvSpPr txBox="1"/>
          <p:nvPr/>
        </p:nvSpPr>
        <p:spPr>
          <a:xfrm>
            <a:off x="1619672" y="3021043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k</a:t>
            </a:r>
            <a:r>
              <a:rPr lang="sk-SK" dirty="0" smtClean="0"/>
              <a:t>ondenzátor (keramický)</a:t>
            </a:r>
            <a:endParaRPr lang="sk-SK" dirty="0"/>
          </a:p>
        </p:txBody>
      </p:sp>
      <p:pic>
        <p:nvPicPr>
          <p:cNvPr id="12" name="Obrázok 11" descr="elektrolyticky_kondenzator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512" y="1484784"/>
            <a:ext cx="1080120" cy="1143657"/>
          </a:xfrm>
          <a:prstGeom prst="rect">
            <a:avLst/>
          </a:prstGeom>
        </p:spPr>
      </p:pic>
      <p:sp>
        <p:nvSpPr>
          <p:cNvPr id="13" name="BlokTextu 12"/>
          <p:cNvSpPr txBox="1"/>
          <p:nvPr/>
        </p:nvSpPr>
        <p:spPr>
          <a:xfrm>
            <a:off x="1619672" y="183553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k</a:t>
            </a:r>
            <a:r>
              <a:rPr lang="sk-SK" dirty="0" smtClean="0"/>
              <a:t>ondenzátor elektrolytický</a:t>
            </a:r>
            <a:endParaRPr lang="sk-SK" dirty="0"/>
          </a:p>
        </p:txBody>
      </p:sp>
      <p:sp>
        <p:nvSpPr>
          <p:cNvPr id="14" name="BlokTextu 13"/>
          <p:cNvSpPr txBox="1"/>
          <p:nvPr/>
        </p:nvSpPr>
        <p:spPr>
          <a:xfrm>
            <a:off x="1619672" y="3933056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k</a:t>
            </a:r>
            <a:r>
              <a:rPr lang="sk-SK" dirty="0" smtClean="0"/>
              <a:t>ondenzátor s meniteľnou kapacitou (posuvný)</a:t>
            </a:r>
            <a:endParaRPr lang="sk-SK" dirty="0"/>
          </a:p>
        </p:txBody>
      </p:sp>
      <p:sp>
        <p:nvSpPr>
          <p:cNvPr id="15" name="BlokTextu 14"/>
          <p:cNvSpPr txBox="1"/>
          <p:nvPr/>
        </p:nvSpPr>
        <p:spPr>
          <a:xfrm>
            <a:off x="1619672" y="5158933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k</a:t>
            </a:r>
            <a:r>
              <a:rPr lang="sk-SK" dirty="0" smtClean="0"/>
              <a:t>ondenzátor s meniteľnou kapacitou (otočný)</a:t>
            </a:r>
            <a:endParaRPr lang="sk-SK" dirty="0"/>
          </a:p>
        </p:txBody>
      </p:sp>
      <p:cxnSp>
        <p:nvCxnSpPr>
          <p:cNvPr id="19" name="Rovná spojnica 18"/>
          <p:cNvCxnSpPr/>
          <p:nvPr/>
        </p:nvCxnSpPr>
        <p:spPr>
          <a:xfrm>
            <a:off x="4644008" y="0"/>
            <a:ext cx="0" cy="6858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BlokTextu 19"/>
          <p:cNvSpPr txBox="1"/>
          <p:nvPr/>
        </p:nvSpPr>
        <p:spPr>
          <a:xfrm>
            <a:off x="5004048" y="116632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Cievky (indukčnosť)</a:t>
            </a:r>
            <a:endParaRPr lang="sk-SK" sz="2400" b="1" dirty="0"/>
          </a:p>
        </p:txBody>
      </p:sp>
      <p:pic>
        <p:nvPicPr>
          <p:cNvPr id="21" name="Obrázok 20" descr="cievk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76056" y="620688"/>
            <a:ext cx="1442761" cy="1245493"/>
          </a:xfrm>
          <a:prstGeom prst="rect">
            <a:avLst/>
          </a:prstGeom>
        </p:spPr>
      </p:pic>
      <p:pic>
        <p:nvPicPr>
          <p:cNvPr id="22" name="Obrázok 21" descr="cievka_s_jadrom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932040" y="1412776"/>
            <a:ext cx="1584176" cy="1125268"/>
          </a:xfrm>
          <a:prstGeom prst="rect">
            <a:avLst/>
          </a:prstGeom>
        </p:spPr>
      </p:pic>
      <p:pic>
        <p:nvPicPr>
          <p:cNvPr id="23" name="Obrázok 22" descr="premenliva_cievka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04048" y="2204864"/>
            <a:ext cx="1584176" cy="1179178"/>
          </a:xfrm>
          <a:prstGeom prst="rect">
            <a:avLst/>
          </a:prstGeom>
        </p:spPr>
      </p:pic>
      <p:pic>
        <p:nvPicPr>
          <p:cNvPr id="24" name="Obrázok 23" descr="transformator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004048" y="3212975"/>
            <a:ext cx="1728192" cy="1540743"/>
          </a:xfrm>
          <a:prstGeom prst="rect">
            <a:avLst/>
          </a:prstGeom>
        </p:spPr>
      </p:pic>
      <p:sp>
        <p:nvSpPr>
          <p:cNvPr id="25" name="BlokTextu 24"/>
          <p:cNvSpPr txBox="1"/>
          <p:nvPr/>
        </p:nvSpPr>
        <p:spPr>
          <a:xfrm>
            <a:off x="6732240" y="971436"/>
            <a:ext cx="241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cievka</a:t>
            </a:r>
            <a:endParaRPr lang="sk-SK" dirty="0"/>
          </a:p>
        </p:txBody>
      </p:sp>
      <p:sp>
        <p:nvSpPr>
          <p:cNvPr id="26" name="BlokTextu 25"/>
          <p:cNvSpPr txBox="1"/>
          <p:nvPr/>
        </p:nvSpPr>
        <p:spPr>
          <a:xfrm>
            <a:off x="6732240" y="177281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c</a:t>
            </a:r>
            <a:r>
              <a:rPr lang="sk-SK" dirty="0" smtClean="0"/>
              <a:t>ievka s jadrom</a:t>
            </a:r>
            <a:endParaRPr lang="sk-SK" dirty="0"/>
          </a:p>
        </p:txBody>
      </p:sp>
      <p:sp>
        <p:nvSpPr>
          <p:cNvPr id="27" name="BlokTextu 26"/>
          <p:cNvSpPr txBox="1"/>
          <p:nvPr/>
        </p:nvSpPr>
        <p:spPr>
          <a:xfrm>
            <a:off x="6660232" y="2420888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c</a:t>
            </a:r>
            <a:r>
              <a:rPr lang="sk-SK" dirty="0" smtClean="0"/>
              <a:t>ievka s meniteľnou indukčnosťou</a:t>
            </a:r>
            <a:endParaRPr lang="sk-SK" dirty="0"/>
          </a:p>
        </p:txBody>
      </p:sp>
      <p:sp>
        <p:nvSpPr>
          <p:cNvPr id="28" name="BlokTextu 27"/>
          <p:cNvSpPr txBox="1"/>
          <p:nvPr/>
        </p:nvSpPr>
        <p:spPr>
          <a:xfrm>
            <a:off x="6804248" y="371703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transformátor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07504" y="87015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Spínacie kontakty</a:t>
            </a:r>
            <a:endParaRPr lang="sk-SK" sz="2400" b="1" dirty="0"/>
          </a:p>
        </p:txBody>
      </p:sp>
      <p:pic>
        <p:nvPicPr>
          <p:cNvPr id="5" name="Obrázok 4" descr="prepinaci_kontak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8680"/>
            <a:ext cx="1634877" cy="1563304"/>
          </a:xfrm>
          <a:prstGeom prst="rect">
            <a:avLst/>
          </a:prstGeom>
        </p:spPr>
      </p:pic>
      <p:pic>
        <p:nvPicPr>
          <p:cNvPr id="6" name="Obrázok 5" descr="spinaci_kontak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916832"/>
            <a:ext cx="1064890" cy="1391989"/>
          </a:xfrm>
          <a:prstGeom prst="rect">
            <a:avLst/>
          </a:prstGeom>
        </p:spPr>
      </p:pic>
      <p:pic>
        <p:nvPicPr>
          <p:cNvPr id="7" name="Obrázok 6" descr="prepinac_taho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3964459"/>
            <a:ext cx="1514583" cy="1696789"/>
          </a:xfrm>
          <a:prstGeom prst="rect">
            <a:avLst/>
          </a:prstGeom>
        </p:spPr>
      </p:pic>
      <p:pic>
        <p:nvPicPr>
          <p:cNvPr id="8" name="Obrázok 7" descr="spinaci_kontakt_tlakom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5484638"/>
            <a:ext cx="1166813" cy="1328738"/>
          </a:xfrm>
          <a:prstGeom prst="rect">
            <a:avLst/>
          </a:prstGeom>
        </p:spPr>
      </p:pic>
      <p:sp>
        <p:nvSpPr>
          <p:cNvPr id="9" name="BlokTextu 8"/>
          <p:cNvSpPr txBox="1"/>
          <p:nvPr/>
        </p:nvSpPr>
        <p:spPr>
          <a:xfrm>
            <a:off x="1331640" y="105273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</a:t>
            </a:r>
            <a:r>
              <a:rPr lang="sk-SK" dirty="0" smtClean="0"/>
              <a:t>repínací kontakt</a:t>
            </a:r>
            <a:endParaRPr lang="sk-SK" dirty="0"/>
          </a:p>
        </p:txBody>
      </p:sp>
      <p:sp>
        <p:nvSpPr>
          <p:cNvPr id="10" name="BlokTextu 9"/>
          <p:cNvSpPr txBox="1"/>
          <p:nvPr/>
        </p:nvSpPr>
        <p:spPr>
          <a:xfrm>
            <a:off x="1403648" y="227687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s</a:t>
            </a:r>
            <a:r>
              <a:rPr lang="sk-SK" dirty="0" smtClean="0"/>
              <a:t>pínací kontakt</a:t>
            </a:r>
            <a:endParaRPr lang="sk-SK" dirty="0"/>
          </a:p>
        </p:txBody>
      </p:sp>
      <p:sp>
        <p:nvSpPr>
          <p:cNvPr id="11" name="BlokTextu 10"/>
          <p:cNvSpPr txBox="1"/>
          <p:nvPr/>
        </p:nvSpPr>
        <p:spPr>
          <a:xfrm>
            <a:off x="1547664" y="4438853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r</a:t>
            </a:r>
            <a:r>
              <a:rPr lang="sk-SK" dirty="0" smtClean="0"/>
              <a:t>ozpínací kontakt ovládaný ťahom</a:t>
            </a:r>
            <a:endParaRPr lang="sk-SK" dirty="0"/>
          </a:p>
        </p:txBody>
      </p:sp>
      <p:sp>
        <p:nvSpPr>
          <p:cNvPr id="12" name="BlokTextu 11"/>
          <p:cNvSpPr txBox="1"/>
          <p:nvPr/>
        </p:nvSpPr>
        <p:spPr>
          <a:xfrm>
            <a:off x="1547664" y="5807005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s</a:t>
            </a:r>
            <a:r>
              <a:rPr lang="sk-SK" dirty="0" smtClean="0"/>
              <a:t>pínací kontakt ovládaný tlakom</a:t>
            </a:r>
            <a:endParaRPr lang="sk-SK" dirty="0"/>
          </a:p>
        </p:txBody>
      </p:sp>
      <p:cxnSp>
        <p:nvCxnSpPr>
          <p:cNvPr id="13" name="Rovná spojnica 12"/>
          <p:cNvCxnSpPr/>
          <p:nvPr/>
        </p:nvCxnSpPr>
        <p:spPr>
          <a:xfrm>
            <a:off x="3347864" y="0"/>
            <a:ext cx="0" cy="6858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BlokTextu 13"/>
          <p:cNvSpPr txBox="1"/>
          <p:nvPr/>
        </p:nvSpPr>
        <p:spPr>
          <a:xfrm>
            <a:off x="3419872" y="116632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Spínače osvetlenia</a:t>
            </a:r>
            <a:endParaRPr lang="sk-SK" sz="2400" b="1" dirty="0"/>
          </a:p>
        </p:txBody>
      </p:sp>
      <p:pic>
        <p:nvPicPr>
          <p:cNvPr id="15" name="Obrázok 14" descr="vypinac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67943" y="476672"/>
            <a:ext cx="800981" cy="913826"/>
          </a:xfrm>
          <a:prstGeom prst="rect">
            <a:avLst/>
          </a:prstGeom>
        </p:spPr>
      </p:pic>
      <p:pic>
        <p:nvPicPr>
          <p:cNvPr id="16" name="Obrázok 15" descr="jednopolovy_vypinac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139952" y="1268760"/>
            <a:ext cx="623217" cy="72008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66505" y="2060848"/>
            <a:ext cx="993527" cy="1010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Obrázok 18" descr="krizovy_vypinac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851920" y="3284984"/>
            <a:ext cx="1080120" cy="985896"/>
          </a:xfrm>
          <a:prstGeom prst="rect">
            <a:avLst/>
          </a:prstGeom>
        </p:spPr>
      </p:pic>
      <p:pic>
        <p:nvPicPr>
          <p:cNvPr id="21" name="Obrázok 20" descr="trojpolovy_vypinac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211960" y="4653136"/>
            <a:ext cx="576064" cy="605401"/>
          </a:xfrm>
          <a:prstGeom prst="rect">
            <a:avLst/>
          </a:prstGeom>
        </p:spPr>
      </p:pic>
      <p:sp>
        <p:nvSpPr>
          <p:cNvPr id="22" name="BlokTextu 21"/>
          <p:cNvSpPr txBox="1"/>
          <p:nvPr/>
        </p:nvSpPr>
        <p:spPr>
          <a:xfrm>
            <a:off x="5076056" y="76470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vypínač</a:t>
            </a:r>
            <a:endParaRPr lang="sk-SK" dirty="0"/>
          </a:p>
        </p:txBody>
      </p:sp>
      <p:sp>
        <p:nvSpPr>
          <p:cNvPr id="23" name="BlokTextu 22"/>
          <p:cNvSpPr txBox="1"/>
          <p:nvPr/>
        </p:nvSpPr>
        <p:spPr>
          <a:xfrm>
            <a:off x="5076056" y="148478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j</a:t>
            </a:r>
            <a:r>
              <a:rPr lang="sk-SK" dirty="0" smtClean="0"/>
              <a:t>ednopólový vypínač</a:t>
            </a:r>
            <a:endParaRPr lang="sk-SK" dirty="0"/>
          </a:p>
        </p:txBody>
      </p:sp>
      <p:sp>
        <p:nvSpPr>
          <p:cNvPr id="24" name="BlokTextu 23"/>
          <p:cNvSpPr txBox="1"/>
          <p:nvPr/>
        </p:nvSpPr>
        <p:spPr>
          <a:xfrm>
            <a:off x="5076056" y="234888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s</a:t>
            </a:r>
            <a:r>
              <a:rPr lang="sk-SK" dirty="0" smtClean="0"/>
              <a:t>triedavý </a:t>
            </a:r>
          </a:p>
          <a:p>
            <a:r>
              <a:rPr lang="sk-SK" dirty="0" smtClean="0"/>
              <a:t>vypínač</a:t>
            </a:r>
          </a:p>
        </p:txBody>
      </p:sp>
      <p:sp>
        <p:nvSpPr>
          <p:cNvPr id="25" name="BlokTextu 24"/>
          <p:cNvSpPr txBox="1"/>
          <p:nvPr/>
        </p:nvSpPr>
        <p:spPr>
          <a:xfrm>
            <a:off x="5076056" y="350100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k</a:t>
            </a:r>
            <a:r>
              <a:rPr lang="sk-SK" dirty="0" smtClean="0"/>
              <a:t>rížový</a:t>
            </a:r>
          </a:p>
          <a:p>
            <a:r>
              <a:rPr lang="sk-SK" dirty="0" smtClean="0"/>
              <a:t>vypínač</a:t>
            </a:r>
            <a:endParaRPr lang="sk-SK" dirty="0"/>
          </a:p>
        </p:txBody>
      </p:sp>
      <p:sp>
        <p:nvSpPr>
          <p:cNvPr id="26" name="BlokTextu 25"/>
          <p:cNvSpPr txBox="1"/>
          <p:nvPr/>
        </p:nvSpPr>
        <p:spPr>
          <a:xfrm>
            <a:off x="5148064" y="4581128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t</a:t>
            </a:r>
            <a:r>
              <a:rPr lang="sk-SK" dirty="0" smtClean="0"/>
              <a:t>rojpólový</a:t>
            </a:r>
          </a:p>
          <a:p>
            <a:r>
              <a:rPr lang="sk-SK" dirty="0" smtClean="0"/>
              <a:t>vypínač</a:t>
            </a:r>
            <a:endParaRPr lang="sk-SK" dirty="0"/>
          </a:p>
        </p:txBody>
      </p:sp>
      <p:cxnSp>
        <p:nvCxnSpPr>
          <p:cNvPr id="27" name="Rovná spojnica 26"/>
          <p:cNvCxnSpPr/>
          <p:nvPr/>
        </p:nvCxnSpPr>
        <p:spPr>
          <a:xfrm>
            <a:off x="6444208" y="-27384"/>
            <a:ext cx="0" cy="6858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BlokTextu 27"/>
          <p:cNvSpPr txBox="1"/>
          <p:nvPr/>
        </p:nvSpPr>
        <p:spPr>
          <a:xfrm>
            <a:off x="6516216" y="77723"/>
            <a:ext cx="2627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/>
              <a:t>V</a:t>
            </a:r>
            <a:r>
              <a:rPr lang="sk-SK" sz="2400" b="1" dirty="0" smtClean="0"/>
              <a:t>ypínače, prepínače</a:t>
            </a:r>
            <a:endParaRPr lang="sk-SK" sz="2400" b="1" dirty="0"/>
          </a:p>
        </p:txBody>
      </p:sp>
      <p:pic>
        <p:nvPicPr>
          <p:cNvPr id="29" name="Obrázok 28" descr="vypinac2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516216" y="908720"/>
            <a:ext cx="965553" cy="1368152"/>
          </a:xfrm>
          <a:prstGeom prst="rect">
            <a:avLst/>
          </a:prstGeom>
        </p:spPr>
      </p:pic>
      <p:sp>
        <p:nvSpPr>
          <p:cNvPr id="30" name="BlokTextu 29"/>
          <p:cNvSpPr txBox="1"/>
          <p:nvPr/>
        </p:nvSpPr>
        <p:spPr>
          <a:xfrm>
            <a:off x="7380312" y="126876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vypínač</a:t>
            </a:r>
            <a:endParaRPr lang="sk-SK" dirty="0"/>
          </a:p>
        </p:txBody>
      </p:sp>
      <p:pic>
        <p:nvPicPr>
          <p:cNvPr id="31" name="Obrázok 30" descr="prepinac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479511" y="2132856"/>
            <a:ext cx="1116825" cy="1304553"/>
          </a:xfrm>
          <a:prstGeom prst="rect">
            <a:avLst/>
          </a:prstGeom>
        </p:spPr>
      </p:pic>
      <p:sp>
        <p:nvSpPr>
          <p:cNvPr id="32" name="BlokTextu 31"/>
          <p:cNvSpPr txBox="1"/>
          <p:nvPr/>
        </p:nvSpPr>
        <p:spPr>
          <a:xfrm>
            <a:off x="7452320" y="227687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prepínač</a:t>
            </a:r>
            <a:endParaRPr lang="sk-SK" dirty="0"/>
          </a:p>
        </p:txBody>
      </p:sp>
      <p:sp>
        <p:nvSpPr>
          <p:cNvPr id="33" name="BlokTextu 32"/>
          <p:cNvSpPr txBox="1"/>
          <p:nvPr/>
        </p:nvSpPr>
        <p:spPr>
          <a:xfrm>
            <a:off x="6588224" y="3356992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Ovládacie prvky</a:t>
            </a:r>
            <a:endParaRPr lang="sk-SK" sz="2400" b="1" dirty="0"/>
          </a:p>
        </p:txBody>
      </p:sp>
      <p:pic>
        <p:nvPicPr>
          <p:cNvPr id="34" name="Obrázok 33" descr="odpojovac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588224" y="3801861"/>
            <a:ext cx="864096" cy="660229"/>
          </a:xfrm>
          <a:prstGeom prst="rect">
            <a:avLst/>
          </a:prstGeom>
        </p:spPr>
      </p:pic>
      <p:sp>
        <p:nvSpPr>
          <p:cNvPr id="35" name="BlokTextu 34"/>
          <p:cNvSpPr txBox="1"/>
          <p:nvPr/>
        </p:nvSpPr>
        <p:spPr>
          <a:xfrm>
            <a:off x="7596336" y="378904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o</a:t>
            </a:r>
            <a:r>
              <a:rPr lang="sk-SK" dirty="0" smtClean="0"/>
              <a:t>vládanie ťahom</a:t>
            </a:r>
            <a:endParaRPr lang="sk-SK" dirty="0"/>
          </a:p>
        </p:txBody>
      </p:sp>
      <p:pic>
        <p:nvPicPr>
          <p:cNvPr id="36" name="Obrázok 35" descr="otocny_prepinac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588223" y="4437112"/>
            <a:ext cx="1012709" cy="795164"/>
          </a:xfrm>
          <a:prstGeom prst="rect">
            <a:avLst/>
          </a:prstGeom>
        </p:spPr>
      </p:pic>
      <p:sp>
        <p:nvSpPr>
          <p:cNvPr id="37" name="BlokTextu 36"/>
          <p:cNvSpPr txBox="1"/>
          <p:nvPr/>
        </p:nvSpPr>
        <p:spPr>
          <a:xfrm>
            <a:off x="7668344" y="450912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o</a:t>
            </a:r>
            <a:r>
              <a:rPr lang="sk-SK" dirty="0" smtClean="0"/>
              <a:t>vládanie otáčaním</a:t>
            </a:r>
            <a:endParaRPr lang="sk-SK" dirty="0"/>
          </a:p>
        </p:txBody>
      </p:sp>
      <p:pic>
        <p:nvPicPr>
          <p:cNvPr id="38" name="Obrázok 37" descr="tlacidlo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660233" y="5120716"/>
            <a:ext cx="1008112" cy="684548"/>
          </a:xfrm>
          <a:prstGeom prst="rect">
            <a:avLst/>
          </a:prstGeom>
        </p:spPr>
      </p:pic>
      <p:sp>
        <p:nvSpPr>
          <p:cNvPr id="39" name="BlokTextu 38"/>
          <p:cNvSpPr txBox="1"/>
          <p:nvPr/>
        </p:nvSpPr>
        <p:spPr>
          <a:xfrm>
            <a:off x="7740352" y="522920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o</a:t>
            </a:r>
            <a:r>
              <a:rPr lang="sk-SK" dirty="0" smtClean="0"/>
              <a:t>vládanie</a:t>
            </a:r>
          </a:p>
          <a:p>
            <a:r>
              <a:rPr lang="sk-SK" dirty="0" smtClean="0"/>
              <a:t>tlakom</a:t>
            </a:r>
            <a:endParaRPr lang="sk-SK" dirty="0"/>
          </a:p>
        </p:txBody>
      </p:sp>
      <p:pic>
        <p:nvPicPr>
          <p:cNvPr id="40" name="Obrázok 39" descr="vypinac_zamka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660232" y="5805264"/>
            <a:ext cx="992329" cy="864096"/>
          </a:xfrm>
          <a:prstGeom prst="rect">
            <a:avLst/>
          </a:prstGeom>
        </p:spPr>
      </p:pic>
      <p:sp>
        <p:nvSpPr>
          <p:cNvPr id="41" name="BlokTextu 40"/>
          <p:cNvSpPr txBox="1"/>
          <p:nvPr/>
        </p:nvSpPr>
        <p:spPr>
          <a:xfrm>
            <a:off x="7812360" y="6021288"/>
            <a:ext cx="1331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o</a:t>
            </a:r>
            <a:r>
              <a:rPr lang="sk-SK" dirty="0" smtClean="0"/>
              <a:t>vládanie</a:t>
            </a:r>
          </a:p>
          <a:p>
            <a:r>
              <a:rPr lang="sk-SK" dirty="0" smtClean="0"/>
              <a:t>kľúčom</a:t>
            </a:r>
            <a:endParaRPr lang="sk-SK" dirty="0"/>
          </a:p>
        </p:txBody>
      </p:sp>
      <p:pic>
        <p:nvPicPr>
          <p:cNvPr id="42" name="Obrázok 41" descr="zasuvka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4139952" y="5445224"/>
            <a:ext cx="720080" cy="680075"/>
          </a:xfrm>
          <a:prstGeom prst="rect">
            <a:avLst/>
          </a:prstGeom>
        </p:spPr>
      </p:pic>
      <p:sp>
        <p:nvSpPr>
          <p:cNvPr id="43" name="BlokTextu 42"/>
          <p:cNvSpPr txBox="1"/>
          <p:nvPr/>
        </p:nvSpPr>
        <p:spPr>
          <a:xfrm>
            <a:off x="5148064" y="55172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zásuvka</a:t>
            </a:r>
            <a:endParaRPr lang="sk-SK" dirty="0"/>
          </a:p>
        </p:txBody>
      </p:sp>
      <p:pic>
        <p:nvPicPr>
          <p:cNvPr id="44" name="Obrázok 43" descr="trojzasuvka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4139952" y="6093296"/>
            <a:ext cx="734597" cy="764704"/>
          </a:xfrm>
          <a:prstGeom prst="rect">
            <a:avLst/>
          </a:prstGeom>
        </p:spPr>
      </p:pic>
      <p:sp>
        <p:nvSpPr>
          <p:cNvPr id="45" name="BlokTextu 44"/>
          <p:cNvSpPr txBox="1"/>
          <p:nvPr/>
        </p:nvSpPr>
        <p:spPr>
          <a:xfrm>
            <a:off x="5148064" y="616530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trojzásuvka</a:t>
            </a:r>
            <a:endParaRPr lang="sk-SK" dirty="0"/>
          </a:p>
        </p:txBody>
      </p:sp>
      <p:pic>
        <p:nvPicPr>
          <p:cNvPr id="46" name="Obrázok 45" descr="rozpinaci_kontakt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467544" y="3140968"/>
            <a:ext cx="936104" cy="1163889"/>
          </a:xfrm>
          <a:prstGeom prst="rect">
            <a:avLst/>
          </a:prstGeom>
        </p:spPr>
      </p:pic>
      <p:sp>
        <p:nvSpPr>
          <p:cNvPr id="47" name="BlokTextu 46"/>
          <p:cNvSpPr txBox="1"/>
          <p:nvPr/>
        </p:nvSpPr>
        <p:spPr>
          <a:xfrm>
            <a:off x="1403648" y="341970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r</a:t>
            </a:r>
            <a:r>
              <a:rPr lang="sk-SK" dirty="0" smtClean="0"/>
              <a:t>ozpínací kontakt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fotodio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548680"/>
            <a:ext cx="1296144" cy="1162168"/>
          </a:xfrm>
          <a:prstGeom prst="rect">
            <a:avLst/>
          </a:prstGeom>
        </p:spPr>
      </p:pic>
      <p:pic>
        <p:nvPicPr>
          <p:cNvPr id="5" name="Obrázok 4" descr="leddio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1364" y="1556792"/>
            <a:ext cx="1363415" cy="1327250"/>
          </a:xfrm>
          <a:prstGeom prst="rect">
            <a:avLst/>
          </a:prstGeom>
        </p:spPr>
      </p:pic>
      <p:pic>
        <p:nvPicPr>
          <p:cNvPr id="6" name="Obrázok 5" descr="zenerova_diod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7388" y="2636912"/>
            <a:ext cx="1169854" cy="1152128"/>
          </a:xfrm>
          <a:prstGeom prst="rect">
            <a:avLst/>
          </a:prstGeom>
        </p:spPr>
      </p:pic>
      <p:pic>
        <p:nvPicPr>
          <p:cNvPr id="7" name="Obrázok 6" descr="diod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9396" y="3789040"/>
            <a:ext cx="1088025" cy="936104"/>
          </a:xfrm>
          <a:prstGeom prst="rect">
            <a:avLst/>
          </a:prstGeom>
        </p:spPr>
      </p:pic>
      <p:pic>
        <p:nvPicPr>
          <p:cNvPr id="8" name="Obrázok 7" descr="varikap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25380" y="4725144"/>
            <a:ext cx="1338308" cy="1156345"/>
          </a:xfrm>
          <a:prstGeom prst="rect">
            <a:avLst/>
          </a:prstGeom>
        </p:spPr>
      </p:pic>
      <p:pic>
        <p:nvPicPr>
          <p:cNvPr id="9" name="Obrázok 8" descr="schotkyho_diod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7544" y="5733256"/>
            <a:ext cx="1317213" cy="1124744"/>
          </a:xfrm>
          <a:prstGeom prst="rect">
            <a:avLst/>
          </a:prstGeom>
        </p:spPr>
      </p:pic>
      <p:sp>
        <p:nvSpPr>
          <p:cNvPr id="10" name="BlokTextu 9"/>
          <p:cNvSpPr txBox="1"/>
          <p:nvPr/>
        </p:nvSpPr>
        <p:spPr>
          <a:xfrm>
            <a:off x="971600" y="15007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Diódy</a:t>
            </a:r>
            <a:endParaRPr lang="sk-SK" sz="2400" b="1" dirty="0"/>
          </a:p>
        </p:txBody>
      </p:sp>
      <p:sp>
        <p:nvSpPr>
          <p:cNvPr id="11" name="BlokTextu 10"/>
          <p:cNvSpPr txBox="1"/>
          <p:nvPr/>
        </p:nvSpPr>
        <p:spPr>
          <a:xfrm>
            <a:off x="1475656" y="83671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fotodióda</a:t>
            </a:r>
            <a:endParaRPr lang="sk-SK" dirty="0"/>
          </a:p>
        </p:txBody>
      </p:sp>
      <p:sp>
        <p:nvSpPr>
          <p:cNvPr id="12" name="BlokTextu 11"/>
          <p:cNvSpPr txBox="1"/>
          <p:nvPr/>
        </p:nvSpPr>
        <p:spPr>
          <a:xfrm>
            <a:off x="1547664" y="198884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Led</a:t>
            </a:r>
            <a:r>
              <a:rPr lang="sk-SK" dirty="0" smtClean="0"/>
              <a:t> dióda</a:t>
            </a:r>
            <a:endParaRPr lang="sk-SK" dirty="0"/>
          </a:p>
        </p:txBody>
      </p:sp>
      <p:sp>
        <p:nvSpPr>
          <p:cNvPr id="13" name="BlokTextu 12"/>
          <p:cNvSpPr txBox="1"/>
          <p:nvPr/>
        </p:nvSpPr>
        <p:spPr>
          <a:xfrm>
            <a:off x="1547664" y="29876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Zenerova</a:t>
            </a:r>
            <a:r>
              <a:rPr lang="sk-SK" dirty="0" smtClean="0"/>
              <a:t> dióda</a:t>
            </a:r>
            <a:endParaRPr lang="sk-SK" dirty="0"/>
          </a:p>
        </p:txBody>
      </p:sp>
      <p:sp>
        <p:nvSpPr>
          <p:cNvPr id="14" name="BlokTextu 13"/>
          <p:cNvSpPr txBox="1"/>
          <p:nvPr/>
        </p:nvSpPr>
        <p:spPr>
          <a:xfrm>
            <a:off x="1763688" y="400506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dióda</a:t>
            </a:r>
            <a:endParaRPr lang="sk-SK" dirty="0"/>
          </a:p>
        </p:txBody>
      </p:sp>
      <p:sp>
        <p:nvSpPr>
          <p:cNvPr id="15" name="BlokTextu 14"/>
          <p:cNvSpPr txBox="1"/>
          <p:nvPr/>
        </p:nvSpPr>
        <p:spPr>
          <a:xfrm>
            <a:off x="1835696" y="508518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varikap</a:t>
            </a:r>
            <a:endParaRPr lang="sk-SK" dirty="0"/>
          </a:p>
        </p:txBody>
      </p:sp>
      <p:sp>
        <p:nvSpPr>
          <p:cNvPr id="16" name="BlokTextu 15"/>
          <p:cNvSpPr txBox="1"/>
          <p:nvPr/>
        </p:nvSpPr>
        <p:spPr>
          <a:xfrm>
            <a:off x="1835696" y="587727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Shotkyho</a:t>
            </a:r>
            <a:r>
              <a:rPr lang="sk-SK" dirty="0" smtClean="0"/>
              <a:t> dióda</a:t>
            </a:r>
            <a:endParaRPr lang="sk-SK" dirty="0"/>
          </a:p>
        </p:txBody>
      </p:sp>
      <p:cxnSp>
        <p:nvCxnSpPr>
          <p:cNvPr id="17" name="Rovná spojnica 16"/>
          <p:cNvCxnSpPr/>
          <p:nvPr/>
        </p:nvCxnSpPr>
        <p:spPr>
          <a:xfrm>
            <a:off x="3203848" y="0"/>
            <a:ext cx="0" cy="6858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lokTextu 17"/>
          <p:cNvSpPr txBox="1"/>
          <p:nvPr/>
        </p:nvSpPr>
        <p:spPr>
          <a:xfrm>
            <a:off x="3419872" y="4462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Tranzistory</a:t>
            </a:r>
            <a:endParaRPr lang="sk-SK" sz="2400" b="1" dirty="0"/>
          </a:p>
        </p:txBody>
      </p:sp>
      <p:pic>
        <p:nvPicPr>
          <p:cNvPr id="19" name="Obrázok 18" descr="tranzistor_npn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419872" y="548680"/>
            <a:ext cx="1182439" cy="1168487"/>
          </a:xfrm>
          <a:prstGeom prst="rect">
            <a:avLst/>
          </a:prstGeom>
        </p:spPr>
      </p:pic>
      <p:pic>
        <p:nvPicPr>
          <p:cNvPr id="20" name="Obrázok 19" descr="tranzistor_pnp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347864" y="1772816"/>
            <a:ext cx="1258514" cy="1296144"/>
          </a:xfrm>
          <a:prstGeom prst="rect">
            <a:avLst/>
          </a:prstGeom>
        </p:spPr>
      </p:pic>
      <p:pic>
        <p:nvPicPr>
          <p:cNvPr id="21" name="Obrázok 20" descr="tranzistor_fet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275856" y="2996952"/>
            <a:ext cx="1431429" cy="1247303"/>
          </a:xfrm>
          <a:prstGeom prst="rect">
            <a:avLst/>
          </a:prstGeom>
        </p:spPr>
      </p:pic>
      <p:sp>
        <p:nvSpPr>
          <p:cNvPr id="22" name="BlokTextu 21"/>
          <p:cNvSpPr txBox="1"/>
          <p:nvPr/>
        </p:nvSpPr>
        <p:spPr>
          <a:xfrm>
            <a:off x="4644008" y="83671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Tranzistor NPN</a:t>
            </a:r>
            <a:endParaRPr lang="sk-SK" dirty="0"/>
          </a:p>
        </p:txBody>
      </p:sp>
      <p:sp>
        <p:nvSpPr>
          <p:cNvPr id="23" name="BlokTextu 22"/>
          <p:cNvSpPr txBox="1"/>
          <p:nvPr/>
        </p:nvSpPr>
        <p:spPr>
          <a:xfrm>
            <a:off x="4716016" y="22048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Tranzistor PNP</a:t>
            </a:r>
            <a:endParaRPr lang="sk-SK" dirty="0"/>
          </a:p>
        </p:txBody>
      </p:sp>
      <p:sp>
        <p:nvSpPr>
          <p:cNvPr id="24" name="BlokTextu 23"/>
          <p:cNvSpPr txBox="1"/>
          <p:nvPr/>
        </p:nvSpPr>
        <p:spPr>
          <a:xfrm>
            <a:off x="4716016" y="342900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Tranzistor FET</a:t>
            </a:r>
            <a:endParaRPr lang="sk-SK" dirty="0"/>
          </a:p>
        </p:txBody>
      </p:sp>
      <p:cxnSp>
        <p:nvCxnSpPr>
          <p:cNvPr id="25" name="Rovná spojnica 24"/>
          <p:cNvCxnSpPr/>
          <p:nvPr/>
        </p:nvCxnSpPr>
        <p:spPr>
          <a:xfrm>
            <a:off x="6372200" y="-27384"/>
            <a:ext cx="0" cy="6858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BlokTextu 25"/>
          <p:cNvSpPr txBox="1"/>
          <p:nvPr/>
        </p:nvSpPr>
        <p:spPr>
          <a:xfrm>
            <a:off x="6732240" y="44624"/>
            <a:ext cx="2411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Polovodičové prvky</a:t>
            </a:r>
            <a:endParaRPr lang="sk-SK" sz="2400" b="1" dirty="0"/>
          </a:p>
        </p:txBody>
      </p:sp>
      <p:pic>
        <p:nvPicPr>
          <p:cNvPr id="27" name="Obrázok 26" descr="tyristor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444208" y="1052736"/>
            <a:ext cx="1224136" cy="1294422"/>
          </a:xfrm>
          <a:prstGeom prst="rect">
            <a:avLst/>
          </a:prstGeom>
        </p:spPr>
      </p:pic>
      <p:pic>
        <p:nvPicPr>
          <p:cNvPr id="28" name="Obrázok 27" descr="triak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588224" y="2420888"/>
            <a:ext cx="1262738" cy="1243211"/>
          </a:xfrm>
          <a:prstGeom prst="rect">
            <a:avLst/>
          </a:prstGeom>
        </p:spPr>
      </p:pic>
      <p:pic>
        <p:nvPicPr>
          <p:cNvPr id="29" name="Obrázok 28" descr="dia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588224" y="3717032"/>
            <a:ext cx="1093291" cy="1061370"/>
          </a:xfrm>
          <a:prstGeom prst="rect">
            <a:avLst/>
          </a:prstGeom>
        </p:spPr>
      </p:pic>
      <p:pic>
        <p:nvPicPr>
          <p:cNvPr id="30" name="Obrázok 29" descr="gretsov_mostik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403831" y="4869160"/>
            <a:ext cx="1480537" cy="1537146"/>
          </a:xfrm>
          <a:prstGeom prst="rect">
            <a:avLst/>
          </a:prstGeom>
        </p:spPr>
      </p:pic>
      <p:sp>
        <p:nvSpPr>
          <p:cNvPr id="31" name="BlokTextu 30"/>
          <p:cNvSpPr txBox="1"/>
          <p:nvPr/>
        </p:nvSpPr>
        <p:spPr>
          <a:xfrm>
            <a:off x="7740352" y="148478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tyristor</a:t>
            </a:r>
            <a:endParaRPr lang="sk-SK" dirty="0"/>
          </a:p>
        </p:txBody>
      </p:sp>
      <p:sp>
        <p:nvSpPr>
          <p:cNvPr id="32" name="BlokTextu 31"/>
          <p:cNvSpPr txBox="1"/>
          <p:nvPr/>
        </p:nvSpPr>
        <p:spPr>
          <a:xfrm>
            <a:off x="7812360" y="263691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triak</a:t>
            </a:r>
            <a:endParaRPr lang="sk-SK" dirty="0"/>
          </a:p>
        </p:txBody>
      </p:sp>
      <p:sp>
        <p:nvSpPr>
          <p:cNvPr id="33" name="BlokTextu 32"/>
          <p:cNvSpPr txBox="1"/>
          <p:nvPr/>
        </p:nvSpPr>
        <p:spPr>
          <a:xfrm>
            <a:off x="7812360" y="393305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diak</a:t>
            </a:r>
            <a:endParaRPr lang="sk-SK" dirty="0"/>
          </a:p>
        </p:txBody>
      </p:sp>
      <p:sp>
        <p:nvSpPr>
          <p:cNvPr id="34" name="BlokTextu 33"/>
          <p:cNvSpPr txBox="1"/>
          <p:nvPr/>
        </p:nvSpPr>
        <p:spPr>
          <a:xfrm>
            <a:off x="7812360" y="530120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Greatsov</a:t>
            </a:r>
            <a:r>
              <a:rPr lang="sk-SK" dirty="0" smtClean="0"/>
              <a:t> mostík</a:t>
            </a:r>
            <a:endParaRPr lang="sk-SK" dirty="0"/>
          </a:p>
        </p:txBody>
      </p:sp>
      <p:pic>
        <p:nvPicPr>
          <p:cNvPr id="35" name="Obrázok 34" descr="operacny_zosilnovac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232651" y="4437112"/>
            <a:ext cx="1771397" cy="1265283"/>
          </a:xfrm>
          <a:prstGeom prst="rect">
            <a:avLst/>
          </a:prstGeom>
        </p:spPr>
      </p:pic>
      <p:sp>
        <p:nvSpPr>
          <p:cNvPr id="36" name="BlokTextu 35"/>
          <p:cNvSpPr txBox="1"/>
          <p:nvPr/>
        </p:nvSpPr>
        <p:spPr>
          <a:xfrm>
            <a:off x="4860032" y="4726885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Operačný zosilňovač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cievka_re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958602"/>
            <a:ext cx="792088" cy="788057"/>
          </a:xfrm>
          <a:prstGeom prst="rect">
            <a:avLst/>
          </a:prstGeom>
        </p:spPr>
      </p:pic>
      <p:pic>
        <p:nvPicPr>
          <p:cNvPr id="5" name="Obrázok 4" descr="re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750690"/>
            <a:ext cx="1122065" cy="890561"/>
          </a:xfrm>
          <a:prstGeom prst="rect">
            <a:avLst/>
          </a:prstGeom>
        </p:spPr>
      </p:pic>
      <p:pic>
        <p:nvPicPr>
          <p:cNvPr id="6" name="Obrázok 5" descr="rele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2686794"/>
            <a:ext cx="1368152" cy="1082603"/>
          </a:xfrm>
          <a:prstGeom prst="rect">
            <a:avLst/>
          </a:prstGeom>
        </p:spPr>
      </p:pic>
      <p:pic>
        <p:nvPicPr>
          <p:cNvPr id="7" name="Obrázok 6" descr="rele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3766914"/>
            <a:ext cx="1680124" cy="1246262"/>
          </a:xfrm>
          <a:prstGeom prst="rect">
            <a:avLst/>
          </a:prstGeom>
        </p:spPr>
      </p:pic>
      <p:sp>
        <p:nvSpPr>
          <p:cNvPr id="8" name="BlokTextu 7"/>
          <p:cNvSpPr txBox="1"/>
          <p:nvPr/>
        </p:nvSpPr>
        <p:spPr>
          <a:xfrm>
            <a:off x="251520" y="260648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Relé</a:t>
            </a:r>
            <a:endParaRPr lang="sk-SK" sz="2400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1835696" y="110261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Cievka relé</a:t>
            </a:r>
            <a:endParaRPr lang="sk-SK" dirty="0"/>
          </a:p>
        </p:txBody>
      </p:sp>
      <p:sp>
        <p:nvSpPr>
          <p:cNvPr id="10" name="BlokTextu 9"/>
          <p:cNvSpPr txBox="1"/>
          <p:nvPr/>
        </p:nvSpPr>
        <p:spPr>
          <a:xfrm>
            <a:off x="1835696" y="182269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Relé so spínacím kontaktom</a:t>
            </a:r>
            <a:endParaRPr lang="sk-SK" dirty="0"/>
          </a:p>
        </p:txBody>
      </p:sp>
      <p:sp>
        <p:nvSpPr>
          <p:cNvPr id="11" name="BlokTextu 10"/>
          <p:cNvSpPr txBox="1"/>
          <p:nvPr/>
        </p:nvSpPr>
        <p:spPr>
          <a:xfrm>
            <a:off x="1907704" y="275880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Relé s prepínacím kontaktom</a:t>
            </a:r>
            <a:endParaRPr lang="sk-SK" dirty="0"/>
          </a:p>
        </p:txBody>
      </p:sp>
      <p:sp>
        <p:nvSpPr>
          <p:cNvPr id="12" name="BlokTextu 11"/>
          <p:cNvSpPr txBox="1"/>
          <p:nvPr/>
        </p:nvSpPr>
        <p:spPr>
          <a:xfrm>
            <a:off x="1907704" y="398293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Relé s dvoma prepínacími </a:t>
            </a:r>
            <a:r>
              <a:rPr lang="sk-SK" dirty="0" err="1" smtClean="0"/>
              <a:t>kontaktami</a:t>
            </a:r>
            <a:endParaRPr lang="sk-SK" dirty="0"/>
          </a:p>
        </p:txBody>
      </p:sp>
      <p:cxnSp>
        <p:nvCxnSpPr>
          <p:cNvPr id="13" name="Rovná spojnica 12"/>
          <p:cNvCxnSpPr/>
          <p:nvPr/>
        </p:nvCxnSpPr>
        <p:spPr>
          <a:xfrm>
            <a:off x="4788024" y="0"/>
            <a:ext cx="0" cy="6858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ok 14" descr="integrovany_obvo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60032" y="548680"/>
            <a:ext cx="1656184" cy="1887595"/>
          </a:xfrm>
          <a:prstGeom prst="rect">
            <a:avLst/>
          </a:prstGeom>
        </p:spPr>
      </p:pic>
      <p:pic>
        <p:nvPicPr>
          <p:cNvPr id="16" name="Obrázok 15" descr="invertor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80582" y="2204864"/>
            <a:ext cx="959570" cy="792088"/>
          </a:xfrm>
          <a:prstGeom prst="rect">
            <a:avLst/>
          </a:prstGeom>
        </p:spPr>
      </p:pic>
      <p:pic>
        <p:nvPicPr>
          <p:cNvPr id="17" name="Obrázok 16" descr="hradlo_and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932040" y="2848954"/>
            <a:ext cx="1152128" cy="1210024"/>
          </a:xfrm>
          <a:prstGeom prst="rect">
            <a:avLst/>
          </a:prstGeom>
        </p:spPr>
      </p:pic>
      <p:pic>
        <p:nvPicPr>
          <p:cNvPr id="18" name="Obrázok 17" descr="hradlo_nand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932040" y="3933056"/>
            <a:ext cx="1152128" cy="1033488"/>
          </a:xfrm>
          <a:prstGeom prst="rect">
            <a:avLst/>
          </a:prstGeom>
        </p:spPr>
      </p:pic>
      <p:pic>
        <p:nvPicPr>
          <p:cNvPr id="19" name="Obrázok 18" descr="hradlo_or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853199" y="4725144"/>
            <a:ext cx="1374985" cy="1296144"/>
          </a:xfrm>
          <a:prstGeom prst="rect">
            <a:avLst/>
          </a:prstGeom>
        </p:spPr>
      </p:pic>
      <p:sp>
        <p:nvSpPr>
          <p:cNvPr id="14" name="BlokTextu 13"/>
          <p:cNvSpPr txBox="1"/>
          <p:nvPr/>
        </p:nvSpPr>
        <p:spPr>
          <a:xfrm>
            <a:off x="4932040" y="260648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IO a hradlá</a:t>
            </a:r>
            <a:endParaRPr lang="sk-SK" sz="2400" b="1" dirty="0"/>
          </a:p>
        </p:txBody>
      </p:sp>
      <p:pic>
        <p:nvPicPr>
          <p:cNvPr id="20" name="Obrázok 19" descr="hradlo_nor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004048" y="5805264"/>
            <a:ext cx="1100817" cy="1052736"/>
          </a:xfrm>
          <a:prstGeom prst="rect">
            <a:avLst/>
          </a:prstGeom>
        </p:spPr>
      </p:pic>
      <p:sp>
        <p:nvSpPr>
          <p:cNvPr id="21" name="BlokTextu 20"/>
          <p:cNvSpPr txBox="1"/>
          <p:nvPr/>
        </p:nvSpPr>
        <p:spPr>
          <a:xfrm>
            <a:off x="6444208" y="98072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Integrovaný obvod</a:t>
            </a:r>
            <a:endParaRPr lang="sk-SK" dirty="0"/>
          </a:p>
        </p:txBody>
      </p:sp>
      <p:sp>
        <p:nvSpPr>
          <p:cNvPr id="22" name="BlokTextu 21"/>
          <p:cNvSpPr txBox="1"/>
          <p:nvPr/>
        </p:nvSpPr>
        <p:spPr>
          <a:xfrm>
            <a:off x="6516216" y="227687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Negátor</a:t>
            </a:r>
            <a:r>
              <a:rPr lang="sk-SK" dirty="0" smtClean="0"/>
              <a:t>, </a:t>
            </a:r>
            <a:r>
              <a:rPr lang="sk-SK" dirty="0" err="1" smtClean="0"/>
              <a:t>invertor</a:t>
            </a:r>
            <a:endParaRPr lang="sk-SK" dirty="0"/>
          </a:p>
        </p:txBody>
      </p:sp>
      <p:sp>
        <p:nvSpPr>
          <p:cNvPr id="23" name="BlokTextu 22"/>
          <p:cNvSpPr txBox="1"/>
          <p:nvPr/>
        </p:nvSpPr>
        <p:spPr>
          <a:xfrm>
            <a:off x="6588224" y="321297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h</a:t>
            </a:r>
            <a:r>
              <a:rPr lang="sk-SK" dirty="0" smtClean="0"/>
              <a:t>radlo AND</a:t>
            </a:r>
            <a:endParaRPr lang="sk-SK" dirty="0"/>
          </a:p>
        </p:txBody>
      </p:sp>
      <p:sp>
        <p:nvSpPr>
          <p:cNvPr id="24" name="BlokTextu 23"/>
          <p:cNvSpPr txBox="1"/>
          <p:nvPr/>
        </p:nvSpPr>
        <p:spPr>
          <a:xfrm>
            <a:off x="6588224" y="407707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h</a:t>
            </a:r>
            <a:r>
              <a:rPr lang="sk-SK" dirty="0" smtClean="0"/>
              <a:t>radlo NAND</a:t>
            </a:r>
            <a:endParaRPr lang="sk-SK" dirty="0"/>
          </a:p>
        </p:txBody>
      </p:sp>
      <p:sp>
        <p:nvSpPr>
          <p:cNvPr id="25" name="BlokTextu 24"/>
          <p:cNvSpPr txBox="1"/>
          <p:nvPr/>
        </p:nvSpPr>
        <p:spPr>
          <a:xfrm>
            <a:off x="6660232" y="508518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h</a:t>
            </a:r>
            <a:r>
              <a:rPr lang="sk-SK" dirty="0" smtClean="0"/>
              <a:t>radlo OR</a:t>
            </a:r>
            <a:endParaRPr lang="sk-SK" dirty="0"/>
          </a:p>
        </p:txBody>
      </p:sp>
      <p:sp>
        <p:nvSpPr>
          <p:cNvPr id="26" name="BlokTextu 25"/>
          <p:cNvSpPr txBox="1"/>
          <p:nvPr/>
        </p:nvSpPr>
        <p:spPr>
          <a:xfrm>
            <a:off x="6660232" y="601199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h</a:t>
            </a:r>
            <a:r>
              <a:rPr lang="sk-SK" dirty="0" smtClean="0"/>
              <a:t>radlo NOR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puzdro_to3.jpg"/>
          <p:cNvPicPr>
            <a:picLocks noChangeAspect="1"/>
          </p:cNvPicPr>
          <p:nvPr/>
        </p:nvPicPr>
        <p:blipFill>
          <a:blip r:embed="rId2" cstate="print"/>
          <a:srcRect t="16129" b="32258"/>
          <a:stretch>
            <a:fillRect/>
          </a:stretch>
        </p:blipFill>
        <p:spPr>
          <a:xfrm>
            <a:off x="179512" y="980728"/>
            <a:ext cx="2187087" cy="1152128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2339752" y="126876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Púzdro</a:t>
            </a:r>
            <a:r>
              <a:rPr lang="sk-SK" dirty="0" smtClean="0"/>
              <a:t> TO 3</a:t>
            </a:r>
            <a:endParaRPr lang="sk-SK" dirty="0"/>
          </a:p>
        </p:txBody>
      </p:sp>
      <p:pic>
        <p:nvPicPr>
          <p:cNvPr id="6" name="Obrázok 5" descr="puzdro_to18.jpg"/>
          <p:cNvPicPr>
            <a:picLocks noChangeAspect="1"/>
          </p:cNvPicPr>
          <p:nvPr/>
        </p:nvPicPr>
        <p:blipFill>
          <a:blip r:embed="rId3" cstate="print"/>
          <a:srcRect b="38487"/>
          <a:stretch>
            <a:fillRect/>
          </a:stretch>
        </p:blipFill>
        <p:spPr>
          <a:xfrm>
            <a:off x="467544" y="2204864"/>
            <a:ext cx="1813218" cy="1008112"/>
          </a:xfrm>
          <a:prstGeom prst="rect">
            <a:avLst/>
          </a:prstGeom>
        </p:spPr>
      </p:pic>
      <p:sp>
        <p:nvSpPr>
          <p:cNvPr id="7" name="BlokTextu 6"/>
          <p:cNvSpPr txBox="1"/>
          <p:nvPr/>
        </p:nvSpPr>
        <p:spPr>
          <a:xfrm>
            <a:off x="2267744" y="263691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Púzdro</a:t>
            </a:r>
            <a:r>
              <a:rPr lang="sk-SK" dirty="0" smtClean="0"/>
              <a:t> TO 18</a:t>
            </a:r>
            <a:endParaRPr lang="sk-SK" dirty="0"/>
          </a:p>
        </p:txBody>
      </p:sp>
      <p:pic>
        <p:nvPicPr>
          <p:cNvPr id="8" name="Obrázok 7" descr="puzdro_to9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3645024"/>
            <a:ext cx="1832839" cy="1626493"/>
          </a:xfrm>
          <a:prstGeom prst="rect">
            <a:avLst/>
          </a:prstGeom>
        </p:spPr>
      </p:pic>
      <p:sp>
        <p:nvSpPr>
          <p:cNvPr id="9" name="BlokTextu 8"/>
          <p:cNvSpPr txBox="1"/>
          <p:nvPr/>
        </p:nvSpPr>
        <p:spPr>
          <a:xfrm>
            <a:off x="2339752" y="386104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Púzdro</a:t>
            </a:r>
            <a:r>
              <a:rPr lang="sk-SK" dirty="0" smtClean="0"/>
              <a:t> TO 92</a:t>
            </a:r>
            <a:endParaRPr lang="sk-SK" dirty="0"/>
          </a:p>
        </p:txBody>
      </p:sp>
      <p:pic>
        <p:nvPicPr>
          <p:cNvPr id="10" name="Obrázok 9" descr="puzdro_to100.jpg"/>
          <p:cNvPicPr>
            <a:picLocks noChangeAspect="1"/>
          </p:cNvPicPr>
          <p:nvPr/>
        </p:nvPicPr>
        <p:blipFill>
          <a:blip r:embed="rId5" cstate="print"/>
          <a:srcRect b="32078"/>
          <a:stretch>
            <a:fillRect/>
          </a:stretch>
        </p:blipFill>
        <p:spPr>
          <a:xfrm>
            <a:off x="611560" y="5301208"/>
            <a:ext cx="1459235" cy="1009303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267744" y="558924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Púzdro</a:t>
            </a:r>
            <a:r>
              <a:rPr lang="sk-SK" dirty="0" smtClean="0"/>
              <a:t> TO 100</a:t>
            </a:r>
            <a:endParaRPr lang="sk-SK" dirty="0"/>
          </a:p>
        </p:txBody>
      </p:sp>
      <p:pic>
        <p:nvPicPr>
          <p:cNvPr id="12" name="Obrázok 11" descr="puzdro_to126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283968" y="1052736"/>
            <a:ext cx="1030848" cy="1436563"/>
          </a:xfrm>
          <a:prstGeom prst="rect">
            <a:avLst/>
          </a:prstGeom>
        </p:spPr>
      </p:pic>
      <p:sp>
        <p:nvSpPr>
          <p:cNvPr id="13" name="BlokTextu 12"/>
          <p:cNvSpPr txBox="1"/>
          <p:nvPr/>
        </p:nvSpPr>
        <p:spPr>
          <a:xfrm>
            <a:off x="5364088" y="119675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Púzdro</a:t>
            </a:r>
            <a:r>
              <a:rPr lang="sk-SK" dirty="0" smtClean="0"/>
              <a:t> TO 126</a:t>
            </a:r>
            <a:endParaRPr lang="sk-SK" dirty="0"/>
          </a:p>
        </p:txBody>
      </p:sp>
      <p:pic>
        <p:nvPicPr>
          <p:cNvPr id="14" name="Obrázok 13" descr="puzdro_to220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283968" y="2492896"/>
            <a:ext cx="1080120" cy="1696755"/>
          </a:xfrm>
          <a:prstGeom prst="rect">
            <a:avLst/>
          </a:prstGeom>
        </p:spPr>
      </p:pic>
      <p:sp>
        <p:nvSpPr>
          <p:cNvPr id="15" name="BlokTextu 14"/>
          <p:cNvSpPr txBox="1"/>
          <p:nvPr/>
        </p:nvSpPr>
        <p:spPr>
          <a:xfrm>
            <a:off x="5436096" y="270892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Púzdro</a:t>
            </a:r>
            <a:r>
              <a:rPr lang="sk-SK" dirty="0" smtClean="0"/>
              <a:t> TO 220</a:t>
            </a:r>
            <a:endParaRPr lang="sk-SK" dirty="0"/>
          </a:p>
        </p:txBody>
      </p:sp>
      <p:sp>
        <p:nvSpPr>
          <p:cNvPr id="16" name="BlokTextu 15"/>
          <p:cNvSpPr txBox="1"/>
          <p:nvPr/>
        </p:nvSpPr>
        <p:spPr>
          <a:xfrm>
            <a:off x="432048" y="116632"/>
            <a:ext cx="7308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err="1" smtClean="0"/>
              <a:t>Púzdra</a:t>
            </a:r>
            <a:r>
              <a:rPr lang="sk-SK" sz="2400" b="1" dirty="0" smtClean="0"/>
              <a:t> pre polovodičové súčiastky</a:t>
            </a:r>
            <a:endParaRPr lang="sk-SK" sz="2400" b="1" dirty="0"/>
          </a:p>
        </p:txBody>
      </p:sp>
      <p:sp>
        <p:nvSpPr>
          <p:cNvPr id="17" name="BlokTextu 16"/>
          <p:cNvSpPr txBox="1"/>
          <p:nvPr/>
        </p:nvSpPr>
        <p:spPr>
          <a:xfrm>
            <a:off x="4499992" y="4365104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Značky pre uzemňovacie svorky</a:t>
            </a:r>
            <a:endParaRPr lang="sk-SK" sz="2400" b="1" dirty="0"/>
          </a:p>
        </p:txBody>
      </p:sp>
      <p:pic>
        <p:nvPicPr>
          <p:cNvPr id="18" name="Obrázok 17" descr="uzemnenie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355976" y="5013176"/>
            <a:ext cx="1044525" cy="1039678"/>
          </a:xfrm>
          <a:prstGeom prst="rect">
            <a:avLst/>
          </a:prstGeom>
        </p:spPr>
      </p:pic>
      <p:pic>
        <p:nvPicPr>
          <p:cNvPr id="19" name="Obrázok 18" descr="uzemnenie_2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435821" y="4797152"/>
            <a:ext cx="1368427" cy="1449139"/>
          </a:xfrm>
          <a:prstGeom prst="rect">
            <a:avLst/>
          </a:prstGeom>
        </p:spPr>
      </p:pic>
      <p:pic>
        <p:nvPicPr>
          <p:cNvPr id="20" name="Obrázok 19" descr="uzemnenie_3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76256" y="4941168"/>
            <a:ext cx="1224136" cy="11267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ablox.net/clanky/regzdroj/smps/schem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4704"/>
            <a:ext cx="8470410" cy="2160240"/>
          </a:xfrm>
          <a:prstGeom prst="rect">
            <a:avLst/>
          </a:prstGeom>
          <a:noFill/>
        </p:spPr>
      </p:pic>
      <p:sp>
        <p:nvSpPr>
          <p:cNvPr id="6" name="BlokTextu 5"/>
          <p:cNvSpPr txBox="1"/>
          <p:nvPr/>
        </p:nvSpPr>
        <p:spPr>
          <a:xfrm>
            <a:off x="251520" y="159023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Napájací zdroj</a:t>
            </a:r>
            <a:endParaRPr lang="sk-SK" sz="2400" b="1" dirty="0"/>
          </a:p>
        </p:txBody>
      </p:sp>
      <p:pic>
        <p:nvPicPr>
          <p:cNvPr id="7" name="Picture 2" descr="http://www.pablox.net/clanky/regzdroj/reghalogen/schem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212976"/>
            <a:ext cx="5904656" cy="3406886"/>
          </a:xfrm>
          <a:prstGeom prst="rect">
            <a:avLst/>
          </a:prstGeom>
          <a:noFill/>
        </p:spPr>
      </p:pic>
      <p:sp>
        <p:nvSpPr>
          <p:cNvPr id="8" name="BlokTextu 7"/>
          <p:cNvSpPr txBox="1"/>
          <p:nvPr/>
        </p:nvSpPr>
        <p:spPr>
          <a:xfrm>
            <a:off x="6372200" y="3212976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/>
              <a:t>Regulátor otáčok</a:t>
            </a:r>
            <a:endParaRPr lang="sk-SK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pablox.net/clanky/audio/2030/konca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260649"/>
            <a:ext cx="6048672" cy="6419172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6228184" y="332656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/>
              <a:t>Nízkofrekvenčný zosilňovač</a:t>
            </a:r>
            <a:endParaRPr lang="sk-SK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244</Words>
  <Application>Microsoft Office PowerPoint</Application>
  <PresentationFormat>Prezentácia na obrazovke (4:3)</PresentationFormat>
  <Paragraphs>110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Juraj</dc:creator>
  <cp:lastModifiedBy>Juraj</cp:lastModifiedBy>
  <cp:revision>54</cp:revision>
  <dcterms:created xsi:type="dcterms:W3CDTF">2017-10-06T14:35:10Z</dcterms:created>
  <dcterms:modified xsi:type="dcterms:W3CDTF">2017-10-09T16:52:10Z</dcterms:modified>
</cp:coreProperties>
</file>