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C8BCF-F003-4502-A0D5-729B7F521141}" type="datetimeFigureOut">
              <a:rPr lang="sk-SK" smtClean="0"/>
              <a:pPr/>
              <a:t>9.10.2017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79DA-3CDE-4BFA-BDF8-E933978D0C7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gif"/><Relationship Id="rId2" Type="http://schemas.openxmlformats.org/officeDocument/2006/relationships/image" Target="../media/image8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jpeg"/><Relationship Id="rId18" Type="http://schemas.openxmlformats.org/officeDocument/2006/relationships/image" Target="../media/image4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17" Type="http://schemas.openxmlformats.org/officeDocument/2006/relationships/image" Target="../media/image46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19" Type="http://schemas.openxmlformats.org/officeDocument/2006/relationships/image" Target="../media/image48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13" Type="http://schemas.openxmlformats.org/officeDocument/2006/relationships/image" Target="../media/image60.jpeg"/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12" Type="http://schemas.openxmlformats.org/officeDocument/2006/relationships/image" Target="../media/image59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11" Type="http://schemas.openxmlformats.org/officeDocument/2006/relationships/image" Target="../media/image58.jpeg"/><Relationship Id="rId5" Type="http://schemas.openxmlformats.org/officeDocument/2006/relationships/image" Target="../media/image52.jpeg"/><Relationship Id="rId15" Type="http://schemas.openxmlformats.org/officeDocument/2006/relationships/image" Target="../media/image62.jpeg"/><Relationship Id="rId10" Type="http://schemas.openxmlformats.org/officeDocument/2006/relationships/image" Target="../media/image57.jpeg"/><Relationship Id="rId4" Type="http://schemas.openxmlformats.org/officeDocument/2006/relationships/image" Target="../media/image51.jpeg"/><Relationship Id="rId9" Type="http://schemas.openxmlformats.org/officeDocument/2006/relationships/image" Target="../media/image56.jpeg"/><Relationship Id="rId14" Type="http://schemas.openxmlformats.org/officeDocument/2006/relationships/image" Target="../media/image6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jpeg"/><Relationship Id="rId3" Type="http://schemas.openxmlformats.org/officeDocument/2006/relationships/image" Target="../media/image64.jpeg"/><Relationship Id="rId7" Type="http://schemas.openxmlformats.org/officeDocument/2006/relationships/image" Target="../media/image68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jpeg"/><Relationship Id="rId11" Type="http://schemas.openxmlformats.org/officeDocument/2006/relationships/image" Target="../media/image72.jpeg"/><Relationship Id="rId5" Type="http://schemas.openxmlformats.org/officeDocument/2006/relationships/image" Target="../media/image66.jpeg"/><Relationship Id="rId10" Type="http://schemas.openxmlformats.org/officeDocument/2006/relationships/image" Target="../media/image71.jpeg"/><Relationship Id="rId4" Type="http://schemas.openxmlformats.org/officeDocument/2006/relationships/image" Target="../media/image65.jpeg"/><Relationship Id="rId9" Type="http://schemas.openxmlformats.org/officeDocument/2006/relationships/image" Target="../media/image7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jpeg"/><Relationship Id="rId3" Type="http://schemas.openxmlformats.org/officeDocument/2006/relationships/image" Target="../media/image74.jpeg"/><Relationship Id="rId7" Type="http://schemas.openxmlformats.org/officeDocument/2006/relationships/image" Target="../media/image78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jpeg"/><Relationship Id="rId5" Type="http://schemas.openxmlformats.org/officeDocument/2006/relationships/image" Target="../media/image76.jpeg"/><Relationship Id="rId10" Type="http://schemas.openxmlformats.org/officeDocument/2006/relationships/image" Target="../media/image81.jpeg"/><Relationship Id="rId4" Type="http://schemas.openxmlformats.org/officeDocument/2006/relationships/image" Target="../media/image75.jpeg"/><Relationship Id="rId9" Type="http://schemas.openxmlformats.org/officeDocument/2006/relationships/image" Target="../media/image8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gif"/><Relationship Id="rId2" Type="http://schemas.openxmlformats.org/officeDocument/2006/relationships/image" Target="../media/image8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Zdroje</a:t>
            </a:r>
            <a:endParaRPr lang="sk-SK" sz="2400" b="1" dirty="0"/>
          </a:p>
        </p:txBody>
      </p:sp>
      <p:pic>
        <p:nvPicPr>
          <p:cNvPr id="5" name="Obrázok 4" descr="solarny_zdroj.jpg"/>
          <p:cNvPicPr>
            <a:picLocks noChangeAspect="1"/>
          </p:cNvPicPr>
          <p:nvPr/>
        </p:nvPicPr>
        <p:blipFill>
          <a:blip r:embed="rId2" cstate="print"/>
          <a:srcRect l="12448" t="12000" r="12864" b="24000"/>
          <a:stretch>
            <a:fillRect/>
          </a:stretch>
        </p:blipFill>
        <p:spPr>
          <a:xfrm>
            <a:off x="179512" y="1700808"/>
            <a:ext cx="1296144" cy="1152128"/>
          </a:xfrm>
          <a:prstGeom prst="rect">
            <a:avLst/>
          </a:prstGeom>
        </p:spPr>
      </p:pic>
      <p:pic>
        <p:nvPicPr>
          <p:cNvPr id="6" name="Obrázok 5" descr="jednosmerny_zdroj.jpg"/>
          <p:cNvPicPr>
            <a:picLocks noChangeAspect="1"/>
          </p:cNvPicPr>
          <p:nvPr/>
        </p:nvPicPr>
        <p:blipFill>
          <a:blip r:embed="rId3" cstate="print"/>
          <a:srcRect b="20138"/>
          <a:stretch>
            <a:fillRect/>
          </a:stretch>
        </p:blipFill>
        <p:spPr>
          <a:xfrm>
            <a:off x="251520" y="764704"/>
            <a:ext cx="1268556" cy="936104"/>
          </a:xfrm>
          <a:prstGeom prst="rect">
            <a:avLst/>
          </a:prstGeom>
        </p:spPr>
      </p:pic>
      <p:pic>
        <p:nvPicPr>
          <p:cNvPr id="7" name="Obrázok 6" descr="generator_piloveho_napetia.jpg"/>
          <p:cNvPicPr>
            <a:picLocks noChangeAspect="1"/>
          </p:cNvPicPr>
          <p:nvPr/>
        </p:nvPicPr>
        <p:blipFill>
          <a:blip r:embed="rId4" cstate="print"/>
          <a:srcRect l="8696" t="13180" r="13043" b="12907"/>
          <a:stretch>
            <a:fillRect/>
          </a:stretch>
        </p:blipFill>
        <p:spPr>
          <a:xfrm>
            <a:off x="373702" y="5949280"/>
            <a:ext cx="885930" cy="836712"/>
          </a:xfrm>
          <a:prstGeom prst="rect">
            <a:avLst/>
          </a:prstGeom>
        </p:spPr>
      </p:pic>
      <p:pic>
        <p:nvPicPr>
          <p:cNvPr id="9" name="Obrázok 8" descr="generator_pravouhlych_impulzov.jpg"/>
          <p:cNvPicPr>
            <a:picLocks noChangeAspect="1"/>
          </p:cNvPicPr>
          <p:nvPr/>
        </p:nvPicPr>
        <p:blipFill>
          <a:blip r:embed="rId5" cstate="print"/>
          <a:srcRect t="10318" b="11958"/>
          <a:stretch>
            <a:fillRect/>
          </a:stretch>
        </p:blipFill>
        <p:spPr>
          <a:xfrm>
            <a:off x="323528" y="4221088"/>
            <a:ext cx="1035807" cy="792088"/>
          </a:xfrm>
          <a:prstGeom prst="rect">
            <a:avLst/>
          </a:prstGeom>
        </p:spPr>
      </p:pic>
      <p:pic>
        <p:nvPicPr>
          <p:cNvPr id="10" name="Obrázok 9" descr="generator_striedaveho_signalu.jpg"/>
          <p:cNvPicPr>
            <a:picLocks noChangeAspect="1"/>
          </p:cNvPicPr>
          <p:nvPr/>
        </p:nvPicPr>
        <p:blipFill>
          <a:blip r:embed="rId6" cstate="print"/>
          <a:srcRect t="7799" b="6586"/>
          <a:stretch>
            <a:fillRect/>
          </a:stretch>
        </p:blipFill>
        <p:spPr>
          <a:xfrm>
            <a:off x="371447" y="5085184"/>
            <a:ext cx="960194" cy="814013"/>
          </a:xfrm>
          <a:prstGeom prst="rect">
            <a:avLst/>
          </a:prstGeom>
        </p:spPr>
      </p:pic>
      <p:pic>
        <p:nvPicPr>
          <p:cNvPr id="11" name="Obrázok 10" descr="zdroj_striedavy.jpg"/>
          <p:cNvPicPr>
            <a:picLocks noChangeAspect="1"/>
          </p:cNvPicPr>
          <p:nvPr/>
        </p:nvPicPr>
        <p:blipFill>
          <a:blip r:embed="rId7" cstate="print"/>
          <a:srcRect t="12040" b="13888"/>
          <a:stretch>
            <a:fillRect/>
          </a:stretch>
        </p:blipFill>
        <p:spPr>
          <a:xfrm>
            <a:off x="265107" y="2924944"/>
            <a:ext cx="1112734" cy="936104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1475656" y="104344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Jednosmerny</a:t>
            </a:r>
            <a:r>
              <a:rPr lang="sk-SK" dirty="0" smtClean="0"/>
              <a:t> zdroj (batéria)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547664" y="20515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Solárny zdroj, </a:t>
            </a:r>
            <a:r>
              <a:rPr lang="sk-SK" dirty="0" err="1" smtClean="0"/>
              <a:t>fotovoltaický</a:t>
            </a:r>
            <a:r>
              <a:rPr lang="sk-SK" dirty="0" smtClean="0"/>
              <a:t> zdroj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619672" y="31409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striedavého signálu 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691680" y="43651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Generátor pravouhlého signálu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1691680" y="52199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Generátor striedavého signálu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1691680" y="60840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Generátor pílového signálu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5652120" y="2606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Meracie prístroje</a:t>
            </a:r>
            <a:endParaRPr lang="sk-SK" sz="2400" b="1" dirty="0"/>
          </a:p>
        </p:txBody>
      </p:sp>
      <p:pic>
        <p:nvPicPr>
          <p:cNvPr id="20" name="Obrázok 19" descr="ampermete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80112" y="836712"/>
            <a:ext cx="1127082" cy="1022424"/>
          </a:xfrm>
          <a:prstGeom prst="rect">
            <a:avLst/>
          </a:prstGeom>
        </p:spPr>
      </p:pic>
      <p:pic>
        <p:nvPicPr>
          <p:cNvPr id="21" name="Obrázok 20" descr="voltmet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80112" y="1678881"/>
            <a:ext cx="1285123" cy="1102047"/>
          </a:xfrm>
          <a:prstGeom prst="rect">
            <a:avLst/>
          </a:prstGeom>
        </p:spPr>
      </p:pic>
      <p:pic>
        <p:nvPicPr>
          <p:cNvPr id="22" name="Obrázok 21" descr="multimete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2622316"/>
            <a:ext cx="1373034" cy="1094716"/>
          </a:xfrm>
          <a:prstGeom prst="rect">
            <a:avLst/>
          </a:prstGeom>
        </p:spPr>
      </p:pic>
      <p:pic>
        <p:nvPicPr>
          <p:cNvPr id="23" name="Obrázok 22" descr="osciloskop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24128" y="3717032"/>
            <a:ext cx="1151876" cy="1137295"/>
          </a:xfrm>
          <a:prstGeom prst="rect">
            <a:avLst/>
          </a:prstGeom>
        </p:spPr>
      </p:pic>
      <p:sp>
        <p:nvSpPr>
          <p:cNvPr id="24" name="BlokTextu 23"/>
          <p:cNvSpPr txBox="1"/>
          <p:nvPr/>
        </p:nvSpPr>
        <p:spPr>
          <a:xfrm>
            <a:off x="7236296" y="10527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ampérmeter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7236296" y="19168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voltmeter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7236296" y="29249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multimeter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7236296" y="40050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osciloskop</a:t>
            </a:r>
            <a:endParaRPr lang="sk-SK" dirty="0"/>
          </a:p>
        </p:txBody>
      </p:sp>
      <p:cxnSp>
        <p:nvCxnSpPr>
          <p:cNvPr id="33" name="Rovná spojnica 32"/>
          <p:cNvCxnSpPr/>
          <p:nvPr/>
        </p:nvCxnSpPr>
        <p:spPr>
          <a:xfrm>
            <a:off x="5076056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ore.g6.cz/wp-content/uploads/regulator-sitoveho-napeti-schema.png"/>
          <p:cNvPicPr>
            <a:picLocks noChangeAspect="1" noChangeArrowheads="1"/>
          </p:cNvPicPr>
          <p:nvPr/>
        </p:nvPicPr>
        <p:blipFill>
          <a:blip r:embed="rId2" cstate="print"/>
          <a:srcRect l="1770" t="4684" r="3540" b="7495"/>
          <a:stretch>
            <a:fillRect/>
          </a:stretch>
        </p:blipFill>
        <p:spPr bwMode="auto">
          <a:xfrm>
            <a:off x="179512" y="332656"/>
            <a:ext cx="8834902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alzat.szm.com/Oscilat/generato/ako/ako_npn.gif"/>
          <p:cNvPicPr>
            <a:picLocks noChangeAspect="1" noChangeArrowheads="1"/>
          </p:cNvPicPr>
          <p:nvPr/>
        </p:nvPicPr>
        <p:blipFill>
          <a:blip r:embed="rId2" cstate="print"/>
          <a:srcRect b="9824"/>
          <a:stretch>
            <a:fillRect/>
          </a:stretch>
        </p:blipFill>
        <p:spPr bwMode="auto">
          <a:xfrm>
            <a:off x="683568" y="116632"/>
            <a:ext cx="3528392" cy="2736304"/>
          </a:xfrm>
          <a:prstGeom prst="rect">
            <a:avLst/>
          </a:prstGeom>
          <a:noFill/>
        </p:spPr>
      </p:pic>
      <p:pic>
        <p:nvPicPr>
          <p:cNvPr id="24580" name="Picture 4" descr="http://alzat.spseke.sk/Oscilat/generato/ako/55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6632"/>
            <a:ext cx="3277820" cy="3240360"/>
          </a:xfrm>
          <a:prstGeom prst="rect">
            <a:avLst/>
          </a:prstGeom>
          <a:noFill/>
        </p:spPr>
      </p:pic>
      <p:pic>
        <p:nvPicPr>
          <p:cNvPr id="24582" name="Picture 6" descr="http://www.pujon.szm.com/elektronika/zosilnovac2x30w/obr5.gif"/>
          <p:cNvPicPr>
            <a:picLocks noChangeAspect="1" noChangeArrowheads="1"/>
          </p:cNvPicPr>
          <p:nvPr/>
        </p:nvPicPr>
        <p:blipFill>
          <a:blip r:embed="rId4" cstate="print"/>
          <a:srcRect b="4423"/>
          <a:stretch>
            <a:fillRect/>
          </a:stretch>
        </p:blipFill>
        <p:spPr bwMode="auto">
          <a:xfrm>
            <a:off x="755576" y="3429000"/>
            <a:ext cx="7272808" cy="319683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7956376" y="33265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Obvod 555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0" y="260648"/>
            <a:ext cx="118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err="1" smtClean="0"/>
              <a:t>Astabilný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411760" y="32849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Regulátor otáčok ventilátora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ok2cd.cz/images/Bezdr.mikrofon---sch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8815125" cy="553668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827584" y="34059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Bezdrôtový mikrofón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lektronic.szm.com/gong1.gif"/>
          <p:cNvPicPr>
            <a:picLocks noChangeAspect="1" noChangeArrowheads="1"/>
          </p:cNvPicPr>
          <p:nvPr/>
        </p:nvPicPr>
        <p:blipFill>
          <a:blip r:embed="rId2" cstate="print"/>
          <a:srcRect b="21429"/>
          <a:stretch>
            <a:fillRect/>
          </a:stretch>
        </p:blipFill>
        <p:spPr bwMode="auto">
          <a:xfrm>
            <a:off x="-1" y="1340768"/>
            <a:ext cx="9039111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3817" t="7936" r="3899" b="6349"/>
          <a:stretch>
            <a:fillRect/>
          </a:stretch>
        </p:blipFill>
        <p:spPr bwMode="auto">
          <a:xfrm>
            <a:off x="0" y="1340767"/>
            <a:ext cx="9144000" cy="440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251520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Indikátor stavu batérie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Akustické prvky</a:t>
            </a:r>
            <a:endParaRPr lang="sk-SK" sz="2400" b="1" dirty="0"/>
          </a:p>
        </p:txBody>
      </p:sp>
      <p:pic>
        <p:nvPicPr>
          <p:cNvPr id="5" name="Obrázok 4" descr="ante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951844" cy="841450"/>
          </a:xfrm>
          <a:prstGeom prst="rect">
            <a:avLst/>
          </a:prstGeom>
        </p:spPr>
      </p:pic>
      <p:pic>
        <p:nvPicPr>
          <p:cNvPr id="6" name="Obrázok 5" descr="zvonc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234" y="1556792"/>
            <a:ext cx="1003390" cy="1080120"/>
          </a:xfrm>
          <a:prstGeom prst="rect">
            <a:avLst/>
          </a:prstGeom>
        </p:spPr>
      </p:pic>
      <p:pic>
        <p:nvPicPr>
          <p:cNvPr id="7" name="Obrázok 6" descr="hukac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2492896"/>
            <a:ext cx="2002589" cy="1800200"/>
          </a:xfrm>
          <a:prstGeom prst="rect">
            <a:avLst/>
          </a:prstGeom>
        </p:spPr>
      </p:pic>
      <p:pic>
        <p:nvPicPr>
          <p:cNvPr id="8" name="Obrázok 7" descr="mikrof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933056"/>
            <a:ext cx="1397893" cy="1425535"/>
          </a:xfrm>
          <a:prstGeom prst="rect">
            <a:avLst/>
          </a:prstGeom>
        </p:spPr>
      </p:pic>
      <p:pic>
        <p:nvPicPr>
          <p:cNvPr id="9" name="Obrázok 8" descr="reprodukto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008" y="5234248"/>
            <a:ext cx="1619672" cy="1623752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1619672" y="9087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anténa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691680" y="19888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zvonček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691680" y="30689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húkačka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1691680" y="442782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mikrofón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691680" y="57239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reproduktor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3347864" y="1793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Istiace prvky</a:t>
            </a:r>
            <a:endParaRPr lang="sk-SK" sz="2400" b="1" dirty="0"/>
          </a:p>
        </p:txBody>
      </p:sp>
      <p:pic>
        <p:nvPicPr>
          <p:cNvPr id="16" name="Obrázok 15" descr="poist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548680"/>
            <a:ext cx="1160397" cy="1245493"/>
          </a:xfrm>
          <a:prstGeom prst="rect">
            <a:avLst/>
          </a:prstGeom>
        </p:spPr>
      </p:pic>
      <p:pic>
        <p:nvPicPr>
          <p:cNvPr id="17" name="Obrázok 16" descr="isti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9872" y="1844824"/>
            <a:ext cx="1351332" cy="1443236"/>
          </a:xfrm>
          <a:prstGeom prst="rect">
            <a:avLst/>
          </a:prstGeom>
        </p:spPr>
      </p:pic>
      <p:pic>
        <p:nvPicPr>
          <p:cNvPr id="18" name="Obrázok 17" descr="trojfazovy_isti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75856" y="3573016"/>
            <a:ext cx="1861628" cy="1597347"/>
          </a:xfrm>
          <a:prstGeom prst="rect">
            <a:avLst/>
          </a:prstGeom>
        </p:spPr>
      </p:pic>
      <p:sp>
        <p:nvSpPr>
          <p:cNvPr id="19" name="BlokTextu 18"/>
          <p:cNvSpPr txBox="1"/>
          <p:nvPr/>
        </p:nvSpPr>
        <p:spPr>
          <a:xfrm>
            <a:off x="4644008" y="9714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poistka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4644008" y="22675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Istič (jednofázový)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4860032" y="40677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Istič (trojfázový)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6804248" y="179348"/>
            <a:ext cx="2267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Odporové prvky</a:t>
            </a:r>
            <a:endParaRPr lang="sk-SK" sz="2400" b="1" dirty="0"/>
          </a:p>
        </p:txBody>
      </p:sp>
      <p:pic>
        <p:nvPicPr>
          <p:cNvPr id="24" name="Obrázok 23" descr="rezisto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88224" y="859678"/>
            <a:ext cx="1080120" cy="830861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pic>
        <p:nvPicPr>
          <p:cNvPr id="25" name="Obrázok 24" descr="potenciomete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16216" y="1988840"/>
            <a:ext cx="1279708" cy="1080120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pic>
        <p:nvPicPr>
          <p:cNvPr id="26" name="Obrázok 25" descr="trim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541260" y="3429000"/>
            <a:ext cx="1127084" cy="912887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27" name="BlokTextu 26"/>
          <p:cNvSpPr txBox="1"/>
          <p:nvPr/>
        </p:nvSpPr>
        <p:spPr>
          <a:xfrm>
            <a:off x="7452320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rezistor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7452320" y="2348880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Potenciometer</a:t>
            </a:r>
          </a:p>
          <a:p>
            <a:r>
              <a:rPr lang="sk-SK" dirty="0" smtClean="0"/>
              <a:t>(posuvný)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7452320" y="371703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t</a:t>
            </a:r>
            <a:r>
              <a:rPr lang="sk-SK" dirty="0" err="1" smtClean="0"/>
              <a:t>rimer</a:t>
            </a:r>
            <a:r>
              <a:rPr lang="sk-SK" dirty="0" smtClean="0"/>
              <a:t> (otočný)</a:t>
            </a:r>
            <a:endParaRPr lang="sk-SK" dirty="0"/>
          </a:p>
        </p:txBody>
      </p:sp>
      <p:cxnSp>
        <p:nvCxnSpPr>
          <p:cNvPr id="31" name="Rovná spojnica 30"/>
          <p:cNvCxnSpPr/>
          <p:nvPr/>
        </p:nvCxnSpPr>
        <p:spPr>
          <a:xfrm>
            <a:off x="3131840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6588224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11663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Kondenzátory  (kapacita)</a:t>
            </a:r>
            <a:endParaRPr lang="sk-SK" sz="2400" b="1" dirty="0"/>
          </a:p>
        </p:txBody>
      </p:sp>
      <p:pic>
        <p:nvPicPr>
          <p:cNvPr id="5" name="Obrázok 4" descr="elektrolyticky_kondenz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48681"/>
            <a:ext cx="1237369" cy="1296144"/>
          </a:xfrm>
          <a:prstGeom prst="rect">
            <a:avLst/>
          </a:prstGeom>
        </p:spPr>
      </p:pic>
      <p:pic>
        <p:nvPicPr>
          <p:cNvPr id="6" name="Obrázok 5" descr="kondenzá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83630"/>
            <a:ext cx="1152128" cy="1177418"/>
          </a:xfrm>
          <a:prstGeom prst="rect">
            <a:avLst/>
          </a:prstGeom>
        </p:spPr>
      </p:pic>
      <p:pic>
        <p:nvPicPr>
          <p:cNvPr id="7" name="Obrázok 6" descr="posuvny_kondenza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678407"/>
            <a:ext cx="1319636" cy="1214065"/>
          </a:xfrm>
          <a:prstGeom prst="rect">
            <a:avLst/>
          </a:prstGeom>
        </p:spPr>
      </p:pic>
      <p:pic>
        <p:nvPicPr>
          <p:cNvPr id="8" name="Obrázok 7" descr="premenlivy_kondenzat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902543"/>
            <a:ext cx="1321137" cy="1262761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1619672" y="9714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ondenzátor elektrolytický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619672" y="302104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ondenzátor (keramický)</a:t>
            </a:r>
            <a:endParaRPr lang="sk-SK" dirty="0"/>
          </a:p>
        </p:txBody>
      </p:sp>
      <p:pic>
        <p:nvPicPr>
          <p:cNvPr id="12" name="Obrázok 11" descr="elektrolyticky_kondenzator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484784"/>
            <a:ext cx="1080120" cy="1143657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1619672" y="18355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ondenzátor elektrolytický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619672" y="39330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ondenzátor s meniteľnou kapacitou (posuvný)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619672" y="515893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ondenzátor s meniteľnou kapacitou (otočný)</a:t>
            </a:r>
            <a:endParaRPr lang="sk-SK" dirty="0"/>
          </a:p>
        </p:txBody>
      </p:sp>
      <p:cxnSp>
        <p:nvCxnSpPr>
          <p:cNvPr id="19" name="Rovná spojnica 18"/>
          <p:cNvCxnSpPr/>
          <p:nvPr/>
        </p:nvCxnSpPr>
        <p:spPr>
          <a:xfrm>
            <a:off x="4644008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5004048" y="11663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Cievky (indukčnosť)</a:t>
            </a:r>
            <a:endParaRPr lang="sk-SK" sz="2400" b="1" dirty="0"/>
          </a:p>
        </p:txBody>
      </p:sp>
      <p:pic>
        <p:nvPicPr>
          <p:cNvPr id="21" name="Obrázok 20" descr="ciev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620688"/>
            <a:ext cx="1442761" cy="1245493"/>
          </a:xfrm>
          <a:prstGeom prst="rect">
            <a:avLst/>
          </a:prstGeom>
        </p:spPr>
      </p:pic>
      <p:pic>
        <p:nvPicPr>
          <p:cNvPr id="22" name="Obrázok 21" descr="cievka_s_jadro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1412776"/>
            <a:ext cx="1584176" cy="1125268"/>
          </a:xfrm>
          <a:prstGeom prst="rect">
            <a:avLst/>
          </a:prstGeom>
        </p:spPr>
      </p:pic>
      <p:pic>
        <p:nvPicPr>
          <p:cNvPr id="23" name="Obrázok 22" descr="premenliva_cievk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4048" y="2204864"/>
            <a:ext cx="1584176" cy="1179178"/>
          </a:xfrm>
          <a:prstGeom prst="rect">
            <a:avLst/>
          </a:prstGeom>
        </p:spPr>
      </p:pic>
      <p:pic>
        <p:nvPicPr>
          <p:cNvPr id="24" name="Obrázok 23" descr="transformato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04048" y="3212975"/>
            <a:ext cx="1728192" cy="1540743"/>
          </a:xfrm>
          <a:prstGeom prst="rect">
            <a:avLst/>
          </a:prstGeom>
        </p:spPr>
      </p:pic>
      <p:sp>
        <p:nvSpPr>
          <p:cNvPr id="25" name="BlokTextu 24"/>
          <p:cNvSpPr txBox="1"/>
          <p:nvPr/>
        </p:nvSpPr>
        <p:spPr>
          <a:xfrm>
            <a:off x="6732240" y="971436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cievka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6732240" y="1772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</a:t>
            </a:r>
            <a:r>
              <a:rPr lang="sk-SK" dirty="0" smtClean="0"/>
              <a:t>ievka s jadrom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6660232" y="242088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c</a:t>
            </a:r>
            <a:r>
              <a:rPr lang="sk-SK" dirty="0" smtClean="0"/>
              <a:t>ievka s meniteľnou indukčnosťou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6804248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transformátor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8701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Spínacie kontakty</a:t>
            </a:r>
            <a:endParaRPr lang="sk-SK" sz="2400" b="1" dirty="0"/>
          </a:p>
        </p:txBody>
      </p:sp>
      <p:pic>
        <p:nvPicPr>
          <p:cNvPr id="5" name="Obrázok 4" descr="prepinaci_kontak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1634877" cy="1563304"/>
          </a:xfrm>
          <a:prstGeom prst="rect">
            <a:avLst/>
          </a:prstGeom>
        </p:spPr>
      </p:pic>
      <p:pic>
        <p:nvPicPr>
          <p:cNvPr id="6" name="Obrázok 5" descr="spinaci_konta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1064890" cy="1391989"/>
          </a:xfrm>
          <a:prstGeom prst="rect">
            <a:avLst/>
          </a:prstGeom>
        </p:spPr>
      </p:pic>
      <p:pic>
        <p:nvPicPr>
          <p:cNvPr id="7" name="Obrázok 6" descr="prepinac_tah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964459"/>
            <a:ext cx="1514583" cy="1696789"/>
          </a:xfrm>
          <a:prstGeom prst="rect">
            <a:avLst/>
          </a:prstGeom>
        </p:spPr>
      </p:pic>
      <p:pic>
        <p:nvPicPr>
          <p:cNvPr id="8" name="Obrázok 7" descr="spinaci_kontakt_tlako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5484638"/>
            <a:ext cx="1166813" cy="1328738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1331640" y="10527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</a:t>
            </a:r>
            <a:r>
              <a:rPr lang="sk-SK" dirty="0" smtClean="0"/>
              <a:t>repínací kontakt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403648" y="22768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pínací kontakt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547664" y="443885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</a:t>
            </a:r>
            <a:r>
              <a:rPr lang="sk-SK" dirty="0" smtClean="0"/>
              <a:t>ozpínací kontakt ovládaný ťahom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547664" y="580700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pínací kontakt ovládaný tlakom</a:t>
            </a:r>
            <a:endParaRPr lang="sk-SK" dirty="0"/>
          </a:p>
        </p:txBody>
      </p:sp>
      <p:cxnSp>
        <p:nvCxnSpPr>
          <p:cNvPr id="13" name="Rovná spojnica 12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3419872" y="11663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Spínače osvetlenia</a:t>
            </a:r>
            <a:endParaRPr lang="sk-SK" sz="2400" b="1" dirty="0"/>
          </a:p>
        </p:txBody>
      </p:sp>
      <p:pic>
        <p:nvPicPr>
          <p:cNvPr id="15" name="Obrázok 14" descr="vypina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3" y="476672"/>
            <a:ext cx="800981" cy="913826"/>
          </a:xfrm>
          <a:prstGeom prst="rect">
            <a:avLst/>
          </a:prstGeom>
        </p:spPr>
      </p:pic>
      <p:pic>
        <p:nvPicPr>
          <p:cNvPr id="16" name="Obrázok 15" descr="jednopolovy_vypina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1268760"/>
            <a:ext cx="623217" cy="7200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66505" y="2060848"/>
            <a:ext cx="993527" cy="101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ok 18" descr="krizovy_vypina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3284984"/>
            <a:ext cx="1080120" cy="985896"/>
          </a:xfrm>
          <a:prstGeom prst="rect">
            <a:avLst/>
          </a:prstGeom>
        </p:spPr>
      </p:pic>
      <p:pic>
        <p:nvPicPr>
          <p:cNvPr id="21" name="Obrázok 20" descr="trojpolovy_vypina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1960" y="4653136"/>
            <a:ext cx="576064" cy="605401"/>
          </a:xfrm>
          <a:prstGeom prst="rect">
            <a:avLst/>
          </a:prstGeom>
        </p:spPr>
      </p:pic>
      <p:sp>
        <p:nvSpPr>
          <p:cNvPr id="22" name="BlokTextu 21"/>
          <p:cNvSpPr txBox="1"/>
          <p:nvPr/>
        </p:nvSpPr>
        <p:spPr>
          <a:xfrm>
            <a:off x="5076056" y="7647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vypínač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5076056" y="148478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j</a:t>
            </a:r>
            <a:r>
              <a:rPr lang="sk-SK" dirty="0" smtClean="0"/>
              <a:t>ednopólový vypínač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5076056" y="23488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s</a:t>
            </a:r>
            <a:r>
              <a:rPr lang="sk-SK" dirty="0" smtClean="0"/>
              <a:t>triedavý </a:t>
            </a:r>
          </a:p>
          <a:p>
            <a:r>
              <a:rPr lang="sk-SK" dirty="0" smtClean="0"/>
              <a:t>vypínač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5076056" y="350100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k</a:t>
            </a:r>
            <a:r>
              <a:rPr lang="sk-SK" dirty="0" smtClean="0"/>
              <a:t>rížový</a:t>
            </a:r>
          </a:p>
          <a:p>
            <a:r>
              <a:rPr lang="sk-SK" dirty="0" smtClean="0"/>
              <a:t>vypínač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5148064" y="458112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t</a:t>
            </a:r>
            <a:r>
              <a:rPr lang="sk-SK" dirty="0" smtClean="0"/>
              <a:t>rojpólový</a:t>
            </a:r>
          </a:p>
          <a:p>
            <a:r>
              <a:rPr lang="sk-SK" dirty="0" smtClean="0"/>
              <a:t>vypínač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6444208" y="-27384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6516216" y="77723"/>
            <a:ext cx="262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V</a:t>
            </a:r>
            <a:r>
              <a:rPr lang="sk-SK" sz="2400" b="1" dirty="0" smtClean="0"/>
              <a:t>ypínače, prepínače</a:t>
            </a:r>
            <a:endParaRPr lang="sk-SK" sz="2400" b="1" dirty="0"/>
          </a:p>
        </p:txBody>
      </p:sp>
      <p:pic>
        <p:nvPicPr>
          <p:cNvPr id="29" name="Obrázok 28" descr="vypinac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16216" y="908720"/>
            <a:ext cx="965553" cy="1368152"/>
          </a:xfrm>
          <a:prstGeom prst="rect">
            <a:avLst/>
          </a:prstGeom>
        </p:spPr>
      </p:pic>
      <p:sp>
        <p:nvSpPr>
          <p:cNvPr id="30" name="BlokTextu 29"/>
          <p:cNvSpPr txBox="1"/>
          <p:nvPr/>
        </p:nvSpPr>
        <p:spPr>
          <a:xfrm>
            <a:off x="7380312" y="12687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vypínač</a:t>
            </a:r>
            <a:endParaRPr lang="sk-SK" dirty="0"/>
          </a:p>
        </p:txBody>
      </p:sp>
      <p:pic>
        <p:nvPicPr>
          <p:cNvPr id="31" name="Obrázok 30" descr="prepinac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79511" y="2132856"/>
            <a:ext cx="1116825" cy="1304553"/>
          </a:xfrm>
          <a:prstGeom prst="rect">
            <a:avLst/>
          </a:prstGeom>
        </p:spPr>
      </p:pic>
      <p:sp>
        <p:nvSpPr>
          <p:cNvPr id="32" name="BlokTextu 31"/>
          <p:cNvSpPr txBox="1"/>
          <p:nvPr/>
        </p:nvSpPr>
        <p:spPr>
          <a:xfrm>
            <a:off x="7452320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prepínač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6588224" y="335699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Ovládacie prvky</a:t>
            </a:r>
            <a:endParaRPr lang="sk-SK" sz="2400" b="1" dirty="0"/>
          </a:p>
        </p:txBody>
      </p:sp>
      <p:pic>
        <p:nvPicPr>
          <p:cNvPr id="34" name="Obrázok 33" descr="odpojovac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88224" y="3801861"/>
            <a:ext cx="864096" cy="660229"/>
          </a:xfrm>
          <a:prstGeom prst="rect">
            <a:avLst/>
          </a:prstGeom>
        </p:spPr>
      </p:pic>
      <p:sp>
        <p:nvSpPr>
          <p:cNvPr id="35" name="BlokTextu 34"/>
          <p:cNvSpPr txBox="1"/>
          <p:nvPr/>
        </p:nvSpPr>
        <p:spPr>
          <a:xfrm>
            <a:off x="7596336" y="37890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</a:t>
            </a:r>
            <a:r>
              <a:rPr lang="sk-SK" dirty="0" smtClean="0"/>
              <a:t>vládanie ťahom</a:t>
            </a:r>
            <a:endParaRPr lang="sk-SK" dirty="0"/>
          </a:p>
        </p:txBody>
      </p:sp>
      <p:pic>
        <p:nvPicPr>
          <p:cNvPr id="36" name="Obrázok 35" descr="otocny_prepinac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88223" y="4437112"/>
            <a:ext cx="1012709" cy="795164"/>
          </a:xfrm>
          <a:prstGeom prst="rect">
            <a:avLst/>
          </a:prstGeom>
        </p:spPr>
      </p:pic>
      <p:sp>
        <p:nvSpPr>
          <p:cNvPr id="37" name="BlokTextu 36"/>
          <p:cNvSpPr txBox="1"/>
          <p:nvPr/>
        </p:nvSpPr>
        <p:spPr>
          <a:xfrm>
            <a:off x="7668344" y="45091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</a:t>
            </a:r>
            <a:r>
              <a:rPr lang="sk-SK" dirty="0" smtClean="0"/>
              <a:t>vládanie otáčaním</a:t>
            </a:r>
            <a:endParaRPr lang="sk-SK" dirty="0"/>
          </a:p>
        </p:txBody>
      </p:sp>
      <p:pic>
        <p:nvPicPr>
          <p:cNvPr id="38" name="Obrázok 37" descr="tlacidl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660233" y="5120716"/>
            <a:ext cx="1008112" cy="684548"/>
          </a:xfrm>
          <a:prstGeom prst="rect">
            <a:avLst/>
          </a:prstGeom>
        </p:spPr>
      </p:pic>
      <p:sp>
        <p:nvSpPr>
          <p:cNvPr id="39" name="BlokTextu 38"/>
          <p:cNvSpPr txBox="1"/>
          <p:nvPr/>
        </p:nvSpPr>
        <p:spPr>
          <a:xfrm>
            <a:off x="7740352" y="522920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</a:t>
            </a:r>
            <a:r>
              <a:rPr lang="sk-SK" dirty="0" smtClean="0"/>
              <a:t>vládanie</a:t>
            </a:r>
          </a:p>
          <a:p>
            <a:r>
              <a:rPr lang="sk-SK" dirty="0" smtClean="0"/>
              <a:t>tlakom</a:t>
            </a:r>
            <a:endParaRPr lang="sk-SK" dirty="0"/>
          </a:p>
        </p:txBody>
      </p:sp>
      <p:pic>
        <p:nvPicPr>
          <p:cNvPr id="40" name="Obrázok 39" descr="vypinac_zamka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660232" y="5805264"/>
            <a:ext cx="992329" cy="864096"/>
          </a:xfrm>
          <a:prstGeom prst="rect">
            <a:avLst/>
          </a:prstGeom>
        </p:spPr>
      </p:pic>
      <p:sp>
        <p:nvSpPr>
          <p:cNvPr id="41" name="BlokTextu 40"/>
          <p:cNvSpPr txBox="1"/>
          <p:nvPr/>
        </p:nvSpPr>
        <p:spPr>
          <a:xfrm>
            <a:off x="7812360" y="6021288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o</a:t>
            </a:r>
            <a:r>
              <a:rPr lang="sk-SK" dirty="0" smtClean="0"/>
              <a:t>vládanie</a:t>
            </a:r>
          </a:p>
          <a:p>
            <a:r>
              <a:rPr lang="sk-SK" dirty="0" smtClean="0"/>
              <a:t>kľúčom</a:t>
            </a:r>
            <a:endParaRPr lang="sk-SK" dirty="0"/>
          </a:p>
        </p:txBody>
      </p:sp>
      <p:pic>
        <p:nvPicPr>
          <p:cNvPr id="42" name="Obrázok 41" descr="zasuvka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139952" y="5445224"/>
            <a:ext cx="720080" cy="680075"/>
          </a:xfrm>
          <a:prstGeom prst="rect">
            <a:avLst/>
          </a:prstGeom>
        </p:spPr>
      </p:pic>
      <p:sp>
        <p:nvSpPr>
          <p:cNvPr id="43" name="BlokTextu 42"/>
          <p:cNvSpPr txBox="1"/>
          <p:nvPr/>
        </p:nvSpPr>
        <p:spPr>
          <a:xfrm>
            <a:off x="5148064" y="55172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zásuvka</a:t>
            </a:r>
            <a:endParaRPr lang="sk-SK" dirty="0"/>
          </a:p>
        </p:txBody>
      </p:sp>
      <p:pic>
        <p:nvPicPr>
          <p:cNvPr id="44" name="Obrázok 43" descr="trojzasuvka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139952" y="6093296"/>
            <a:ext cx="734597" cy="764704"/>
          </a:xfrm>
          <a:prstGeom prst="rect">
            <a:avLst/>
          </a:prstGeom>
        </p:spPr>
      </p:pic>
      <p:sp>
        <p:nvSpPr>
          <p:cNvPr id="45" name="BlokTextu 44"/>
          <p:cNvSpPr txBox="1"/>
          <p:nvPr/>
        </p:nvSpPr>
        <p:spPr>
          <a:xfrm>
            <a:off x="5148064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trojzásuvka</a:t>
            </a:r>
            <a:endParaRPr lang="sk-SK" dirty="0"/>
          </a:p>
        </p:txBody>
      </p:sp>
      <p:pic>
        <p:nvPicPr>
          <p:cNvPr id="46" name="Obrázok 45" descr="rozpinaci_kontakt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67544" y="3140968"/>
            <a:ext cx="936104" cy="1163889"/>
          </a:xfrm>
          <a:prstGeom prst="rect">
            <a:avLst/>
          </a:prstGeom>
        </p:spPr>
      </p:pic>
      <p:sp>
        <p:nvSpPr>
          <p:cNvPr id="47" name="BlokTextu 46"/>
          <p:cNvSpPr txBox="1"/>
          <p:nvPr/>
        </p:nvSpPr>
        <p:spPr>
          <a:xfrm>
            <a:off x="1403648" y="34197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</a:t>
            </a:r>
            <a:r>
              <a:rPr lang="sk-SK" dirty="0" smtClean="0"/>
              <a:t>ozpínací kontakt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fotodi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1296144" cy="1162168"/>
          </a:xfrm>
          <a:prstGeom prst="rect">
            <a:avLst/>
          </a:prstGeom>
        </p:spPr>
      </p:pic>
      <p:pic>
        <p:nvPicPr>
          <p:cNvPr id="5" name="Obrázok 4" descr="leddio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364" y="1556792"/>
            <a:ext cx="1363415" cy="1327250"/>
          </a:xfrm>
          <a:prstGeom prst="rect">
            <a:avLst/>
          </a:prstGeom>
        </p:spPr>
      </p:pic>
      <p:pic>
        <p:nvPicPr>
          <p:cNvPr id="6" name="Obrázok 5" descr="zenerova_dio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388" y="2636912"/>
            <a:ext cx="1169854" cy="1152128"/>
          </a:xfrm>
          <a:prstGeom prst="rect">
            <a:avLst/>
          </a:prstGeom>
        </p:spPr>
      </p:pic>
      <p:pic>
        <p:nvPicPr>
          <p:cNvPr id="7" name="Obrázok 6" descr="dio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9396" y="3789040"/>
            <a:ext cx="1088025" cy="936104"/>
          </a:xfrm>
          <a:prstGeom prst="rect">
            <a:avLst/>
          </a:prstGeom>
        </p:spPr>
      </p:pic>
      <p:pic>
        <p:nvPicPr>
          <p:cNvPr id="8" name="Obrázok 7" descr="varika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5380" y="4725144"/>
            <a:ext cx="1338308" cy="1156345"/>
          </a:xfrm>
          <a:prstGeom prst="rect">
            <a:avLst/>
          </a:prstGeom>
        </p:spPr>
      </p:pic>
      <p:pic>
        <p:nvPicPr>
          <p:cNvPr id="9" name="Obrázok 8" descr="schotkyho_diod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5733256"/>
            <a:ext cx="1317213" cy="1124744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971600" y="1500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Diódy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1475656" y="8367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fotodióda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547664" y="19888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Led</a:t>
            </a:r>
            <a:r>
              <a:rPr lang="sk-SK" dirty="0" smtClean="0"/>
              <a:t> dióda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1547664" y="29876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Zenerova</a:t>
            </a:r>
            <a:r>
              <a:rPr lang="sk-SK" dirty="0" smtClean="0"/>
              <a:t> dióda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763688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dióda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1835696" y="50851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varikap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835696" y="587727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Shotkyho</a:t>
            </a:r>
            <a:r>
              <a:rPr lang="sk-SK" dirty="0" smtClean="0"/>
              <a:t> dióda</a:t>
            </a:r>
            <a:endParaRPr lang="sk-SK" dirty="0"/>
          </a:p>
        </p:txBody>
      </p:sp>
      <p:cxnSp>
        <p:nvCxnSpPr>
          <p:cNvPr id="17" name="Rovná spojnica 16"/>
          <p:cNvCxnSpPr/>
          <p:nvPr/>
        </p:nvCxnSpPr>
        <p:spPr>
          <a:xfrm>
            <a:off x="3203848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3419872" y="4462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Tranzistory</a:t>
            </a:r>
            <a:endParaRPr lang="sk-SK" sz="2400" b="1" dirty="0"/>
          </a:p>
        </p:txBody>
      </p:sp>
      <p:pic>
        <p:nvPicPr>
          <p:cNvPr id="19" name="Obrázok 18" descr="tranzistor_np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9872" y="548680"/>
            <a:ext cx="1182439" cy="1168487"/>
          </a:xfrm>
          <a:prstGeom prst="rect">
            <a:avLst/>
          </a:prstGeom>
        </p:spPr>
      </p:pic>
      <p:pic>
        <p:nvPicPr>
          <p:cNvPr id="20" name="Obrázok 19" descr="tranzistor_pnp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347864" y="1772816"/>
            <a:ext cx="1258514" cy="1296144"/>
          </a:xfrm>
          <a:prstGeom prst="rect">
            <a:avLst/>
          </a:prstGeom>
        </p:spPr>
      </p:pic>
      <p:pic>
        <p:nvPicPr>
          <p:cNvPr id="21" name="Obrázok 20" descr="tranzistor_fe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75856" y="2996952"/>
            <a:ext cx="1431429" cy="1247303"/>
          </a:xfrm>
          <a:prstGeom prst="rect">
            <a:avLst/>
          </a:prstGeom>
        </p:spPr>
      </p:pic>
      <p:sp>
        <p:nvSpPr>
          <p:cNvPr id="22" name="BlokTextu 21"/>
          <p:cNvSpPr txBox="1"/>
          <p:nvPr/>
        </p:nvSpPr>
        <p:spPr>
          <a:xfrm>
            <a:off x="4644008" y="8367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Tranzistor NPN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4716016" y="22048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Tranzistor PNP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4716016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Tranzistor FET</a:t>
            </a:r>
            <a:endParaRPr lang="sk-SK" dirty="0"/>
          </a:p>
        </p:txBody>
      </p:sp>
      <p:cxnSp>
        <p:nvCxnSpPr>
          <p:cNvPr id="25" name="Rovná spojnica 24"/>
          <p:cNvCxnSpPr/>
          <p:nvPr/>
        </p:nvCxnSpPr>
        <p:spPr>
          <a:xfrm>
            <a:off x="6372200" y="-27384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6732240" y="44624"/>
            <a:ext cx="241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Polovodičové prvky</a:t>
            </a:r>
            <a:endParaRPr lang="sk-SK" sz="2400" b="1" dirty="0"/>
          </a:p>
        </p:txBody>
      </p:sp>
      <p:pic>
        <p:nvPicPr>
          <p:cNvPr id="27" name="Obrázok 26" descr="tyristo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44208" y="1052736"/>
            <a:ext cx="1224136" cy="1294422"/>
          </a:xfrm>
          <a:prstGeom prst="rect">
            <a:avLst/>
          </a:prstGeom>
        </p:spPr>
      </p:pic>
      <p:pic>
        <p:nvPicPr>
          <p:cNvPr id="28" name="Obrázok 27" descr="triak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588224" y="2420888"/>
            <a:ext cx="1262738" cy="1243211"/>
          </a:xfrm>
          <a:prstGeom prst="rect">
            <a:avLst/>
          </a:prstGeom>
        </p:spPr>
      </p:pic>
      <p:pic>
        <p:nvPicPr>
          <p:cNvPr id="29" name="Obrázok 28" descr="diak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88224" y="3717032"/>
            <a:ext cx="1093291" cy="1061370"/>
          </a:xfrm>
          <a:prstGeom prst="rect">
            <a:avLst/>
          </a:prstGeom>
        </p:spPr>
      </p:pic>
      <p:pic>
        <p:nvPicPr>
          <p:cNvPr id="30" name="Obrázok 29" descr="gretsov_mostik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03831" y="4869160"/>
            <a:ext cx="1480537" cy="1537146"/>
          </a:xfrm>
          <a:prstGeom prst="rect">
            <a:avLst/>
          </a:prstGeom>
        </p:spPr>
      </p:pic>
      <p:sp>
        <p:nvSpPr>
          <p:cNvPr id="31" name="BlokTextu 30"/>
          <p:cNvSpPr txBox="1"/>
          <p:nvPr/>
        </p:nvSpPr>
        <p:spPr>
          <a:xfrm>
            <a:off x="7740352" y="14847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tyristor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7812360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triak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7812360" y="39330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diak</a:t>
            </a:r>
            <a:endParaRPr lang="sk-SK" dirty="0"/>
          </a:p>
        </p:txBody>
      </p:sp>
      <p:sp>
        <p:nvSpPr>
          <p:cNvPr id="34" name="BlokTextu 33"/>
          <p:cNvSpPr txBox="1"/>
          <p:nvPr/>
        </p:nvSpPr>
        <p:spPr>
          <a:xfrm>
            <a:off x="7812360" y="530120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Greatsov</a:t>
            </a:r>
            <a:r>
              <a:rPr lang="sk-SK" dirty="0" smtClean="0"/>
              <a:t> mostík</a:t>
            </a:r>
            <a:endParaRPr lang="sk-SK" dirty="0"/>
          </a:p>
        </p:txBody>
      </p:sp>
      <p:pic>
        <p:nvPicPr>
          <p:cNvPr id="35" name="Obrázok 34" descr="operacny_zosilnovac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232651" y="4437112"/>
            <a:ext cx="1771397" cy="1265283"/>
          </a:xfrm>
          <a:prstGeom prst="rect">
            <a:avLst/>
          </a:prstGeom>
        </p:spPr>
      </p:pic>
      <p:sp>
        <p:nvSpPr>
          <p:cNvPr id="36" name="BlokTextu 35"/>
          <p:cNvSpPr txBox="1"/>
          <p:nvPr/>
        </p:nvSpPr>
        <p:spPr>
          <a:xfrm>
            <a:off x="4860032" y="47268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Operačný zosilňovač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cievka_r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58602"/>
            <a:ext cx="792088" cy="788057"/>
          </a:xfrm>
          <a:prstGeom prst="rect">
            <a:avLst/>
          </a:prstGeom>
        </p:spPr>
      </p:pic>
      <p:pic>
        <p:nvPicPr>
          <p:cNvPr id="5" name="Obrázok 4" descr="re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50690"/>
            <a:ext cx="1122065" cy="890561"/>
          </a:xfrm>
          <a:prstGeom prst="rect">
            <a:avLst/>
          </a:prstGeom>
        </p:spPr>
      </p:pic>
      <p:pic>
        <p:nvPicPr>
          <p:cNvPr id="6" name="Obrázok 5" descr="rel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86794"/>
            <a:ext cx="1368152" cy="1082603"/>
          </a:xfrm>
          <a:prstGeom prst="rect">
            <a:avLst/>
          </a:prstGeom>
        </p:spPr>
      </p:pic>
      <p:pic>
        <p:nvPicPr>
          <p:cNvPr id="7" name="Obrázok 6" descr="rele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766914"/>
            <a:ext cx="1680124" cy="1246262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51520" y="2606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Relé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1835696" y="110261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Cievka relé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835696" y="182269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Relé so spínacím kontaktom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1907704" y="275880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Relé s prepínacím kontaktom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907704" y="398293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Relé s dvoma prepínacími </a:t>
            </a:r>
            <a:r>
              <a:rPr lang="sk-SK" dirty="0" err="1" smtClean="0"/>
              <a:t>kontaktami</a:t>
            </a:r>
            <a:endParaRPr lang="sk-SK" dirty="0"/>
          </a:p>
        </p:txBody>
      </p:sp>
      <p:cxnSp>
        <p:nvCxnSpPr>
          <p:cNvPr id="13" name="Rovná spojnica 12"/>
          <p:cNvCxnSpPr/>
          <p:nvPr/>
        </p:nvCxnSpPr>
        <p:spPr>
          <a:xfrm>
            <a:off x="4788024" y="0"/>
            <a:ext cx="0" cy="685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ok 14" descr="integrovany_obvo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548680"/>
            <a:ext cx="1656184" cy="1887595"/>
          </a:xfrm>
          <a:prstGeom prst="rect">
            <a:avLst/>
          </a:prstGeom>
        </p:spPr>
      </p:pic>
      <p:pic>
        <p:nvPicPr>
          <p:cNvPr id="16" name="Obrázok 15" descr="invert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80582" y="2204864"/>
            <a:ext cx="959570" cy="792088"/>
          </a:xfrm>
          <a:prstGeom prst="rect">
            <a:avLst/>
          </a:prstGeom>
        </p:spPr>
      </p:pic>
      <p:pic>
        <p:nvPicPr>
          <p:cNvPr id="17" name="Obrázok 16" descr="hradlo_an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2848954"/>
            <a:ext cx="1152128" cy="1210024"/>
          </a:xfrm>
          <a:prstGeom prst="rect">
            <a:avLst/>
          </a:prstGeom>
        </p:spPr>
      </p:pic>
      <p:pic>
        <p:nvPicPr>
          <p:cNvPr id="18" name="Obrázok 17" descr="hradlo_nan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32040" y="3933056"/>
            <a:ext cx="1152128" cy="1033488"/>
          </a:xfrm>
          <a:prstGeom prst="rect">
            <a:avLst/>
          </a:prstGeom>
        </p:spPr>
      </p:pic>
      <p:pic>
        <p:nvPicPr>
          <p:cNvPr id="19" name="Obrázok 18" descr="hradlo_o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53199" y="4725144"/>
            <a:ext cx="1374985" cy="1296144"/>
          </a:xfrm>
          <a:prstGeom prst="rect">
            <a:avLst/>
          </a:prstGeom>
        </p:spPr>
      </p:pic>
      <p:sp>
        <p:nvSpPr>
          <p:cNvPr id="14" name="BlokTextu 13"/>
          <p:cNvSpPr txBox="1"/>
          <p:nvPr/>
        </p:nvSpPr>
        <p:spPr>
          <a:xfrm>
            <a:off x="4932040" y="26064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IO a hradlá</a:t>
            </a:r>
            <a:endParaRPr lang="sk-SK" sz="2400" b="1" dirty="0"/>
          </a:p>
        </p:txBody>
      </p:sp>
      <p:pic>
        <p:nvPicPr>
          <p:cNvPr id="20" name="Obrázok 19" descr="hradlo_no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04048" y="5805264"/>
            <a:ext cx="1100817" cy="1052736"/>
          </a:xfrm>
          <a:prstGeom prst="rect">
            <a:avLst/>
          </a:prstGeom>
        </p:spPr>
      </p:pic>
      <p:sp>
        <p:nvSpPr>
          <p:cNvPr id="21" name="BlokTextu 20"/>
          <p:cNvSpPr txBox="1"/>
          <p:nvPr/>
        </p:nvSpPr>
        <p:spPr>
          <a:xfrm>
            <a:off x="6444208" y="9807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Integrovaný obvod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6516216" y="22768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Negátor</a:t>
            </a:r>
            <a:r>
              <a:rPr lang="sk-SK" dirty="0" smtClean="0"/>
              <a:t>, </a:t>
            </a:r>
            <a:r>
              <a:rPr lang="sk-SK" dirty="0" err="1" smtClean="0"/>
              <a:t>invertor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6588224" y="32129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radlo AND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6588224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radlo NAND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6660232" y="50851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radlo OR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6660232" y="60119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h</a:t>
            </a:r>
            <a:r>
              <a:rPr lang="sk-SK" dirty="0" smtClean="0"/>
              <a:t>radlo NOR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puzdro_to3.jpg"/>
          <p:cNvPicPr>
            <a:picLocks noChangeAspect="1"/>
          </p:cNvPicPr>
          <p:nvPr/>
        </p:nvPicPr>
        <p:blipFill>
          <a:blip r:embed="rId2" cstate="print"/>
          <a:srcRect t="16129" b="32258"/>
          <a:stretch>
            <a:fillRect/>
          </a:stretch>
        </p:blipFill>
        <p:spPr>
          <a:xfrm>
            <a:off x="179512" y="980728"/>
            <a:ext cx="2187087" cy="115212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339752" y="12687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3</a:t>
            </a:r>
            <a:endParaRPr lang="sk-SK" dirty="0"/>
          </a:p>
        </p:txBody>
      </p:sp>
      <p:pic>
        <p:nvPicPr>
          <p:cNvPr id="6" name="Obrázok 5" descr="puzdro_to18.jpg"/>
          <p:cNvPicPr>
            <a:picLocks noChangeAspect="1"/>
          </p:cNvPicPr>
          <p:nvPr/>
        </p:nvPicPr>
        <p:blipFill>
          <a:blip r:embed="rId3" cstate="print"/>
          <a:srcRect b="38487"/>
          <a:stretch>
            <a:fillRect/>
          </a:stretch>
        </p:blipFill>
        <p:spPr>
          <a:xfrm>
            <a:off x="467544" y="2204864"/>
            <a:ext cx="1813218" cy="100811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267744" y="26369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18</a:t>
            </a:r>
            <a:endParaRPr lang="sk-SK" dirty="0"/>
          </a:p>
        </p:txBody>
      </p:sp>
      <p:pic>
        <p:nvPicPr>
          <p:cNvPr id="8" name="Obrázok 7" descr="puzdro_to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645024"/>
            <a:ext cx="1832839" cy="1626493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339752" y="38610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92</a:t>
            </a:r>
            <a:endParaRPr lang="sk-SK" dirty="0"/>
          </a:p>
        </p:txBody>
      </p:sp>
      <p:pic>
        <p:nvPicPr>
          <p:cNvPr id="10" name="Obrázok 9" descr="puzdro_to100.jpg"/>
          <p:cNvPicPr>
            <a:picLocks noChangeAspect="1"/>
          </p:cNvPicPr>
          <p:nvPr/>
        </p:nvPicPr>
        <p:blipFill>
          <a:blip r:embed="rId5" cstate="print"/>
          <a:srcRect b="32078"/>
          <a:stretch>
            <a:fillRect/>
          </a:stretch>
        </p:blipFill>
        <p:spPr>
          <a:xfrm>
            <a:off x="611560" y="5301208"/>
            <a:ext cx="1459235" cy="1009303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267744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100</a:t>
            </a:r>
            <a:endParaRPr lang="sk-SK" dirty="0"/>
          </a:p>
        </p:txBody>
      </p:sp>
      <p:pic>
        <p:nvPicPr>
          <p:cNvPr id="12" name="Obrázok 11" descr="puzdro_to12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1052736"/>
            <a:ext cx="1030848" cy="1436563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5364088" y="11967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126</a:t>
            </a:r>
            <a:endParaRPr lang="sk-SK" dirty="0"/>
          </a:p>
        </p:txBody>
      </p:sp>
      <p:pic>
        <p:nvPicPr>
          <p:cNvPr id="14" name="Obrázok 13" descr="puzdro_to2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2492896"/>
            <a:ext cx="1080120" cy="1696755"/>
          </a:xfrm>
          <a:prstGeom prst="rect">
            <a:avLst/>
          </a:prstGeom>
        </p:spPr>
      </p:pic>
      <p:sp>
        <p:nvSpPr>
          <p:cNvPr id="15" name="BlokTextu 14"/>
          <p:cNvSpPr txBox="1"/>
          <p:nvPr/>
        </p:nvSpPr>
        <p:spPr>
          <a:xfrm>
            <a:off x="5436096" y="27089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Púzdro</a:t>
            </a:r>
            <a:r>
              <a:rPr lang="sk-SK" dirty="0" smtClean="0"/>
              <a:t> TO 220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432048" y="116632"/>
            <a:ext cx="7308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err="1" smtClean="0"/>
              <a:t>Púzdra</a:t>
            </a:r>
            <a:r>
              <a:rPr lang="sk-SK" sz="2400" b="1" dirty="0" smtClean="0"/>
              <a:t> pre polovodičové súčiastky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4499992" y="43651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Značky pre uzemňovacie svorky</a:t>
            </a:r>
            <a:endParaRPr lang="sk-SK" sz="2400" b="1" dirty="0"/>
          </a:p>
        </p:txBody>
      </p:sp>
      <p:pic>
        <p:nvPicPr>
          <p:cNvPr id="18" name="Obrázok 17" descr="uzemnen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55976" y="5013176"/>
            <a:ext cx="1044525" cy="1039678"/>
          </a:xfrm>
          <a:prstGeom prst="rect">
            <a:avLst/>
          </a:prstGeom>
        </p:spPr>
      </p:pic>
      <p:pic>
        <p:nvPicPr>
          <p:cNvPr id="19" name="Obrázok 18" descr="uzemnenie_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35821" y="4797152"/>
            <a:ext cx="1368427" cy="1449139"/>
          </a:xfrm>
          <a:prstGeom prst="rect">
            <a:avLst/>
          </a:prstGeom>
        </p:spPr>
      </p:pic>
      <p:pic>
        <p:nvPicPr>
          <p:cNvPr id="20" name="Obrázok 19" descr="uzemnenie_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76256" y="4941168"/>
            <a:ext cx="1224136" cy="1126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ablox.net/clanky/regzdroj/smps/sch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470410" cy="216024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251520" y="159023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Napájací zdroj</a:t>
            </a:r>
            <a:endParaRPr lang="sk-SK" sz="2400" b="1" dirty="0"/>
          </a:p>
        </p:txBody>
      </p:sp>
      <p:pic>
        <p:nvPicPr>
          <p:cNvPr id="7" name="Picture 2" descr="http://www.pablox.net/clanky/regzdroj/reghalogen/sche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2976"/>
            <a:ext cx="5904656" cy="3406886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6372200" y="321297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Regulátor otáčok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ablox.net/clanky/audio/2030/konc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60649"/>
            <a:ext cx="6048672" cy="641917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228184" y="3326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Nízkofrekvenčný zosilňovač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244</Words>
  <Application>Microsoft Office PowerPoint</Application>
  <PresentationFormat>Prezentácia na obrazovke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54</cp:revision>
  <dcterms:created xsi:type="dcterms:W3CDTF">2017-10-06T14:35:10Z</dcterms:created>
  <dcterms:modified xsi:type="dcterms:W3CDTF">2017-10-09T16:52:10Z</dcterms:modified>
</cp:coreProperties>
</file>