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2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70" r:id="rId16"/>
    <p:sldId id="273" r:id="rId17"/>
    <p:sldId id="275" r:id="rId18"/>
    <p:sldId id="277" r:id="rId19"/>
    <p:sldId id="271" r:id="rId20"/>
    <p:sldId id="274" r:id="rId21"/>
    <p:sldId id="276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61D6-32F7-4C43-AE11-0A1ED30E3AA3}" type="datetimeFigureOut">
              <a:rPr lang="sk-SK" smtClean="0"/>
              <a:pPr/>
              <a:t>17.11.2016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18F1-C364-46AA-A022-EEF42E3F57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61D6-32F7-4C43-AE11-0A1ED30E3AA3}" type="datetimeFigureOut">
              <a:rPr lang="sk-SK" smtClean="0"/>
              <a:pPr/>
              <a:t>17.11.2016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18F1-C364-46AA-A022-EEF42E3F57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61D6-32F7-4C43-AE11-0A1ED30E3AA3}" type="datetimeFigureOut">
              <a:rPr lang="sk-SK" smtClean="0"/>
              <a:pPr/>
              <a:t>17.11.2016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18F1-C364-46AA-A022-EEF42E3F57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61D6-32F7-4C43-AE11-0A1ED30E3AA3}" type="datetimeFigureOut">
              <a:rPr lang="sk-SK" smtClean="0"/>
              <a:pPr/>
              <a:t>17.11.2016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18F1-C364-46AA-A022-EEF42E3F57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61D6-32F7-4C43-AE11-0A1ED30E3AA3}" type="datetimeFigureOut">
              <a:rPr lang="sk-SK" smtClean="0"/>
              <a:pPr/>
              <a:t>17.11.2016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18F1-C364-46AA-A022-EEF42E3F57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61D6-32F7-4C43-AE11-0A1ED30E3AA3}" type="datetimeFigureOut">
              <a:rPr lang="sk-SK" smtClean="0"/>
              <a:pPr/>
              <a:t>17.11.2016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18F1-C364-46AA-A022-EEF42E3F57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61D6-32F7-4C43-AE11-0A1ED30E3AA3}" type="datetimeFigureOut">
              <a:rPr lang="sk-SK" smtClean="0"/>
              <a:pPr/>
              <a:t>17.11.2016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18F1-C364-46AA-A022-EEF42E3F57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61D6-32F7-4C43-AE11-0A1ED30E3AA3}" type="datetimeFigureOut">
              <a:rPr lang="sk-SK" smtClean="0"/>
              <a:pPr/>
              <a:t>17.11.2016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18F1-C364-46AA-A022-EEF42E3F57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61D6-32F7-4C43-AE11-0A1ED30E3AA3}" type="datetimeFigureOut">
              <a:rPr lang="sk-SK" smtClean="0"/>
              <a:pPr/>
              <a:t>17.11.2016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18F1-C364-46AA-A022-EEF42E3F57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61D6-32F7-4C43-AE11-0A1ED30E3AA3}" type="datetimeFigureOut">
              <a:rPr lang="sk-SK" smtClean="0"/>
              <a:pPr/>
              <a:t>17.11.2016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18F1-C364-46AA-A022-EEF42E3F57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61D6-32F7-4C43-AE11-0A1ED30E3AA3}" type="datetimeFigureOut">
              <a:rPr lang="sk-SK" smtClean="0"/>
              <a:pPr/>
              <a:t>17.11.2016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18F1-C364-46AA-A022-EEF42E3F57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C61D6-32F7-4C43-AE11-0A1ED30E3AA3}" type="datetimeFigureOut">
              <a:rPr lang="sk-SK" smtClean="0"/>
              <a:pPr/>
              <a:t>17.11.2016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118F1-C364-46AA-A022-EEF42E3F579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14283" y="-24"/>
            <a:ext cx="850112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Opakovanie: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/>
              <a:t>Rozdelenie rozvádzačov podľa napätia  a podľa konštrukcie</a:t>
            </a:r>
          </a:p>
          <a:p>
            <a:pPr marL="342900" indent="-342900">
              <a:buAutoNum type="arabicPeriod"/>
            </a:pPr>
            <a:r>
              <a:rPr lang="sk-SK" dirty="0" smtClean="0"/>
              <a:t>Aké zariadenia sa montujú do rozvádzačov</a:t>
            </a:r>
          </a:p>
          <a:p>
            <a:pPr marL="342900" indent="-342900">
              <a:buAutoNum type="arabicPeriod"/>
            </a:pPr>
            <a:r>
              <a:rPr lang="sk-SK" dirty="0" smtClean="0"/>
              <a:t>Požiadavky na štítky</a:t>
            </a:r>
          </a:p>
          <a:p>
            <a:pPr marL="342900" indent="-342900">
              <a:buAutoNum type="arabicPeriod"/>
            </a:pPr>
            <a:r>
              <a:rPr lang="sk-SK" dirty="0" smtClean="0"/>
              <a:t>Požiadavky na farebné značenie</a:t>
            </a:r>
          </a:p>
          <a:p>
            <a:pPr marL="342900" indent="-342900">
              <a:buAutoNum type="arabicPeriod"/>
            </a:pPr>
            <a:r>
              <a:rPr lang="sk-SK" dirty="0" smtClean="0"/>
              <a:t>Požiadavky na farebné značenie vodičov v rozvádzači</a:t>
            </a:r>
          </a:p>
          <a:p>
            <a:pPr marL="342900" indent="-342900">
              <a:buAutoNum type="arabicPeriod"/>
            </a:pPr>
            <a:r>
              <a:rPr lang="sk-SK" dirty="0" smtClean="0"/>
              <a:t>Aké zariadenia sa montujú do domových rozvádzačov</a:t>
            </a:r>
          </a:p>
          <a:p>
            <a:pPr marL="342900" indent="-342900">
              <a:buAutoNum type="arabicPeriod"/>
            </a:pPr>
            <a:r>
              <a:rPr lang="sk-SK" dirty="0" smtClean="0"/>
              <a:t>Umiestnenie rozvádzačov </a:t>
            </a:r>
          </a:p>
          <a:p>
            <a:pPr marL="342900" indent="-342900">
              <a:buAutoNum type="arabicPeriod"/>
            </a:pPr>
            <a:r>
              <a:rPr lang="sk-SK" dirty="0" smtClean="0"/>
              <a:t>Čo je elektrické zariadenie</a:t>
            </a:r>
          </a:p>
          <a:p>
            <a:pPr marL="342900" indent="-342900">
              <a:buAutoNum type="arabicPeriod"/>
            </a:pPr>
            <a:r>
              <a:rPr lang="sk-SK" dirty="0" smtClean="0"/>
              <a:t>Požiadavky na elektrické zariadenie</a:t>
            </a:r>
          </a:p>
          <a:p>
            <a:pPr marL="342900" indent="-342900">
              <a:buAutoNum type="arabicPeriod"/>
            </a:pPr>
            <a:r>
              <a:rPr lang="sk-SK" dirty="0" smtClean="0"/>
              <a:t>Čo je elektrický oblúk.</a:t>
            </a:r>
          </a:p>
          <a:p>
            <a:pPr marL="342900" indent="-342900">
              <a:buAutoNum type="arabicPeriod"/>
            </a:pPr>
            <a:r>
              <a:rPr lang="sk-SK" dirty="0" smtClean="0"/>
              <a:t>Vysvetli princíp zariadení: transformátor, istič, poistka, </a:t>
            </a:r>
            <a:r>
              <a:rPr lang="sk-SK" dirty="0" err="1" smtClean="0"/>
              <a:t>stykač</a:t>
            </a:r>
            <a:r>
              <a:rPr lang="sk-SK" dirty="0" smtClean="0"/>
              <a:t>, relé</a:t>
            </a:r>
          </a:p>
          <a:p>
            <a:pPr marL="342900" indent="-342900">
              <a:buAutoNum type="arabicPeriod"/>
            </a:pPr>
            <a:r>
              <a:rPr lang="sk-SK" dirty="0" smtClean="0"/>
              <a:t>Popíš nasledovné zapojenia, výhody a nevýhody:</a:t>
            </a:r>
          </a:p>
          <a:p>
            <a:pPr marL="342900" indent="-342900">
              <a:buAutoNum type="arabicPeriod"/>
            </a:pPr>
            <a:endParaRPr lang="sk-SK" dirty="0"/>
          </a:p>
        </p:txBody>
      </p:sp>
      <p:pic>
        <p:nvPicPr>
          <p:cNvPr id="3" name="Picture 9" descr="Varianta 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0D0D0"/>
              </a:clrFrom>
              <a:clrTo>
                <a:srgbClr val="D0D0D0">
                  <a:alpha val="0"/>
                </a:srgbClr>
              </a:clrTo>
            </a:clrChange>
          </a:blip>
          <a:srcRect b="16291"/>
          <a:stretch>
            <a:fillRect/>
          </a:stretch>
        </p:blipFill>
        <p:spPr bwMode="auto">
          <a:xfrm>
            <a:off x="142844" y="3714752"/>
            <a:ext cx="2307997" cy="857256"/>
          </a:xfrm>
          <a:prstGeom prst="rect">
            <a:avLst/>
          </a:prstGeom>
          <a:noFill/>
        </p:spPr>
      </p:pic>
      <p:pic>
        <p:nvPicPr>
          <p:cNvPr id="4" name="Picture 3" descr="Varianta 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</a:blip>
          <a:srcRect r="8442" b="25000"/>
          <a:stretch>
            <a:fillRect/>
          </a:stretch>
        </p:blipFill>
        <p:spPr bwMode="auto">
          <a:xfrm>
            <a:off x="2571736" y="3714752"/>
            <a:ext cx="1928826" cy="857256"/>
          </a:xfrm>
          <a:prstGeom prst="rect">
            <a:avLst/>
          </a:prstGeom>
          <a:noFill/>
        </p:spPr>
      </p:pic>
      <p:pic>
        <p:nvPicPr>
          <p:cNvPr id="5" name="Picture 4" descr="Varianta 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5D5D5"/>
              </a:clrFrom>
              <a:clrTo>
                <a:srgbClr val="D5D5D5">
                  <a:alpha val="0"/>
                </a:srgbClr>
              </a:clrTo>
            </a:clrChange>
          </a:blip>
          <a:srcRect r="3333" b="28153"/>
          <a:stretch>
            <a:fillRect/>
          </a:stretch>
        </p:blipFill>
        <p:spPr bwMode="auto">
          <a:xfrm>
            <a:off x="4643438" y="3714752"/>
            <a:ext cx="2071701" cy="857256"/>
          </a:xfrm>
          <a:prstGeom prst="rect">
            <a:avLst/>
          </a:prstGeom>
          <a:noFill/>
        </p:spPr>
      </p:pic>
      <p:pic>
        <p:nvPicPr>
          <p:cNvPr id="6" name="Picture 7" descr="Varianta 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</a:blip>
          <a:srcRect l="4557" r="4294" b="20690"/>
          <a:stretch>
            <a:fillRect/>
          </a:stretch>
        </p:blipFill>
        <p:spPr bwMode="auto">
          <a:xfrm>
            <a:off x="6929454" y="3571876"/>
            <a:ext cx="1857388" cy="1067998"/>
          </a:xfrm>
          <a:prstGeom prst="rect">
            <a:avLst/>
          </a:prstGeom>
          <a:noFill/>
        </p:spPr>
      </p:pic>
      <p:pic>
        <p:nvPicPr>
          <p:cNvPr id="7" name="Picture 11" descr="Varianta 2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 b="24988"/>
          <a:stretch>
            <a:fillRect/>
          </a:stretch>
        </p:blipFill>
        <p:spPr bwMode="auto">
          <a:xfrm>
            <a:off x="5214943" y="4756145"/>
            <a:ext cx="2002096" cy="673119"/>
          </a:xfrm>
          <a:prstGeom prst="rect">
            <a:avLst/>
          </a:prstGeom>
          <a:noFill/>
        </p:spPr>
      </p:pic>
      <p:pic>
        <p:nvPicPr>
          <p:cNvPr id="8" name="Picture 12" descr="Varianta 2b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2E2E2"/>
              </a:clrFrom>
              <a:clrTo>
                <a:srgbClr val="E2E2E2">
                  <a:alpha val="0"/>
                </a:srgbClr>
              </a:clrTo>
            </a:clrChange>
          </a:blip>
          <a:srcRect b="35714"/>
          <a:stretch>
            <a:fillRect/>
          </a:stretch>
        </p:blipFill>
        <p:spPr bwMode="auto">
          <a:xfrm>
            <a:off x="2643174" y="4643446"/>
            <a:ext cx="2500330" cy="670336"/>
          </a:xfrm>
          <a:prstGeom prst="rect">
            <a:avLst/>
          </a:prstGeom>
          <a:noFill/>
        </p:spPr>
      </p:pic>
      <p:pic>
        <p:nvPicPr>
          <p:cNvPr id="9" name="Picture 13" descr="Varianta 2c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rcRect b="33333"/>
          <a:stretch>
            <a:fillRect/>
          </a:stretch>
        </p:blipFill>
        <p:spPr bwMode="auto">
          <a:xfrm>
            <a:off x="214282" y="4714884"/>
            <a:ext cx="2269340" cy="571503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357158" y="5500702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13. Popíš prúdovú zaťažiteľnosť a prierezy vodičov</a:t>
            </a:r>
          </a:p>
          <a:p>
            <a:r>
              <a:rPr lang="sk-SK" dirty="0" smtClean="0"/>
              <a:t>14.  Použitie a rozdelenie inštalačných </a:t>
            </a:r>
            <a:r>
              <a:rPr lang="sk-SK" dirty="0" err="1" smtClean="0"/>
              <a:t>krabíc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14282" y="142852"/>
            <a:ext cx="7488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sz="1600" b="1" dirty="0">
                <a:solidFill>
                  <a:schemeClr val="folHlink"/>
                </a:solidFill>
              </a:rPr>
              <a:t> </a:t>
            </a:r>
            <a:r>
              <a:rPr lang="sk-SK" b="1" dirty="0" smtClean="0">
                <a:solidFill>
                  <a:schemeClr val="folHlink"/>
                </a:solidFill>
              </a:rPr>
              <a:t>najpoužívanejšie </a:t>
            </a:r>
            <a:r>
              <a:rPr lang="sk-SK" b="1" dirty="0">
                <a:solidFill>
                  <a:schemeClr val="folHlink"/>
                </a:solidFill>
              </a:rPr>
              <a:t>prúdy</a:t>
            </a:r>
            <a:r>
              <a:rPr lang="sk-SK" b="1" dirty="0"/>
              <a:t> </a:t>
            </a:r>
            <a:r>
              <a:rPr lang="sk-SK" dirty="0"/>
              <a:t>pre 3-fázové zásuvky sú 16 a 32 A.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42908" y="57148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000" b="1" dirty="0">
                <a:solidFill>
                  <a:srgbClr val="FF0000"/>
                </a:solidFill>
              </a:rPr>
              <a:t>Spôsoby zapojenia zásuvkových obvodov: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500430" y="1702346"/>
            <a:ext cx="56435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1. Odbočenie k zásuvkám </a:t>
            </a:r>
            <a:r>
              <a:rPr lang="sk-SK" b="1" dirty="0">
                <a:solidFill>
                  <a:schemeClr val="folHlink"/>
                </a:solidFill>
              </a:rPr>
              <a:t>z podružného rozvádzača</a:t>
            </a:r>
            <a:r>
              <a:rPr lang="sk-SK" dirty="0"/>
              <a:t>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500430" y="2059538"/>
            <a:ext cx="56435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 </a:t>
            </a:r>
            <a:r>
              <a:rPr lang="sk-SK" dirty="0"/>
              <a:t>táto realizácia je vhodná </a:t>
            </a:r>
            <a:r>
              <a:rPr lang="sk-SK" b="1" dirty="0">
                <a:solidFill>
                  <a:schemeClr val="folHlink"/>
                </a:solidFill>
              </a:rPr>
              <a:t>pri centralizovaných systémoch ovládania</a:t>
            </a:r>
            <a:r>
              <a:rPr lang="sk-SK" b="1" dirty="0"/>
              <a:t>.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571868" y="3416858"/>
            <a:ext cx="3673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2. Odbočenie k zásuvkám </a:t>
            </a:r>
            <a:r>
              <a:rPr lang="sk-SK" b="1" dirty="0" smtClean="0">
                <a:solidFill>
                  <a:schemeClr val="folHlink"/>
                </a:solidFill>
              </a:rPr>
              <a:t>z </a:t>
            </a:r>
            <a:r>
              <a:rPr lang="sk-SK" b="1" dirty="0" err="1" smtClean="0">
                <a:solidFill>
                  <a:schemeClr val="folHlink"/>
                </a:solidFill>
              </a:rPr>
              <a:t>krabíc</a:t>
            </a:r>
            <a:r>
              <a:rPr lang="sk-SK" b="1" dirty="0" smtClean="0"/>
              <a:t>.</a:t>
            </a:r>
            <a:endParaRPr lang="sk-SK" b="1" dirty="0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571868" y="3774050"/>
            <a:ext cx="55721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 </a:t>
            </a:r>
            <a:r>
              <a:rPr lang="sk-SK" dirty="0"/>
              <a:t>tento spôsob nie je najvhodnejší, pretože </a:t>
            </a:r>
            <a:r>
              <a:rPr lang="sk-SK" b="1" dirty="0">
                <a:solidFill>
                  <a:schemeClr val="folHlink"/>
                </a:solidFill>
              </a:rPr>
              <a:t>samotné zásuvky je možné využiť</a:t>
            </a:r>
            <a:r>
              <a:rPr lang="sk-SK" b="1" dirty="0"/>
              <a:t> na odbočovanie</a:t>
            </a:r>
            <a:r>
              <a:rPr lang="sk-SK" dirty="0"/>
              <a:t>.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571869" y="4845618"/>
            <a:ext cx="5500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3. Odbočenie priamo </a:t>
            </a:r>
            <a:r>
              <a:rPr lang="sk-SK" b="1" dirty="0">
                <a:solidFill>
                  <a:schemeClr val="folHlink"/>
                </a:solidFill>
              </a:rPr>
              <a:t>v zásuvke</a:t>
            </a:r>
            <a:r>
              <a:rPr lang="sk-SK" dirty="0"/>
              <a:t>.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571869" y="5202808"/>
            <a:ext cx="5500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najvhodnejší </a:t>
            </a:r>
            <a:r>
              <a:rPr lang="sk-SK" dirty="0"/>
              <a:t>a preto aj </a:t>
            </a:r>
            <a:r>
              <a:rPr lang="sk-SK" b="1" dirty="0">
                <a:solidFill>
                  <a:schemeClr val="folHlink"/>
                </a:solidFill>
              </a:rPr>
              <a:t>spôsob</a:t>
            </a:r>
            <a:r>
              <a:rPr lang="sk-SK" b="1" dirty="0"/>
              <a:t> </a:t>
            </a:r>
            <a:r>
              <a:rPr lang="sk-SK" b="1" dirty="0">
                <a:solidFill>
                  <a:schemeClr val="folHlink"/>
                </a:solidFill>
              </a:rPr>
              <a:t>najpoužívanejší</a:t>
            </a:r>
            <a:r>
              <a:rPr lang="sk-SK" b="1" dirty="0"/>
              <a:t>. </a:t>
            </a:r>
          </a:p>
        </p:txBody>
      </p:sp>
      <p:pic>
        <p:nvPicPr>
          <p:cNvPr id="9227" name="Picture 11" descr="Varianta 2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702348"/>
            <a:ext cx="3095625" cy="1387475"/>
          </a:xfrm>
          <a:prstGeom prst="rect">
            <a:avLst/>
          </a:prstGeom>
          <a:noFill/>
        </p:spPr>
      </p:pic>
      <p:pic>
        <p:nvPicPr>
          <p:cNvPr id="9228" name="Picture 12" descr="Varianta 2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2E2E2"/>
              </a:clrFrom>
              <a:clrTo>
                <a:srgbClr val="E2E2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345420"/>
            <a:ext cx="3167062" cy="1320800"/>
          </a:xfrm>
          <a:prstGeom prst="rect">
            <a:avLst/>
          </a:prstGeom>
          <a:noFill/>
        </p:spPr>
      </p:pic>
      <p:pic>
        <p:nvPicPr>
          <p:cNvPr id="9229" name="Picture 13" descr="Varianta 2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015553"/>
            <a:ext cx="3143272" cy="1187389"/>
          </a:xfrm>
          <a:prstGeom prst="rect">
            <a:avLst/>
          </a:prstGeom>
          <a:noFill/>
        </p:spPr>
      </p:pic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571868" y="2702478"/>
            <a:ext cx="5572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 smtClean="0"/>
              <a:t> Nevýhodou </a:t>
            </a:r>
            <a:r>
              <a:rPr lang="sk-SK" dirty="0"/>
              <a:t>je </a:t>
            </a:r>
            <a:r>
              <a:rPr lang="sk-SK" b="1" dirty="0"/>
              <a:t>dlhé </a:t>
            </a:r>
            <a:r>
              <a:rPr lang="sk-SK" b="1" dirty="0" smtClean="0"/>
              <a:t>vedenie </a:t>
            </a:r>
            <a:r>
              <a:rPr lang="sk-SK" dirty="0" smtClean="0"/>
              <a:t>a </a:t>
            </a:r>
            <a:r>
              <a:rPr lang="sk-SK" b="1" dirty="0" smtClean="0"/>
              <a:t>veľká spotreba kábla</a:t>
            </a:r>
            <a:endParaRPr lang="sk-SK" b="1" dirty="0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571868" y="6202940"/>
            <a:ext cx="5572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 smtClean="0">
                <a:solidFill>
                  <a:schemeClr val="folHlink"/>
                </a:solidFill>
              </a:rPr>
              <a:t> </a:t>
            </a:r>
            <a:r>
              <a:rPr lang="sk-SK" b="1" dirty="0" smtClean="0">
                <a:solidFill>
                  <a:schemeClr val="folHlink"/>
                </a:solidFill>
              </a:rPr>
              <a:t>Najmenšie </a:t>
            </a:r>
            <a:r>
              <a:rPr lang="sk-SK" b="1" dirty="0">
                <a:solidFill>
                  <a:schemeClr val="folHlink"/>
                </a:solidFill>
              </a:rPr>
              <a:t>nároky</a:t>
            </a:r>
            <a:r>
              <a:rPr lang="sk-SK" b="1" dirty="0"/>
              <a:t> </a:t>
            </a:r>
            <a:r>
              <a:rPr lang="sk-SK" dirty="0"/>
              <a:t>na dĺžku vedení a počet kontaktov.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571868" y="5559999"/>
            <a:ext cx="55721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Zásuvky sa umiestňujú v dolnej horizontálnej inštalačnej zóne.</a:t>
            </a:r>
          </a:p>
        </p:txBody>
      </p:sp>
      <p:sp>
        <p:nvSpPr>
          <p:cNvPr id="17" name="BlokTextu 16"/>
          <p:cNvSpPr txBox="1"/>
          <p:nvPr/>
        </p:nvSpPr>
        <p:spPr>
          <a:xfrm>
            <a:off x="214282" y="100010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Podružný rozvádzač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2643174" y="100010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Zásuvka</a:t>
            </a:r>
            <a:endParaRPr lang="sk-SK" dirty="0"/>
          </a:p>
        </p:txBody>
      </p:sp>
      <p:cxnSp>
        <p:nvCxnSpPr>
          <p:cNvPr id="19" name="Rovná spojovacia šípka 18"/>
          <p:cNvCxnSpPr>
            <a:stCxn id="17" idx="2"/>
          </p:cNvCxnSpPr>
          <p:nvPr/>
        </p:nvCxnSpPr>
        <p:spPr>
          <a:xfrm rot="5400000">
            <a:off x="773998" y="1238354"/>
            <a:ext cx="416486" cy="678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 rot="10800000" flipV="1">
            <a:off x="2214546" y="1285860"/>
            <a:ext cx="642942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  <p:bldP spid="9222" grpId="0"/>
      <p:bldP spid="9223" grpId="0"/>
      <p:bldP spid="9224" grpId="0"/>
      <p:bldP spid="9225" grpId="0"/>
      <p:bldP spid="9226" grpId="0"/>
      <p:bldP spid="9230" grpId="0"/>
      <p:bldP spid="9231" grpId="0"/>
      <p:bldP spid="92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Táto publikácia bola podporená zo zdrojov EÚ z ESF.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14283" y="250827"/>
            <a:ext cx="89297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 dirty="0" smtClean="0">
                <a:solidFill>
                  <a:schemeClr val="hlink"/>
                </a:solidFill>
              </a:rPr>
              <a:t>Obvod </a:t>
            </a:r>
            <a:r>
              <a:rPr lang="sk-SK" sz="2400" b="1" dirty="0">
                <a:solidFill>
                  <a:schemeClr val="hlink"/>
                </a:solidFill>
              </a:rPr>
              <a:t>bytového </a:t>
            </a:r>
            <a:r>
              <a:rPr lang="sk-SK" sz="2400" b="1" dirty="0" smtClean="0">
                <a:solidFill>
                  <a:schemeClr val="hlink"/>
                </a:solidFill>
              </a:rPr>
              <a:t>jadra</a:t>
            </a:r>
            <a:endParaRPr lang="sk-SK" sz="2400" b="1" dirty="0">
              <a:solidFill>
                <a:schemeClr val="hlink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42908" y="62071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sz="1600" dirty="0"/>
              <a:t> </a:t>
            </a:r>
            <a:r>
              <a:rPr lang="sk-SK" sz="1600" dirty="0" smtClean="0"/>
              <a:t> </a:t>
            </a:r>
            <a:r>
              <a:rPr lang="sk-SK" dirty="0" smtClean="0"/>
              <a:t>na </a:t>
            </a:r>
            <a:r>
              <a:rPr lang="sk-SK" dirty="0"/>
              <a:t>obvod pre bytové jadro </a:t>
            </a:r>
            <a:r>
              <a:rPr lang="sk-SK" dirty="0">
                <a:solidFill>
                  <a:schemeClr val="folHlink"/>
                </a:solidFill>
              </a:rPr>
              <a:t>sa pripojí</a:t>
            </a:r>
            <a:r>
              <a:rPr lang="sk-SK" dirty="0"/>
              <a:t> osvetlenie, zásuvky a pevne pripojené spotrebiče v bytovom jadre a kuchynskej </a:t>
            </a:r>
            <a:r>
              <a:rPr lang="sk-SK" dirty="0" smtClean="0"/>
              <a:t>zostave (ohrievače, odsávače)</a:t>
            </a:r>
            <a:endParaRPr lang="sk-SK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42908" y="178592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obvod </a:t>
            </a:r>
            <a:r>
              <a:rPr lang="sk-SK" dirty="0"/>
              <a:t>bytového jadra je podľa normy STN 33 2000-7-701, </a:t>
            </a:r>
            <a:r>
              <a:rPr lang="sk-SK" dirty="0">
                <a:solidFill>
                  <a:schemeClr val="folHlink"/>
                </a:solidFill>
              </a:rPr>
              <a:t>potrebné </a:t>
            </a:r>
            <a:r>
              <a:rPr lang="sk-SK" b="1" dirty="0">
                <a:solidFill>
                  <a:schemeClr val="folHlink"/>
                </a:solidFill>
              </a:rPr>
              <a:t>vybaviť</a:t>
            </a:r>
            <a:r>
              <a:rPr lang="sk-SK" b="1" dirty="0"/>
              <a:t> prúdovým chráničom </a:t>
            </a:r>
            <a:r>
              <a:rPr lang="sk-SK" dirty="0"/>
              <a:t>s vybavovacím prúdom ≤30 </a:t>
            </a:r>
            <a:r>
              <a:rPr lang="sk-SK" dirty="0" err="1"/>
              <a:t>mA</a:t>
            </a:r>
            <a:r>
              <a:rPr lang="sk-SK" dirty="0"/>
              <a:t>;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14315" y="2492377"/>
            <a:ext cx="89297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 dirty="0" smtClean="0">
                <a:solidFill>
                  <a:schemeClr val="hlink"/>
                </a:solidFill>
              </a:rPr>
              <a:t>Elektroinštalácia </a:t>
            </a:r>
            <a:r>
              <a:rPr lang="sk-SK" sz="2400" b="1" dirty="0">
                <a:solidFill>
                  <a:schemeClr val="hlink"/>
                </a:solidFill>
              </a:rPr>
              <a:t>v </a:t>
            </a:r>
            <a:r>
              <a:rPr lang="sk-SK" sz="2400" b="1" dirty="0" smtClean="0">
                <a:solidFill>
                  <a:schemeClr val="hlink"/>
                </a:solidFill>
              </a:rPr>
              <a:t>kuchyni</a:t>
            </a:r>
            <a:endParaRPr lang="sk-SK" sz="2400" b="1" dirty="0">
              <a:solidFill>
                <a:schemeClr val="hlink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42844" y="2841625"/>
            <a:ext cx="9001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pre </a:t>
            </a:r>
            <a:r>
              <a:rPr lang="sk-SK" dirty="0"/>
              <a:t>projekt elektroinštalácie v kuchyni </a:t>
            </a:r>
            <a:r>
              <a:rPr lang="sk-SK" dirty="0">
                <a:solidFill>
                  <a:schemeClr val="folHlink"/>
                </a:solidFill>
              </a:rPr>
              <a:t>je potrebný plán</a:t>
            </a:r>
            <a:r>
              <a:rPr lang="sk-SK" dirty="0"/>
              <a:t> zariadenia kuchyne. </a:t>
            </a:r>
          </a:p>
        </p:txBody>
      </p:sp>
      <p:pic>
        <p:nvPicPr>
          <p:cNvPr id="10247" name="Picture 7" descr="Plán rozmiestnenia spotrebičov a výšky zásuviek v kuchy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3749677"/>
            <a:ext cx="5905500" cy="3108325"/>
          </a:xfrm>
          <a:prstGeom prst="rect">
            <a:avLst/>
          </a:prstGeom>
          <a:noFill/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42908" y="121442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>
                <a:solidFill>
                  <a:schemeClr val="folHlink"/>
                </a:solidFill>
              </a:rPr>
              <a:t> </a:t>
            </a:r>
            <a:r>
              <a:rPr lang="sk-SK" dirty="0" smtClean="0">
                <a:solidFill>
                  <a:schemeClr val="folHlink"/>
                </a:solidFill>
              </a:rPr>
              <a:t>s </a:t>
            </a:r>
            <a:r>
              <a:rPr lang="sk-SK" dirty="0">
                <a:solidFill>
                  <a:schemeClr val="folHlink"/>
                </a:solidFill>
              </a:rPr>
              <a:t>výnimkou</a:t>
            </a:r>
            <a:r>
              <a:rPr lang="sk-SK" dirty="0"/>
              <a:t> zásuvky pre </a:t>
            </a:r>
            <a:r>
              <a:rPr lang="sk-SK" b="1" dirty="0"/>
              <a:t>práčku</a:t>
            </a:r>
            <a:r>
              <a:rPr lang="sk-SK" dirty="0"/>
              <a:t>, elektrického </a:t>
            </a:r>
            <a:r>
              <a:rPr lang="sk-SK" b="1" dirty="0"/>
              <a:t>sporáka</a:t>
            </a:r>
            <a:r>
              <a:rPr lang="sk-SK" dirty="0"/>
              <a:t>, prípadne iných elektrických spotrebičov, ktoré je nutné pripojiť na </a:t>
            </a:r>
            <a:r>
              <a:rPr lang="sk-SK" b="1" dirty="0"/>
              <a:t>samostatný </a:t>
            </a:r>
            <a:r>
              <a:rPr lang="sk-SK" b="1" dirty="0" smtClean="0"/>
              <a:t>obvod</a:t>
            </a:r>
            <a:endParaRPr lang="sk-SK" b="1" dirty="0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42845" y="3141663"/>
            <a:ext cx="89297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aby </a:t>
            </a:r>
            <a:r>
              <a:rPr lang="sk-SK" dirty="0"/>
              <a:t>boli elektrické prípojky v správnej polohe a výške, </a:t>
            </a:r>
            <a:r>
              <a:rPr lang="sk-SK" dirty="0">
                <a:solidFill>
                  <a:schemeClr val="folHlink"/>
                </a:solidFill>
              </a:rPr>
              <a:t>musí byť známa</a:t>
            </a:r>
            <a:r>
              <a:rPr lang="sk-SK" dirty="0"/>
              <a:t> pri inštalácii výška hotovej podlahy.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5" grpId="0"/>
      <p:bldP spid="10246" grpId="0"/>
      <p:bldP spid="10248" grpId="0"/>
      <p:bldP spid="102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-32" y="71416"/>
            <a:ext cx="9144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 dirty="0">
                <a:solidFill>
                  <a:srgbClr val="0070C0"/>
                </a:solidFill>
              </a:rPr>
              <a:t>Osvetlenie</a:t>
            </a:r>
            <a:r>
              <a:rPr lang="sk-SK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k-SK" sz="2400" b="1" dirty="0">
                <a:solidFill>
                  <a:srgbClr val="0070C0"/>
                </a:solidFill>
              </a:rPr>
              <a:t>kuchyne: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-32" y="500042"/>
            <a:ext cx="89297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 pre </a:t>
            </a:r>
            <a:r>
              <a:rPr lang="sk-SK" dirty="0"/>
              <a:t>celkové osvetlenie kuchyne je podľa veľkosti </a:t>
            </a:r>
            <a:r>
              <a:rPr lang="sk-SK" b="1" dirty="0">
                <a:solidFill>
                  <a:schemeClr val="folHlink"/>
                </a:solidFill>
              </a:rPr>
              <a:t>nutný minimálne jeden</a:t>
            </a:r>
            <a:r>
              <a:rPr lang="sk-SK" b="1" dirty="0"/>
              <a:t> </a:t>
            </a:r>
            <a:r>
              <a:rPr lang="sk-SK" dirty="0"/>
              <a:t>stropný vývod.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-32" y="78579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sz="1600" dirty="0">
                <a:solidFill>
                  <a:schemeClr val="folHlink"/>
                </a:solidFill>
              </a:rPr>
              <a:t> </a:t>
            </a:r>
            <a:r>
              <a:rPr lang="sk-SK" sz="1600" dirty="0" smtClean="0">
                <a:solidFill>
                  <a:schemeClr val="folHlink"/>
                </a:solidFill>
              </a:rPr>
              <a:t> </a:t>
            </a:r>
            <a:r>
              <a:rPr lang="sk-SK" dirty="0" smtClean="0">
                <a:solidFill>
                  <a:schemeClr val="folHlink"/>
                </a:solidFill>
              </a:rPr>
              <a:t>správneho </a:t>
            </a:r>
            <a:r>
              <a:rPr lang="sk-SK" dirty="0">
                <a:solidFill>
                  <a:schemeClr val="folHlink"/>
                </a:solidFill>
              </a:rPr>
              <a:t>osvetlenia pracoviska</a:t>
            </a:r>
            <a:r>
              <a:rPr lang="sk-SK" dirty="0"/>
              <a:t> bez tieňov dosiahneme dvoma na sebe nezávisle zapínateľnými pracovnými svetlami pre sporák a drez na umývanie riadu.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1407" y="1752890"/>
            <a:ext cx="8675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 dirty="0">
                <a:solidFill>
                  <a:srgbClr val="0070C0"/>
                </a:solidFill>
              </a:rPr>
              <a:t>Pripojenie malých kuchynských prístrojov: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-32" y="2205035"/>
            <a:ext cx="91440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opekač </a:t>
            </a:r>
            <a:r>
              <a:rPr lang="sk-SK" dirty="0" err="1"/>
              <a:t>topiniek</a:t>
            </a:r>
            <a:r>
              <a:rPr lang="sk-SK" dirty="0"/>
              <a:t>, kuchynský robot, fritéza alebo kávovar </a:t>
            </a:r>
            <a:r>
              <a:rPr lang="sk-SK" dirty="0">
                <a:solidFill>
                  <a:schemeClr val="folHlink"/>
                </a:solidFill>
              </a:rPr>
              <a:t>sa zapojujú</a:t>
            </a:r>
            <a:r>
              <a:rPr lang="sk-SK" dirty="0"/>
              <a:t> do zásuviek, ktoré </a:t>
            </a:r>
            <a:r>
              <a:rPr lang="sk-SK" dirty="0">
                <a:solidFill>
                  <a:schemeClr val="folHlink"/>
                </a:solidFill>
              </a:rPr>
              <a:t>sú umiestnené</a:t>
            </a:r>
            <a:r>
              <a:rPr lang="sk-SK" dirty="0"/>
              <a:t> v oblasti pracovného stola. 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0" y="307181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b="1" dirty="0"/>
              <a:t> </a:t>
            </a:r>
            <a:r>
              <a:rPr lang="sk-SK" b="1" dirty="0" smtClean="0"/>
              <a:t>na </a:t>
            </a:r>
            <a:r>
              <a:rPr lang="sk-SK" b="1" dirty="0"/>
              <a:t>meter pracoviska sú potrebné dve až tri zásuvky.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42876" y="3429002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 dirty="0">
                <a:solidFill>
                  <a:schemeClr val="accent1"/>
                </a:solidFill>
              </a:rPr>
              <a:t>Zásuvky: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71406" y="3786192"/>
            <a:ext cx="9072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sz="1600" dirty="0">
                <a:solidFill>
                  <a:schemeClr val="folHlink"/>
                </a:solidFill>
              </a:rPr>
              <a:t> </a:t>
            </a:r>
            <a:r>
              <a:rPr lang="sk-SK" b="1" dirty="0" smtClean="0">
                <a:solidFill>
                  <a:schemeClr val="folHlink"/>
                </a:solidFill>
              </a:rPr>
              <a:t>pre </a:t>
            </a:r>
            <a:r>
              <a:rPr lang="sk-SK" b="1" dirty="0">
                <a:solidFill>
                  <a:schemeClr val="folHlink"/>
                </a:solidFill>
              </a:rPr>
              <a:t>vstavané spotrebiče</a:t>
            </a:r>
            <a:r>
              <a:rPr lang="sk-SK" b="1" dirty="0"/>
              <a:t> </a:t>
            </a:r>
            <a:r>
              <a:rPr lang="sk-SK" dirty="0"/>
              <a:t>(odsávač pár, umývačka, mikrovlnná rúra, sporák, chladnička) môžu byť inštalované v oblasti spotrebičov alebo priamo nad závesnými skrinkami. 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42876" y="5072076"/>
            <a:ext cx="18573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 dirty="0">
                <a:solidFill>
                  <a:schemeClr val="accent1"/>
                </a:solidFill>
              </a:rPr>
              <a:t>Spotrebiče: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71406" y="5419745"/>
            <a:ext cx="9072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sz="1600" dirty="0"/>
              <a:t> </a:t>
            </a:r>
            <a:r>
              <a:rPr lang="sk-SK" sz="1600" dirty="0" smtClean="0"/>
              <a:t> </a:t>
            </a:r>
            <a:r>
              <a:rPr lang="sk-SK" b="1" dirty="0">
                <a:solidFill>
                  <a:schemeClr val="folHlink"/>
                </a:solidFill>
              </a:rPr>
              <a:t>s výkonom nad 2 </a:t>
            </a:r>
            <a:r>
              <a:rPr lang="sk-SK" b="1" dirty="0" err="1">
                <a:solidFill>
                  <a:schemeClr val="folHlink"/>
                </a:solidFill>
              </a:rPr>
              <a:t>kW</a:t>
            </a:r>
            <a:r>
              <a:rPr lang="sk-SK" b="1" dirty="0"/>
              <a:t> </a:t>
            </a:r>
            <a:r>
              <a:rPr lang="sk-SK" dirty="0"/>
              <a:t>(elektrický sporák, umývačka riadu alebo ohrievač vody), vyžadujú vlastný, samostatne istený obvod. 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-32" y="1357298"/>
            <a:ext cx="9001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 smtClean="0"/>
              <a:t> Väčšinou </a:t>
            </a:r>
            <a:r>
              <a:rPr lang="sk-SK" dirty="0"/>
              <a:t>majú tvar svetelnej lišty a sú umiestnené na spodnej strane závesnej skrinky.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0" y="278605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 smtClean="0">
                <a:solidFill>
                  <a:schemeClr val="folHlink"/>
                </a:solidFill>
              </a:rPr>
              <a:t> Počet </a:t>
            </a:r>
            <a:r>
              <a:rPr lang="sk-SK" dirty="0">
                <a:solidFill>
                  <a:schemeClr val="folHlink"/>
                </a:solidFill>
              </a:rPr>
              <a:t>zásuviek</a:t>
            </a:r>
            <a:r>
              <a:rPr lang="sk-SK" dirty="0"/>
              <a:t> sa riadi dĺžkou pracoviska.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71470" y="442913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 smtClean="0">
                <a:solidFill>
                  <a:schemeClr val="folHlink"/>
                </a:solidFill>
              </a:rPr>
              <a:t> </a:t>
            </a:r>
            <a:r>
              <a:rPr lang="sk-SK" b="1" dirty="0" smtClean="0">
                <a:solidFill>
                  <a:schemeClr val="folHlink"/>
                </a:solidFill>
              </a:rPr>
              <a:t>Usporiadanie </a:t>
            </a:r>
            <a:r>
              <a:rPr lang="sk-SK" b="1" dirty="0">
                <a:solidFill>
                  <a:schemeClr val="folHlink"/>
                </a:solidFill>
              </a:rPr>
              <a:t>zásuviek nad skrinkami</a:t>
            </a:r>
            <a:r>
              <a:rPr lang="sk-SK" b="1" dirty="0"/>
              <a:t> </a:t>
            </a:r>
            <a:r>
              <a:rPr lang="sk-SK" dirty="0"/>
              <a:t>má výhodu, že prístroje je možné v zabudovanom stave odpojiť od siete (pri čistení alebo údržbe).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71470" y="600077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 smtClean="0">
                <a:solidFill>
                  <a:schemeClr val="folHlink"/>
                </a:solidFill>
              </a:rPr>
              <a:t> </a:t>
            </a:r>
            <a:r>
              <a:rPr lang="sk-SK" b="1" dirty="0" smtClean="0">
                <a:solidFill>
                  <a:schemeClr val="folHlink"/>
                </a:solidFill>
              </a:rPr>
              <a:t>Aby </a:t>
            </a:r>
            <a:r>
              <a:rPr lang="sk-SK" b="1" dirty="0">
                <a:solidFill>
                  <a:schemeClr val="folHlink"/>
                </a:solidFill>
              </a:rPr>
              <a:t>bolo možné</a:t>
            </a:r>
            <a:r>
              <a:rPr lang="sk-SK" b="1" dirty="0"/>
              <a:t> </a:t>
            </a:r>
            <a:r>
              <a:rPr lang="sk-SK" dirty="0"/>
              <a:t>spotrebiče vysúvať, musí mať prívodné vedenie aj prívod vody a odpadu k umývačke rezervnú dĺžku asi 1 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  <p:bldP spid="11270" grpId="0"/>
      <p:bldP spid="11271" grpId="0"/>
      <p:bldP spid="11272" grpId="0"/>
      <p:bldP spid="11273" grpId="0"/>
      <p:bldP spid="11274" grpId="0"/>
      <p:bldP spid="11275" grpId="0"/>
      <p:bldP spid="11276" grpId="0"/>
      <p:bldP spid="11277" grpId="0"/>
      <p:bldP spid="11278" grpId="0"/>
      <p:bldP spid="112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1407" y="-24"/>
            <a:ext cx="4667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2400" b="1" dirty="0" smtClean="0">
                <a:solidFill>
                  <a:schemeClr val="hlink"/>
                </a:solidFill>
              </a:rPr>
              <a:t>Oznamovacie </a:t>
            </a:r>
            <a:r>
              <a:rPr lang="sk-SK" sz="2400" b="1" dirty="0">
                <a:solidFill>
                  <a:schemeClr val="hlink"/>
                </a:solidFill>
              </a:rPr>
              <a:t>rozvody a </a:t>
            </a:r>
            <a:r>
              <a:rPr lang="sk-SK" sz="2400" b="1" dirty="0" smtClean="0">
                <a:solidFill>
                  <a:schemeClr val="hlink"/>
                </a:solidFill>
              </a:rPr>
              <a:t>zariadenia:</a:t>
            </a:r>
            <a:endParaRPr lang="sk-SK" sz="2400" b="1" dirty="0">
              <a:solidFill>
                <a:schemeClr val="hlink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1406" y="428604"/>
            <a:ext cx="12843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b="1" dirty="0">
                <a:solidFill>
                  <a:schemeClr val="folHlink"/>
                </a:solidFill>
              </a:rPr>
              <a:t>Delia sa na: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428729" y="428604"/>
            <a:ext cx="7715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1600" u="sng" dirty="0">
                <a:solidFill>
                  <a:schemeClr val="folHlink"/>
                </a:solidFill>
              </a:rPr>
              <a:t> </a:t>
            </a:r>
            <a:r>
              <a:rPr lang="sk-SK" b="1" dirty="0" smtClean="0">
                <a:solidFill>
                  <a:schemeClr val="folHlink"/>
                </a:solidFill>
              </a:rPr>
              <a:t>základné</a:t>
            </a:r>
            <a:r>
              <a:rPr lang="sk-SK" dirty="0"/>
              <a:t>, ktoré zaisťujú základnú prevádzkyschopnosť objektu.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500166" y="1377938"/>
            <a:ext cx="1195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1600" b="1" dirty="0">
                <a:solidFill>
                  <a:schemeClr val="folHlink"/>
                </a:solidFill>
              </a:rPr>
              <a:t> </a:t>
            </a:r>
            <a:r>
              <a:rPr lang="sk-SK" sz="1600" b="1" dirty="0" smtClean="0">
                <a:solidFill>
                  <a:schemeClr val="accent2">
                    <a:lumMod val="75000"/>
                  </a:schemeClr>
                </a:solidFill>
              </a:rPr>
              <a:t>doplnkové</a:t>
            </a:r>
            <a:endParaRPr lang="sk-SK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1438" y="1714488"/>
            <a:ext cx="91440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k-SK" dirty="0"/>
              <a:t>Pre súbeh oznamovacích a silnoprúdových vedení </a:t>
            </a:r>
            <a:r>
              <a:rPr lang="sk-SK" dirty="0" err="1"/>
              <a:t>nn</a:t>
            </a:r>
            <a:r>
              <a:rPr lang="sk-SK" dirty="0"/>
              <a:t>, pri dĺžke súbehu do 100 m, nie sú potrebné zvláštne opatrenia z hľadiska ohrozenia nebezpečnými vplyvmi a rušenia oznamovacích vedení silnoprúdovými.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1407" y="2643184"/>
            <a:ext cx="47318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2400" b="1" dirty="0">
                <a:solidFill>
                  <a:srgbClr val="0070C0"/>
                </a:solidFill>
              </a:rPr>
              <a:t>Zariadenia oznamovacích rozvodov: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42844" y="3068638"/>
            <a:ext cx="1755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b="1" dirty="0">
                <a:solidFill>
                  <a:schemeClr val="folHlink"/>
                </a:solidFill>
              </a:rPr>
              <a:t>1. Štátny telefón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42845" y="3357562"/>
            <a:ext cx="89297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v </a:t>
            </a:r>
            <a:r>
              <a:rPr lang="sk-SK" dirty="0"/>
              <a:t>bytových domoch musí byť možnosť zriadiť telefónnu stanicu v každom </a:t>
            </a:r>
            <a:r>
              <a:rPr lang="sk-SK" dirty="0" smtClean="0"/>
              <a:t>byte</a:t>
            </a:r>
            <a:endParaRPr lang="sk-SK" dirty="0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42845" y="3643316"/>
            <a:ext cx="89297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dimenzovanie </a:t>
            </a:r>
            <a:r>
              <a:rPr lang="sk-SK" dirty="0"/>
              <a:t>rúrkového rozvodu musí umožňovať privedenie dvoch párov telefónneho vedenia do každého </a:t>
            </a:r>
            <a:r>
              <a:rPr lang="sk-SK" dirty="0" smtClean="0"/>
              <a:t>bytu</a:t>
            </a:r>
            <a:endParaRPr lang="sk-SK" dirty="0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32976" y="4214818"/>
            <a:ext cx="6234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škatule </a:t>
            </a:r>
            <a:r>
              <a:rPr lang="sk-SK" dirty="0"/>
              <a:t>pre telefónne zásuvky sa osadzujú v obytnej miestnosti.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42845" y="4857760"/>
            <a:ext cx="26599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b="1" dirty="0">
                <a:solidFill>
                  <a:schemeClr val="folHlink"/>
                </a:solidFill>
              </a:rPr>
              <a:t>2. Zvončeková signalizácia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42844" y="4500570"/>
            <a:ext cx="9001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každá </a:t>
            </a:r>
            <a:r>
              <a:rPr lang="sk-SK" dirty="0"/>
              <a:t>bytová jednotka musí byť vybavená zvončekovým zariadením, ktoré je tvorené: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142844" y="5214950"/>
            <a:ext cx="2808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zvončekovými tlačidlami</a:t>
            </a:r>
            <a:endParaRPr lang="sk-SK" dirty="0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142844" y="5500702"/>
            <a:ext cx="2237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bytovým zvončekom</a:t>
            </a:r>
            <a:endParaRPr lang="sk-SK" dirty="0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95574" y="5774312"/>
            <a:ext cx="2947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b="1" dirty="0"/>
              <a:t> </a:t>
            </a:r>
            <a:r>
              <a:rPr lang="sk-SK" dirty="0" smtClean="0"/>
              <a:t>napájacím transformátorom</a:t>
            </a:r>
            <a:endParaRPr lang="sk-SK" dirty="0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225890" y="6072206"/>
            <a:ext cx="113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vedením</a:t>
            </a:r>
            <a:endParaRPr lang="sk-SK" dirty="0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500166" y="785796"/>
            <a:ext cx="7643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Vybavenie bytových domov týmito zariadeniami sa riadi počtom nadzemných poschodí.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3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3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5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  <p:bldP spid="12294" grpId="0"/>
      <p:bldP spid="12295" grpId="0"/>
      <p:bldP spid="12296" grpId="0"/>
      <p:bldP spid="12297" grpId="0"/>
      <p:bldP spid="12298" grpId="0"/>
      <p:bldP spid="12299" grpId="0"/>
      <p:bldP spid="12300" grpId="0"/>
      <p:bldP spid="12301" grpId="0"/>
      <p:bldP spid="12302" grpId="0"/>
      <p:bldP spid="12303" grpId="0"/>
      <p:bldP spid="12304" grpId="0"/>
      <p:bldP spid="12305" grpId="0"/>
      <p:bldP spid="123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2845" y="142852"/>
            <a:ext cx="3741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b="1" dirty="0">
                <a:solidFill>
                  <a:schemeClr val="folHlink"/>
                </a:solidFill>
              </a:rPr>
              <a:t>3. Domáci telefón a elektrický vrátnik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071934" y="142852"/>
            <a:ext cx="49323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zabezpečuje </a:t>
            </a:r>
            <a:r>
              <a:rPr lang="sk-SK" dirty="0"/>
              <a:t>spojenie bytu buď s elektrickým vrátnikom pri vchode do domu, alebo s recepciou, vrátnicou a pod.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85720" y="1000108"/>
            <a:ext cx="33702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 </a:t>
            </a:r>
            <a:r>
              <a:rPr lang="sk-SK" dirty="0"/>
              <a:t>kompletné zariadenie obsahuje: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995739" y="1071546"/>
            <a:ext cx="1868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elektrické zámky</a:t>
            </a:r>
            <a:endParaRPr lang="sk-SK" dirty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014788" y="1455721"/>
            <a:ext cx="4143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elektrické </a:t>
            </a:r>
            <a:r>
              <a:rPr lang="sk-SK" dirty="0" err="1"/>
              <a:t>vrátniky</a:t>
            </a:r>
            <a:r>
              <a:rPr lang="sk-SK" dirty="0"/>
              <a:t> alebo tlačidlové tablá;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014788" y="1816084"/>
            <a:ext cx="1930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domáce </a:t>
            </a:r>
            <a:r>
              <a:rPr lang="sk-SK" dirty="0"/>
              <a:t>telefóny.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42843" y="2541588"/>
            <a:ext cx="53436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b="1" dirty="0">
                <a:solidFill>
                  <a:schemeClr val="folHlink"/>
                </a:solidFill>
              </a:rPr>
              <a:t>4. Spoločný rozvod televízneho a rozhlasového signálu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85720" y="2924175"/>
            <a:ext cx="5410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musí </a:t>
            </a:r>
            <a:r>
              <a:rPr lang="sk-SK" dirty="0"/>
              <a:t>byť zriadený v každej budove s tromi a viac </a:t>
            </a:r>
            <a:r>
              <a:rPr lang="sk-SK" dirty="0" smtClean="0"/>
              <a:t>bytmi</a:t>
            </a:r>
            <a:endParaRPr lang="sk-SK" dirty="0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85753" y="3284538"/>
            <a:ext cx="67541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spoločná </a:t>
            </a:r>
            <a:r>
              <a:rPr lang="sk-SK" dirty="0"/>
              <a:t>anténa (STA) môže byť zriadená pre jednu alebo viac </a:t>
            </a:r>
            <a:r>
              <a:rPr lang="sk-SK" dirty="0" smtClean="0"/>
              <a:t>budov</a:t>
            </a:r>
            <a:endParaRPr lang="sk-SK" dirty="0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85752" y="3644900"/>
            <a:ext cx="8715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TV </a:t>
            </a:r>
            <a:r>
              <a:rPr lang="sk-SK" dirty="0"/>
              <a:t>a R zásuvka sa umiestňuje v obytných miestnostiach (predovšetkým v obývačke).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42844" y="4221163"/>
            <a:ext cx="31794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b="1" dirty="0">
                <a:solidFill>
                  <a:schemeClr val="folHlink"/>
                </a:solidFill>
              </a:rPr>
              <a:t>5. Ostatné rozvody a zariadenia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214282" y="4508500"/>
            <a:ext cx="3786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Patria sem niektoré vybrané systémy: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911630" y="4572008"/>
            <a:ext cx="398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 smtClean="0"/>
              <a:t> poplašné </a:t>
            </a:r>
            <a:r>
              <a:rPr lang="sk-SK" dirty="0"/>
              <a:t>zabezpečovacie </a:t>
            </a:r>
            <a:r>
              <a:rPr lang="sk-SK" dirty="0" smtClean="0"/>
              <a:t>zariadenie</a:t>
            </a:r>
            <a:endParaRPr lang="sk-SK" dirty="0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911630" y="4930783"/>
            <a:ext cx="41114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protipožiarne </a:t>
            </a:r>
            <a:r>
              <a:rPr lang="sk-SK" dirty="0"/>
              <a:t>zabezpečovacie </a:t>
            </a:r>
            <a:r>
              <a:rPr lang="sk-SK" dirty="0" smtClean="0"/>
              <a:t>zariadenie</a:t>
            </a:r>
            <a:endParaRPr lang="sk-SK" dirty="0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3911630" y="5291146"/>
            <a:ext cx="17147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/>
              <a:t>počítačová </a:t>
            </a:r>
            <a:r>
              <a:rPr lang="sk-SK" dirty="0" smtClean="0"/>
              <a:t>sieť</a:t>
            </a:r>
            <a:endParaRPr lang="sk-SK" dirty="0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911630" y="5651508"/>
            <a:ext cx="18573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káblová televízia</a:t>
            </a:r>
            <a:endParaRPr lang="sk-SK" dirty="0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911629" y="6011871"/>
            <a:ext cx="4719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príjem </a:t>
            </a:r>
            <a:r>
              <a:rPr lang="sk-SK" dirty="0"/>
              <a:t>televízneho signálu zo satelitných </a:t>
            </a:r>
            <a:r>
              <a:rPr lang="sk-SK" dirty="0" smtClean="0"/>
              <a:t>družíc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000"/>
                            </p:stCondLst>
                            <p:childTnLst>
                              <p:par>
                                <p:cTn id="6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5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18" grpId="0"/>
      <p:bldP spid="13319" grpId="0"/>
      <p:bldP spid="13320" grpId="0"/>
      <p:bldP spid="13321" grpId="0"/>
      <p:bldP spid="13322" grpId="0"/>
      <p:bldP spid="13323" grpId="0"/>
      <p:bldP spid="13324" grpId="0"/>
      <p:bldP spid="13325" grpId="0"/>
      <p:bldP spid="13326" grpId="0"/>
      <p:bldP spid="13327" grpId="0"/>
      <p:bldP spid="13328" grpId="0"/>
      <p:bldP spid="13329" grpId="0"/>
      <p:bldP spid="133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s.infobydleni.cz/200000522-c5d59c6cfa/RDPP-069_Zapoj-zasuv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4"/>
            <a:ext cx="6786610" cy="5867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íť TN-S. Zdroj: copsu.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1"/>
            <a:ext cx="8001056" cy="5334037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357158" y="285728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Rozvodná sústava TNS</a:t>
            </a:r>
            <a:endParaRPr lang="sk-SK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static.4nets.sk/photo/85/421185/forum/43344815_1600.jpg"/>
          <p:cNvPicPr>
            <a:picLocks noChangeAspect="1" noChangeArrowheads="1"/>
          </p:cNvPicPr>
          <p:nvPr/>
        </p:nvPicPr>
        <p:blipFill>
          <a:blip r:embed="rId2"/>
          <a:srcRect t="3488" r="11256" b="3488"/>
          <a:stretch>
            <a:fillRect/>
          </a:stretch>
        </p:blipFill>
        <p:spPr bwMode="auto">
          <a:xfrm>
            <a:off x="428596" y="285730"/>
            <a:ext cx="8358214" cy="6191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-3147015"/>
            <a:ext cx="1449436" cy="629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LEGENDA: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1 - obývacia izba</a:t>
            </a:r>
            <a:br>
              <a:rPr kumimoji="0" lang="sk-SK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sk-SK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2 - kuchyňa</a:t>
            </a:r>
            <a:br>
              <a:rPr kumimoji="0" lang="sk-SK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sk-SK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3 - chodba</a:t>
            </a:r>
            <a:br>
              <a:rPr kumimoji="0" lang="sk-SK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sk-SK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4 - kúpeľňa, WC</a:t>
            </a:r>
            <a:br>
              <a:rPr kumimoji="0" lang="sk-SK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sk-SK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sk-SK" sz="3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1986" name="Picture 2" descr="Projek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9" y="260648"/>
            <a:ext cx="9011017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1406" y="285728"/>
            <a:ext cx="885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Rozkreslite navrhnutý obvod elektrickej inštalácie bytu na </a:t>
            </a:r>
            <a:r>
              <a:rPr lang="sk-SK" dirty="0" err="1" smtClean="0"/>
              <a:t>kábelové</a:t>
            </a:r>
            <a:r>
              <a:rPr lang="sk-SK" dirty="0" smtClean="0"/>
              <a:t> zväzky, pre sieť TNS</a:t>
            </a:r>
            <a:endParaRPr lang="sk-SK" dirty="0"/>
          </a:p>
        </p:txBody>
      </p:sp>
      <p:pic>
        <p:nvPicPr>
          <p:cNvPr id="27650" name="Picture 2" descr="http://siz.wz.cz/imgproj/proj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057287"/>
            <a:ext cx="9110358" cy="3443285"/>
          </a:xfrm>
          <a:prstGeom prst="rect">
            <a:avLst/>
          </a:prstGeom>
          <a:noFill/>
        </p:spPr>
      </p:pic>
      <p:pic>
        <p:nvPicPr>
          <p:cNvPr id="2050" name="Picture 2" descr="http://siz.q-azy.sk/ndn/imgndn/zasuvky.gif"/>
          <p:cNvPicPr>
            <a:picLocks noChangeAspect="1" noChangeArrowheads="1"/>
          </p:cNvPicPr>
          <p:nvPr/>
        </p:nvPicPr>
        <p:blipFill>
          <a:blip r:embed="rId3"/>
          <a:srcRect l="35666" r="33763"/>
          <a:stretch>
            <a:fillRect/>
          </a:stretch>
        </p:blipFill>
        <p:spPr bwMode="auto">
          <a:xfrm>
            <a:off x="0" y="4400551"/>
            <a:ext cx="2143140" cy="2457451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2214546" y="6072206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Zapojenie zásuviek v sústave TNS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8" y="44636"/>
            <a:ext cx="5904656" cy="287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34" y="3032029"/>
            <a:ext cx="3024763" cy="382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7" y="2852948"/>
            <a:ext cx="3916858" cy="367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6372202" y="26064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Transformátor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6948266" y="29876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Istič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elektrika.cz/obrazek/fic2.jpg"/>
          <p:cNvPicPr>
            <a:picLocks noChangeAspect="1" noChangeArrowheads="1"/>
          </p:cNvPicPr>
          <p:nvPr/>
        </p:nvPicPr>
        <p:blipFill>
          <a:blip r:embed="rId2"/>
          <a:srcRect l="6944" t="8039" r="4167" b="2196"/>
          <a:stretch>
            <a:fillRect/>
          </a:stretch>
        </p:blipFill>
        <p:spPr bwMode="auto">
          <a:xfrm>
            <a:off x="500034" y="1071546"/>
            <a:ext cx="4572032" cy="4786346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714348" y="42860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Zapojenie prúdového chrániča</a:t>
            </a:r>
            <a:endParaRPr lang="sk-SK" b="1" dirty="0"/>
          </a:p>
        </p:txBody>
      </p:sp>
      <p:pic>
        <p:nvPicPr>
          <p:cNvPr id="30724" name="Picture 4" descr="http://optimista.eu/elektrotechnika/images/p005_1_00.jpg"/>
          <p:cNvPicPr>
            <a:picLocks noChangeAspect="1" noChangeArrowheads="1"/>
          </p:cNvPicPr>
          <p:nvPr/>
        </p:nvPicPr>
        <p:blipFill>
          <a:blip r:embed="rId3"/>
          <a:srcRect l="50570" r="22814"/>
          <a:stretch>
            <a:fillRect/>
          </a:stretch>
        </p:blipFill>
        <p:spPr bwMode="auto">
          <a:xfrm>
            <a:off x="5143504" y="1285862"/>
            <a:ext cx="3571900" cy="5289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4200"/>
            <a:ext cx="3936157" cy="649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Projek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38" y="260649"/>
            <a:ext cx="9073662" cy="5133975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185051" y="551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/>
              <a:t>LEGENDA:1 - obývacia izba</a:t>
            </a:r>
            <a:br>
              <a:rPr lang="sk-SK" dirty="0" smtClean="0"/>
            </a:br>
            <a:r>
              <a:rPr lang="sk-SK" dirty="0" smtClean="0"/>
              <a:t>2 - kuchyňa</a:t>
            </a:r>
            <a:br>
              <a:rPr lang="sk-SK" dirty="0" smtClean="0"/>
            </a:br>
            <a:r>
              <a:rPr lang="sk-SK" dirty="0" smtClean="0"/>
              <a:t>3 - chodba</a:t>
            </a:r>
            <a:br>
              <a:rPr lang="sk-SK" dirty="0" smtClean="0"/>
            </a:br>
            <a:r>
              <a:rPr lang="sk-SK" dirty="0" smtClean="0"/>
              <a:t>4 - kúpeľňa, WC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vwRCPMGbOBU/TtLZerZ0dzI/AAAAAAAAABw/PzWchjT5xj8/s1600/Problema1_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072410" cy="3293031"/>
          </a:xfrm>
          <a:prstGeom prst="rect">
            <a:avLst/>
          </a:prstGeom>
          <a:noFill/>
        </p:spPr>
      </p:pic>
      <p:pic>
        <p:nvPicPr>
          <p:cNvPr id="1028" name="Picture 4" descr="http://www.hobbielektronika.hu/forum/getfile.php?id=1456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40914"/>
            <a:ext cx="5929322" cy="3117086"/>
          </a:xfrm>
          <a:prstGeom prst="rect">
            <a:avLst/>
          </a:prstGeom>
          <a:noFill/>
        </p:spPr>
      </p:pic>
      <p:pic>
        <p:nvPicPr>
          <p:cNvPr id="1030" name="Picture 6" descr="Výsledok vyhľadávania obrázkov pre dopyt relé multis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273344"/>
            <a:ext cx="3357554" cy="355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-23"/>
            <a:ext cx="8215370" cy="348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-32" y="3441704"/>
            <a:ext cx="90725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dirty="0" smtClean="0"/>
              <a:t>Obvod IO1 sa stará o spracovanie signálu zo snímača (dverový kontakt TL1) a </a:t>
            </a:r>
            <a:r>
              <a:rPr lang="sk-SK" dirty="0" err="1" smtClean="0"/>
              <a:t>resetovacieho</a:t>
            </a:r>
            <a:r>
              <a:rPr lang="sk-SK" dirty="0" smtClean="0"/>
              <a:t> </a:t>
            </a:r>
            <a:r>
              <a:rPr lang="sk-SK" dirty="0" err="1" smtClean="0"/>
              <a:t>tlačitla</a:t>
            </a:r>
            <a:r>
              <a:rPr lang="sk-SK" dirty="0" smtClean="0"/>
              <a:t> (TL2). Pre väčšiu odolnosť proti rušeniu sú vstupy oddelené </a:t>
            </a:r>
            <a:r>
              <a:rPr lang="sk-SK" dirty="0" err="1" smtClean="0"/>
              <a:t>optočlenmi</a:t>
            </a:r>
            <a:r>
              <a:rPr lang="sk-SK" dirty="0" smtClean="0"/>
              <a:t> (možno použiť ľubovoľné typy). Keď je TL2 zopnuté (zavreté dvere) je cez </a:t>
            </a:r>
            <a:r>
              <a:rPr lang="sk-SK" dirty="0" err="1" smtClean="0"/>
              <a:t>optočlen</a:t>
            </a:r>
            <a:r>
              <a:rPr lang="sk-SK" dirty="0" smtClean="0"/>
              <a:t> O1 uzemnená báza T1 = na vývode 3 je log0 a na výstupe 2 je log1, ktorá drží otvorený T2 a C2 sa nemôže nabíjať.  Po rozpojení tlačidla (otvorenie dverí) sa T1 </a:t>
            </a:r>
            <a:r>
              <a:rPr lang="sk-SK" dirty="0" err="1" smtClean="0"/>
              <a:t>odzemní</a:t>
            </a:r>
            <a:r>
              <a:rPr lang="sk-SK" dirty="0" smtClean="0"/>
              <a:t> a otvorí. Tým sa na vývod 3 dostane log1 a obvod preklopí. Dôjde k rozsvieteniu LED1 (pozor) a na vývode 2 sa objaví log0. Tým sa T2 </a:t>
            </a:r>
            <a:r>
              <a:rPr lang="sk-SK" dirty="0" err="1" smtClean="0"/>
              <a:t>zavre</a:t>
            </a:r>
            <a:r>
              <a:rPr lang="sk-SK" dirty="0" smtClean="0"/>
              <a:t> a C2 sa začne nabíjať  cez R11. IO2 je zapojený ako oneskorovací obvod, čas oneskorenia je pri C2=330uF asi 12s. Tento čas máte po prerušení TL1 (otvorenie dverí) na stlčenie skrytého </a:t>
            </a:r>
            <a:r>
              <a:rPr lang="sk-SK" dirty="0" err="1" smtClean="0"/>
              <a:t>resetovacieho</a:t>
            </a:r>
            <a:r>
              <a:rPr lang="sk-SK" dirty="0" smtClean="0"/>
              <a:t> tlačidla T2. Ak do 12s nedôjde k stlačeniu TL2, IO2 preklopí a zopne sa relé na jeho výstupe.  Zároveň sa rozsvieti LED2 (poplach). Kontaktmi relé sa spína signalizačné zariadenie (siréna). Odber zariadenia je v </a:t>
            </a:r>
            <a:r>
              <a:rPr lang="sk-SK" dirty="0" err="1" smtClean="0"/>
              <a:t>kľudovom</a:t>
            </a:r>
            <a:r>
              <a:rPr lang="sk-SK" dirty="0" smtClean="0"/>
              <a:t> stave (zavreté dvere, žiadny poplach) do 20mA.  Po rozpojení TL1 alarm nereaguje na jeho zmeny, deaktivuje sa až stlačením TL2.</a:t>
            </a: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88030"/>
            <a:ext cx="4536504" cy="353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 cstate="print"/>
          <a:srcRect b="14084"/>
          <a:stretch>
            <a:fillRect/>
          </a:stretch>
        </p:blipFill>
        <p:spPr bwMode="auto">
          <a:xfrm>
            <a:off x="827589" y="3717032"/>
            <a:ext cx="7211733" cy="290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251521" y="2606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Poistky</a:t>
            </a:r>
            <a:endParaRPr lang="sk-SK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77777" t="10372" b="48261"/>
          <a:stretch>
            <a:fillRect/>
          </a:stretch>
        </p:blipFill>
        <p:spPr bwMode="auto">
          <a:xfrm>
            <a:off x="7236298" y="548680"/>
            <a:ext cx="1656184" cy="339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42862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26064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Relé</a:t>
            </a:r>
            <a:endParaRPr lang="sk-SK" b="1" dirty="0"/>
          </a:p>
        </p:txBody>
      </p:sp>
      <p:pic>
        <p:nvPicPr>
          <p:cNvPr id="6" name="Picture 6" descr="https://is.mendelu.cz/eknihovna/opory/download.pl?objekt=9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437122"/>
            <a:ext cx="3656754" cy="2156547"/>
          </a:xfrm>
          <a:prstGeom prst="rect">
            <a:avLst/>
          </a:prstGeom>
          <a:noFill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41" y="3724357"/>
            <a:ext cx="2952328" cy="287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5292085" y="5486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Spínací kontakt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5292082" y="21328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Rozpínací kontakt</a:t>
            </a:r>
            <a:endParaRPr lang="sk-SK" b="1" dirty="0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101" y="1124744"/>
            <a:ext cx="10191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564914"/>
            <a:ext cx="9715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51539" t="2857" r="2983" b="10000"/>
          <a:stretch>
            <a:fillRect/>
          </a:stretch>
        </p:blipFill>
        <p:spPr bwMode="auto">
          <a:xfrm>
            <a:off x="107505" y="908720"/>
            <a:ext cx="46085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 l="5337" t="5406" r="3280" b="8108"/>
          <a:stretch>
            <a:fillRect/>
          </a:stretch>
        </p:blipFill>
        <p:spPr bwMode="auto">
          <a:xfrm>
            <a:off x="4788024" y="908720"/>
            <a:ext cx="43559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72008" y="179348"/>
            <a:ext cx="716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Stykače</a:t>
            </a:r>
            <a:r>
              <a:rPr lang="sk-SK" b="1" dirty="0" smtClean="0"/>
              <a:t> (spínanie silových kontaktov)</a:t>
            </a:r>
            <a:endParaRPr lang="sk-SK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438972" cy="528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lokTextu 2"/>
          <p:cNvSpPr txBox="1"/>
          <p:nvPr/>
        </p:nvSpPr>
        <p:spPr>
          <a:xfrm>
            <a:off x="214282" y="416462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Prierezy vodičov a istenie</a:t>
            </a:r>
            <a:endParaRPr lang="sk-SK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14282" y="285730"/>
            <a:ext cx="51752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 dirty="0" smtClean="0">
                <a:solidFill>
                  <a:schemeClr val="hlink"/>
                </a:solidFill>
              </a:rPr>
              <a:t>Svetelné </a:t>
            </a:r>
            <a:r>
              <a:rPr lang="sk-SK" sz="2400" b="1" dirty="0">
                <a:solidFill>
                  <a:schemeClr val="hlink"/>
                </a:solidFill>
              </a:rPr>
              <a:t>obvody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14283" y="765175"/>
            <a:ext cx="8604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>
                <a:solidFill>
                  <a:schemeClr val="folHlink"/>
                </a:solidFill>
              </a:rPr>
              <a:t> </a:t>
            </a:r>
            <a:r>
              <a:rPr lang="sk-SK" dirty="0" smtClean="0">
                <a:solidFill>
                  <a:schemeClr val="folHlink"/>
                </a:solidFill>
              </a:rPr>
              <a:t> sú </a:t>
            </a:r>
            <a:r>
              <a:rPr lang="sk-SK" dirty="0">
                <a:solidFill>
                  <a:schemeClr val="folHlink"/>
                </a:solidFill>
              </a:rPr>
              <a:t>určené</a:t>
            </a:r>
            <a:r>
              <a:rPr lang="sk-SK" dirty="0"/>
              <a:t> predovšetkým na </a:t>
            </a:r>
            <a:r>
              <a:rPr lang="sk-SK" b="1" dirty="0"/>
              <a:t>pevné </a:t>
            </a:r>
            <a:r>
              <a:rPr lang="sk-SK" b="1" dirty="0" smtClean="0"/>
              <a:t>pripojenie svietidiel</a:t>
            </a:r>
            <a:endParaRPr lang="sk-SK" b="1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14283" y="1071546"/>
            <a:ext cx="89297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sz="1600" dirty="0"/>
              <a:t> </a:t>
            </a:r>
            <a:r>
              <a:rPr lang="sk-SK" dirty="0" smtClean="0"/>
              <a:t> </a:t>
            </a:r>
            <a:r>
              <a:rPr lang="sk-SK" dirty="0"/>
              <a:t>je možné pripojiť na tento obvod </a:t>
            </a:r>
            <a:r>
              <a:rPr lang="sk-SK" b="1" dirty="0">
                <a:solidFill>
                  <a:schemeClr val="folHlink"/>
                </a:solidFill>
              </a:rPr>
              <a:t>aj zásuvky</a:t>
            </a:r>
            <a:r>
              <a:rPr lang="sk-SK" dirty="0"/>
              <a:t>, a to </a:t>
            </a:r>
            <a:r>
              <a:rPr lang="sk-SK" b="1" dirty="0"/>
              <a:t>v jednej miestnosti najviac jednu </a:t>
            </a:r>
            <a:r>
              <a:rPr lang="sk-SK" b="1" dirty="0" smtClean="0"/>
              <a:t>zásuvku</a:t>
            </a:r>
            <a:endParaRPr lang="sk-SK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85720" y="1357300"/>
            <a:ext cx="8858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sz="1600" dirty="0"/>
              <a:t> </a:t>
            </a:r>
            <a:r>
              <a:rPr lang="sk-SK" sz="1600" dirty="0" smtClean="0"/>
              <a:t> </a:t>
            </a:r>
            <a:r>
              <a:rPr lang="sk-SK" dirty="0" smtClean="0"/>
              <a:t>v </a:t>
            </a:r>
            <a:r>
              <a:rPr lang="sk-SK" dirty="0"/>
              <a:t>každej obytnej miestnosti a v kuchyni, ktorá nie je pripojená na obvod pre bytové jadro, </a:t>
            </a:r>
            <a:r>
              <a:rPr lang="sk-SK" b="1" dirty="0">
                <a:solidFill>
                  <a:schemeClr val="folHlink"/>
                </a:solidFill>
              </a:rPr>
              <a:t>musí byť aspoň jeden vývod</a:t>
            </a:r>
            <a:r>
              <a:rPr lang="sk-SK" b="1" dirty="0"/>
              <a:t> pripojený na svetelný obvod</a:t>
            </a:r>
            <a:r>
              <a:rPr lang="sk-SK" dirty="0"/>
              <a:t>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85721" y="2071678"/>
            <a:ext cx="8643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Varianty pre zapojenie svetelných obvodov: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85721" y="2571744"/>
            <a:ext cx="8135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1. Všetky vedenia k svietidlám aj spínačom </a:t>
            </a:r>
            <a:r>
              <a:rPr lang="sk-SK" dirty="0">
                <a:solidFill>
                  <a:schemeClr val="folHlink"/>
                </a:solidFill>
              </a:rPr>
              <a:t>vychádzajú </a:t>
            </a:r>
            <a:r>
              <a:rPr lang="sk-SK" b="1" dirty="0">
                <a:solidFill>
                  <a:schemeClr val="folHlink"/>
                </a:solidFill>
              </a:rPr>
              <a:t>z podružného rozvádzača</a:t>
            </a:r>
            <a:r>
              <a:rPr lang="sk-SK" dirty="0"/>
              <a:t>.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067176" y="3071812"/>
            <a:ext cx="5076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zapojenie </a:t>
            </a:r>
            <a:r>
              <a:rPr lang="sk-SK" dirty="0"/>
              <a:t>je vhodné </a:t>
            </a:r>
            <a:r>
              <a:rPr lang="sk-SK" b="1" dirty="0"/>
              <a:t>pri </a:t>
            </a:r>
            <a:r>
              <a:rPr lang="sk-SK" b="1" dirty="0">
                <a:solidFill>
                  <a:schemeClr val="folHlink"/>
                </a:solidFill>
              </a:rPr>
              <a:t>centralizovaných systémoch ovládania</a:t>
            </a:r>
            <a:r>
              <a:rPr lang="sk-SK" b="1" dirty="0"/>
              <a:t>. </a:t>
            </a:r>
          </a:p>
        </p:txBody>
      </p:sp>
      <p:pic>
        <p:nvPicPr>
          <p:cNvPr id="6153" name="Picture 9" descr="Varianta 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0D0D0"/>
              </a:clrFrom>
              <a:clrTo>
                <a:srgbClr val="D0D0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241291"/>
            <a:ext cx="3643338" cy="1616603"/>
          </a:xfrm>
          <a:prstGeom prst="rect">
            <a:avLst/>
          </a:prstGeom>
          <a:noFill/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067176" y="5949970"/>
            <a:ext cx="5076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 smtClean="0"/>
              <a:t> Nevýhodou </a:t>
            </a:r>
            <a:r>
              <a:rPr lang="sk-SK" dirty="0"/>
              <a:t>je </a:t>
            </a:r>
            <a:r>
              <a:rPr lang="sk-SK" b="1" dirty="0"/>
              <a:t>dlhé </a:t>
            </a:r>
            <a:r>
              <a:rPr lang="sk-SK" b="1" dirty="0" smtClean="0"/>
              <a:t>vedenie, veľká spotreba kábla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067175" y="4863124"/>
            <a:ext cx="46815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sz="1600" dirty="0" smtClean="0"/>
              <a:t> </a:t>
            </a:r>
            <a:r>
              <a:rPr lang="sk-SK" dirty="0" smtClean="0"/>
              <a:t>Pri </a:t>
            </a:r>
            <a:r>
              <a:rPr lang="sk-SK" dirty="0"/>
              <a:t>tejto inštalácii </a:t>
            </a:r>
            <a:r>
              <a:rPr lang="sk-SK" dirty="0">
                <a:solidFill>
                  <a:schemeClr val="folHlink"/>
                </a:solidFill>
              </a:rPr>
              <a:t>sa dajú ľahko</a:t>
            </a:r>
            <a:r>
              <a:rPr lang="sk-SK" dirty="0"/>
              <a:t> previesť zmeny, skúšky alebo údržba, bez toho, aby sa musela prerušiť prevádzka.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067175" y="3860801"/>
            <a:ext cx="4826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 smtClean="0"/>
              <a:t> Pri </a:t>
            </a:r>
            <a:r>
              <a:rPr lang="sk-SK" dirty="0"/>
              <a:t>zmenách členenia miestnosti je možné doterajšiu inštaláciu </a:t>
            </a:r>
            <a:r>
              <a:rPr lang="sk-SK" b="1" dirty="0">
                <a:solidFill>
                  <a:schemeClr val="folHlink"/>
                </a:solidFill>
              </a:rPr>
              <a:t>rýchlo prispôsobiť novým podmienkam</a:t>
            </a:r>
            <a:r>
              <a:rPr lang="sk-SK" b="1" dirty="0"/>
              <a:t>.</a:t>
            </a:r>
          </a:p>
        </p:txBody>
      </p:sp>
      <p:cxnSp>
        <p:nvCxnSpPr>
          <p:cNvPr id="16" name="Rovná spojovacia šípka 15"/>
          <p:cNvCxnSpPr/>
          <p:nvPr/>
        </p:nvCxnSpPr>
        <p:spPr>
          <a:xfrm rot="5400000">
            <a:off x="321439" y="3964785"/>
            <a:ext cx="1071570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285753" y="3071810"/>
            <a:ext cx="207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Podružný rozvádzač</a:t>
            </a:r>
            <a:endParaRPr lang="sk-SK" dirty="0"/>
          </a:p>
        </p:txBody>
      </p:sp>
      <p:cxnSp>
        <p:nvCxnSpPr>
          <p:cNvPr id="18" name="Rovná spojovacia šípka 17"/>
          <p:cNvCxnSpPr/>
          <p:nvPr/>
        </p:nvCxnSpPr>
        <p:spPr>
          <a:xfrm rot="16200000" flipH="1">
            <a:off x="1393009" y="3964785"/>
            <a:ext cx="571504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/>
          <p:cNvSpPr txBox="1"/>
          <p:nvPr/>
        </p:nvSpPr>
        <p:spPr>
          <a:xfrm>
            <a:off x="1142976" y="357187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svietidlo</a:t>
            </a:r>
            <a:endParaRPr lang="sk-SK" dirty="0"/>
          </a:p>
        </p:txBody>
      </p:sp>
      <p:sp>
        <p:nvSpPr>
          <p:cNvPr id="21" name="BlokTextu 20"/>
          <p:cNvSpPr txBox="1"/>
          <p:nvPr/>
        </p:nvSpPr>
        <p:spPr>
          <a:xfrm>
            <a:off x="2214547" y="355973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vypínač</a:t>
            </a:r>
            <a:endParaRPr lang="sk-SK" dirty="0"/>
          </a:p>
        </p:txBody>
      </p:sp>
      <p:cxnSp>
        <p:nvCxnSpPr>
          <p:cNvPr id="23" name="Rovná spojovacia šípka 22"/>
          <p:cNvCxnSpPr/>
          <p:nvPr/>
        </p:nvCxnSpPr>
        <p:spPr>
          <a:xfrm rot="16200000" flipH="1">
            <a:off x="2821769" y="3893347"/>
            <a:ext cx="571504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49" grpId="0"/>
      <p:bldP spid="6150" grpId="0"/>
      <p:bldP spid="6151" grpId="0"/>
      <p:bldP spid="6152" grpId="0"/>
      <p:bldP spid="6154" grpId="0"/>
      <p:bldP spid="6155" grpId="0"/>
      <p:bldP spid="61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1406" y="188913"/>
            <a:ext cx="3960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2. Odbočenie k svietidlám </a:t>
            </a:r>
            <a:r>
              <a:rPr lang="sk-SK" b="1" dirty="0">
                <a:solidFill>
                  <a:schemeClr val="folHlink"/>
                </a:solidFill>
              </a:rPr>
              <a:t>v spínačoch</a:t>
            </a:r>
            <a:r>
              <a:rPr lang="sk-SK" b="1" dirty="0"/>
              <a:t>.</a:t>
            </a:r>
          </a:p>
        </p:txBody>
      </p:sp>
      <p:pic>
        <p:nvPicPr>
          <p:cNvPr id="7171" name="Picture 3" descr="Varianta 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49277"/>
            <a:ext cx="3095625" cy="1679575"/>
          </a:xfrm>
          <a:prstGeom prst="rect">
            <a:avLst/>
          </a:prstGeom>
          <a:noFill/>
        </p:spPr>
      </p:pic>
      <p:pic>
        <p:nvPicPr>
          <p:cNvPr id="7172" name="Picture 4" descr="Varianta 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5D5D5"/>
              </a:clrFrom>
              <a:clrTo>
                <a:srgbClr val="D5D5D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549275"/>
            <a:ext cx="2979737" cy="1658938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42845" y="2205040"/>
            <a:ext cx="8675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>
                <a:solidFill>
                  <a:schemeClr val="folHlink"/>
                </a:solidFill>
              </a:rPr>
              <a:t> </a:t>
            </a:r>
            <a:r>
              <a:rPr lang="sk-SK" dirty="0" smtClean="0">
                <a:solidFill>
                  <a:schemeClr val="folHlink"/>
                </a:solidFill>
              </a:rPr>
              <a:t>málo </a:t>
            </a:r>
            <a:r>
              <a:rPr lang="sk-SK" dirty="0">
                <a:solidFill>
                  <a:schemeClr val="folHlink"/>
                </a:solidFill>
              </a:rPr>
              <a:t>používaný</a:t>
            </a:r>
            <a:r>
              <a:rPr lang="sk-SK" dirty="0"/>
              <a:t> variant, pretože spínače sú mimo úrovne horizontálnych inštalačných zón a svietidlá sú umiestnené spravidla na strope.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42844" y="3141663"/>
            <a:ext cx="6335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3. Odbočenie k spínačom a svietidlám </a:t>
            </a:r>
            <a:r>
              <a:rPr lang="sk-SK" b="1" dirty="0">
                <a:solidFill>
                  <a:schemeClr val="folHlink"/>
                </a:solidFill>
              </a:rPr>
              <a:t>v inštalačných </a:t>
            </a:r>
            <a:r>
              <a:rPr lang="sk-SK" b="1" dirty="0" err="1" smtClean="0">
                <a:solidFill>
                  <a:schemeClr val="folHlink"/>
                </a:solidFill>
              </a:rPr>
              <a:t>krabiciach</a:t>
            </a:r>
            <a:r>
              <a:rPr lang="sk-SK" b="1" dirty="0" smtClean="0"/>
              <a:t>.</a:t>
            </a:r>
            <a:endParaRPr lang="sk-SK" b="1" dirty="0"/>
          </a:p>
        </p:txBody>
      </p:sp>
      <p:pic>
        <p:nvPicPr>
          <p:cNvPr id="7175" name="Picture 7" descr="Varianta 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571876"/>
            <a:ext cx="3135022" cy="2071702"/>
          </a:xfrm>
          <a:prstGeom prst="rect">
            <a:avLst/>
          </a:prstGeom>
          <a:noFill/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492501" y="3497051"/>
            <a:ext cx="5400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sz="1600" dirty="0">
                <a:solidFill>
                  <a:schemeClr val="folHlink"/>
                </a:solidFill>
              </a:rPr>
              <a:t> </a:t>
            </a:r>
            <a:r>
              <a:rPr lang="sk-SK" b="1" dirty="0" smtClean="0">
                <a:solidFill>
                  <a:schemeClr val="folHlink"/>
                </a:solidFill>
              </a:rPr>
              <a:t>najpoužívanejší </a:t>
            </a:r>
            <a:r>
              <a:rPr lang="sk-SK" b="1" dirty="0">
                <a:solidFill>
                  <a:schemeClr val="folHlink"/>
                </a:solidFill>
              </a:rPr>
              <a:t>spôsob</a:t>
            </a:r>
            <a:r>
              <a:rPr lang="sk-SK" dirty="0"/>
              <a:t>, škatule sú umiestnené vo výške hornej horizontálnej inštalačnej zóny. 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14282" y="5774312"/>
            <a:ext cx="3960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4. Odbočenie k spínačom </a:t>
            </a:r>
            <a:r>
              <a:rPr lang="sk-SK" b="1" dirty="0">
                <a:solidFill>
                  <a:schemeClr val="folHlink"/>
                </a:solidFill>
              </a:rPr>
              <a:t>vo svietidlách</a:t>
            </a:r>
            <a:r>
              <a:rPr lang="sk-SK" b="1" dirty="0"/>
              <a:t>. 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42844" y="2781300"/>
            <a:ext cx="6337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 smtClean="0"/>
              <a:t>  Vhodné </a:t>
            </a:r>
            <a:r>
              <a:rPr lang="sk-SK" dirty="0"/>
              <a:t>len pri potrebe </a:t>
            </a:r>
            <a:r>
              <a:rPr lang="sk-SK" dirty="0">
                <a:solidFill>
                  <a:schemeClr val="folHlink"/>
                </a:solidFill>
              </a:rPr>
              <a:t>minimalizovať počet spojov</a:t>
            </a:r>
            <a:r>
              <a:rPr lang="sk-SK" dirty="0"/>
              <a:t> v </a:t>
            </a:r>
            <a:r>
              <a:rPr lang="sk-SK" dirty="0" err="1" smtClean="0"/>
              <a:t>krabiciach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492500" y="4960954"/>
            <a:ext cx="5651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>
                <a:solidFill>
                  <a:schemeClr val="folHlink"/>
                </a:solidFill>
              </a:rPr>
              <a:t>Nevýhoda</a:t>
            </a:r>
            <a:r>
              <a:rPr lang="sk-SK" dirty="0"/>
              <a:t> je, že obloženie stien (tapety), sa pri otváraní škatúľ poškodia (pri hľadaní poruchy alebo  pri zmenách alebo pri skúškach).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492500" y="4631304"/>
            <a:ext cx="5651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 smtClean="0"/>
              <a:t> Sú </a:t>
            </a:r>
            <a:r>
              <a:rPr lang="sk-SK" dirty="0"/>
              <a:t>pri ňom </a:t>
            </a:r>
            <a:r>
              <a:rPr lang="sk-SK" dirty="0">
                <a:solidFill>
                  <a:schemeClr val="folHlink"/>
                </a:solidFill>
              </a:rPr>
              <a:t>najmenšie nároky</a:t>
            </a:r>
            <a:r>
              <a:rPr lang="sk-SK" dirty="0"/>
              <a:t> na dĺžku vedení.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492500" y="4345552"/>
            <a:ext cx="4608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 smtClean="0"/>
              <a:t> Tento </a:t>
            </a:r>
            <a:r>
              <a:rPr lang="sk-SK" dirty="0"/>
              <a:t>spôsob sa označuje ako </a:t>
            </a:r>
            <a:r>
              <a:rPr lang="sk-SK" b="1" dirty="0">
                <a:solidFill>
                  <a:schemeClr val="folHlink"/>
                </a:solidFill>
              </a:rPr>
              <a:t>klasický</a:t>
            </a:r>
            <a:r>
              <a:rPr lang="sk-SK" dirty="0"/>
              <a:t>.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492501" y="4059800"/>
            <a:ext cx="5040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sz="1600" dirty="0" smtClean="0"/>
              <a:t> </a:t>
            </a:r>
            <a:r>
              <a:rPr lang="sk-SK" dirty="0" smtClean="0"/>
              <a:t>Kontakty </a:t>
            </a:r>
            <a:r>
              <a:rPr lang="sk-SK" dirty="0"/>
              <a:t>v </a:t>
            </a:r>
            <a:r>
              <a:rPr lang="sk-SK" dirty="0" err="1" smtClean="0"/>
              <a:t>krabiciach</a:t>
            </a:r>
            <a:r>
              <a:rPr lang="sk-SK" dirty="0" smtClean="0"/>
              <a:t> </a:t>
            </a:r>
            <a:r>
              <a:rPr lang="sk-SK" dirty="0"/>
              <a:t>sú </a:t>
            </a:r>
            <a:r>
              <a:rPr lang="sk-SK" dirty="0">
                <a:solidFill>
                  <a:schemeClr val="folHlink"/>
                </a:solidFill>
              </a:rPr>
              <a:t>ľahko kontrolovateľné</a:t>
            </a:r>
            <a:r>
              <a:rPr lang="sk-SK" dirty="0"/>
              <a:t>.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14283" y="6140257"/>
            <a:ext cx="89297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Tento spôsob je vhodný tam, kde sa ľahko zrealizujú </a:t>
            </a:r>
            <a:r>
              <a:rPr lang="sk-SK" b="1" dirty="0">
                <a:solidFill>
                  <a:schemeClr val="folHlink"/>
                </a:solidFill>
              </a:rPr>
              <a:t>rozvody v stropoch</a:t>
            </a:r>
            <a:r>
              <a:rPr lang="sk-SK" b="1" dirty="0"/>
              <a:t> </a:t>
            </a:r>
            <a:r>
              <a:rPr lang="sk-SK" dirty="0"/>
              <a:t>(</a:t>
            </a:r>
            <a:r>
              <a:rPr lang="sk-SK" dirty="0" err="1"/>
              <a:t>sádrokartónové</a:t>
            </a:r>
            <a:r>
              <a:rPr lang="sk-SK" dirty="0"/>
              <a:t> podhľady alebo povrchová montáž líšt).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6" grpId="0"/>
      <p:bldP spid="7177" grpId="0"/>
      <p:bldP spid="7178" grpId="0"/>
      <p:bldP spid="7179" grpId="0"/>
      <p:bldP spid="7180" grpId="0"/>
      <p:bldP spid="7181" grpId="0"/>
      <p:bldP spid="7182" grpId="0"/>
      <p:bldP spid="71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42844" y="142854"/>
            <a:ext cx="9001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 dirty="0" smtClean="0">
                <a:solidFill>
                  <a:schemeClr val="hlink"/>
                </a:solidFill>
              </a:rPr>
              <a:t>Zásuvkové </a:t>
            </a:r>
            <a:r>
              <a:rPr lang="sk-SK" sz="2400" b="1" dirty="0">
                <a:solidFill>
                  <a:schemeClr val="hlink"/>
                </a:solidFill>
              </a:rPr>
              <a:t>obvody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1407" y="642918"/>
            <a:ext cx="7200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>
                <a:solidFill>
                  <a:schemeClr val="folHlink"/>
                </a:solidFill>
              </a:rPr>
              <a:t> </a:t>
            </a:r>
            <a:r>
              <a:rPr lang="sk-SK" dirty="0" smtClean="0">
                <a:solidFill>
                  <a:schemeClr val="folHlink"/>
                </a:solidFill>
              </a:rPr>
              <a:t>sú </a:t>
            </a:r>
            <a:r>
              <a:rPr lang="sk-SK" dirty="0">
                <a:solidFill>
                  <a:schemeClr val="folHlink"/>
                </a:solidFill>
              </a:rPr>
              <a:t>určené</a:t>
            </a:r>
            <a:r>
              <a:rPr lang="sk-SK" dirty="0"/>
              <a:t> prevažne na </a:t>
            </a:r>
            <a:r>
              <a:rPr lang="sk-SK" b="1" dirty="0"/>
              <a:t>pripájanie spotrebičov do </a:t>
            </a:r>
            <a:r>
              <a:rPr lang="sk-SK" b="1" dirty="0" smtClean="0"/>
              <a:t>zásuviek</a:t>
            </a:r>
            <a:endParaRPr lang="sk-SK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1406" y="1000110"/>
            <a:ext cx="9072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sz="1600" dirty="0">
                <a:solidFill>
                  <a:schemeClr val="folHlink"/>
                </a:solidFill>
              </a:rPr>
              <a:t> </a:t>
            </a:r>
            <a:r>
              <a:rPr lang="sk-SK" sz="1600" dirty="0" smtClean="0">
                <a:solidFill>
                  <a:schemeClr val="folHlink"/>
                </a:solidFill>
              </a:rPr>
              <a:t> </a:t>
            </a:r>
            <a:r>
              <a:rPr lang="sk-SK" dirty="0" smtClean="0">
                <a:solidFill>
                  <a:schemeClr val="folHlink"/>
                </a:solidFill>
              </a:rPr>
              <a:t>je </a:t>
            </a:r>
            <a:r>
              <a:rPr lang="sk-SK" dirty="0">
                <a:solidFill>
                  <a:schemeClr val="folHlink"/>
                </a:solidFill>
              </a:rPr>
              <a:t>možné</a:t>
            </a:r>
            <a:r>
              <a:rPr lang="sk-SK" dirty="0"/>
              <a:t> pevne pripojiť tiež spotrebiče </a:t>
            </a:r>
            <a:r>
              <a:rPr lang="sk-SK" b="1" dirty="0"/>
              <a:t>do celkového maximálneho príkonu do 2 </a:t>
            </a:r>
            <a:r>
              <a:rPr lang="sk-SK" b="1" dirty="0" err="1"/>
              <a:t>kW</a:t>
            </a:r>
            <a:r>
              <a:rPr lang="sk-SK" b="1" dirty="0"/>
              <a:t> 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  (</a:t>
            </a:r>
            <a:r>
              <a:rPr lang="sk-SK" dirty="0"/>
              <a:t>napr. svietidlá, ventilátory, infražiariče a pod.);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1406" y="1643052"/>
            <a:ext cx="9072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 </a:t>
            </a:r>
            <a:r>
              <a:rPr lang="sk-SK" b="1" dirty="0" smtClean="0"/>
              <a:t>na </a:t>
            </a:r>
            <a:r>
              <a:rPr lang="sk-SK" b="1" dirty="0"/>
              <a:t>jeden zásuvkový obvod</a:t>
            </a:r>
            <a:r>
              <a:rPr lang="sk-SK" dirty="0"/>
              <a:t> je možné pripojiť </a:t>
            </a:r>
            <a:r>
              <a:rPr lang="sk-SK" b="1" dirty="0">
                <a:solidFill>
                  <a:schemeClr val="folHlink"/>
                </a:solidFill>
              </a:rPr>
              <a:t>najviac 10 zásuvkových vývodov</a:t>
            </a:r>
            <a:r>
              <a:rPr lang="sk-SK" b="1" dirty="0"/>
              <a:t> </a:t>
            </a:r>
            <a:r>
              <a:rPr lang="sk-SK" b="1" dirty="0" smtClean="0"/>
              <a:t> 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  (</a:t>
            </a:r>
            <a:r>
              <a:rPr lang="sk-SK" dirty="0"/>
              <a:t>dvoj- a </a:t>
            </a:r>
            <a:r>
              <a:rPr lang="sk-SK" dirty="0" err="1"/>
              <a:t>troj-zásuvka</a:t>
            </a:r>
            <a:r>
              <a:rPr lang="sk-SK" dirty="0"/>
              <a:t> sa považuje za jeden zásuvkový vývod);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1406" y="2357430"/>
            <a:ext cx="9072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 zásuvky </a:t>
            </a:r>
            <a:r>
              <a:rPr lang="sk-SK" b="1" dirty="0">
                <a:solidFill>
                  <a:schemeClr val="folHlink"/>
                </a:solidFill>
              </a:rPr>
              <a:t>musia byť volené</a:t>
            </a:r>
            <a:r>
              <a:rPr lang="sk-SK" b="1" dirty="0"/>
              <a:t> </a:t>
            </a:r>
            <a:r>
              <a:rPr lang="sk-SK" dirty="0"/>
              <a:t>podľa napäťovej a prúdovej </a:t>
            </a:r>
            <a:r>
              <a:rPr lang="sk-SK" dirty="0" smtClean="0"/>
              <a:t>sústavy</a:t>
            </a:r>
            <a:endParaRPr lang="sk-SK" dirty="0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1470" y="271462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 pri </a:t>
            </a:r>
            <a:r>
              <a:rPr lang="sk-SK" dirty="0"/>
              <a:t>použití dvoch napäťových sústav musia byť zásuvky </a:t>
            </a:r>
            <a:r>
              <a:rPr lang="sk-SK" b="1" dirty="0">
                <a:solidFill>
                  <a:schemeClr val="folHlink"/>
                </a:solidFill>
              </a:rPr>
              <a:t>vždy </a:t>
            </a:r>
            <a:r>
              <a:rPr lang="sk-SK" b="1" dirty="0" smtClean="0">
                <a:solidFill>
                  <a:schemeClr val="folHlink"/>
                </a:solidFill>
              </a:rPr>
              <a:t>nezámenné</a:t>
            </a:r>
            <a:endParaRPr lang="sk-SK" b="1" dirty="0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9401" y="3071810"/>
            <a:ext cx="906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 každá </a:t>
            </a:r>
            <a:r>
              <a:rPr lang="sk-SK" dirty="0"/>
              <a:t>napäťová sústava musí mať </a:t>
            </a:r>
            <a:r>
              <a:rPr lang="sk-SK" b="1" dirty="0">
                <a:solidFill>
                  <a:schemeClr val="folHlink"/>
                </a:solidFill>
              </a:rPr>
              <a:t>rovnaký typ</a:t>
            </a:r>
            <a:r>
              <a:rPr lang="sk-SK" b="1" dirty="0"/>
              <a:t> </a:t>
            </a:r>
            <a:r>
              <a:rPr lang="sk-SK" dirty="0"/>
              <a:t>zásuviek v celom </a:t>
            </a:r>
            <a:r>
              <a:rPr lang="sk-SK" dirty="0" smtClean="0"/>
              <a:t>zariadení</a:t>
            </a:r>
            <a:endParaRPr lang="sk-SK" dirty="0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1438" y="3416858"/>
            <a:ext cx="9215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 zásuvky </a:t>
            </a:r>
            <a:r>
              <a:rPr lang="sk-SK" dirty="0"/>
              <a:t>pre sieť TN musia </a:t>
            </a:r>
            <a:r>
              <a:rPr lang="sk-SK" b="1" dirty="0">
                <a:solidFill>
                  <a:schemeClr val="folHlink"/>
                </a:solidFill>
              </a:rPr>
              <a:t>mať ochranný kolík</a:t>
            </a:r>
            <a:r>
              <a:rPr lang="sk-SK" b="1" dirty="0"/>
              <a:t> </a:t>
            </a:r>
            <a:r>
              <a:rPr lang="sk-SK" dirty="0"/>
              <a:t>pripojený na ochranný </a:t>
            </a:r>
            <a:r>
              <a:rPr lang="sk-SK" dirty="0" smtClean="0"/>
              <a:t>vodič</a:t>
            </a:r>
            <a:endParaRPr lang="sk-SK" dirty="0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71406" y="378619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 1-fázové </a:t>
            </a:r>
            <a:r>
              <a:rPr lang="sk-SK" dirty="0"/>
              <a:t>zásuvky musia mať </a:t>
            </a:r>
            <a:r>
              <a:rPr lang="sk-SK" b="1" dirty="0">
                <a:solidFill>
                  <a:schemeClr val="folHlink"/>
                </a:solidFill>
              </a:rPr>
              <a:t>ochranný kolík hore</a:t>
            </a:r>
            <a:r>
              <a:rPr lang="sk-SK" b="1" dirty="0"/>
              <a:t> </a:t>
            </a:r>
            <a:r>
              <a:rPr lang="sk-SK" dirty="0"/>
              <a:t>a neutrálny vodič sa pripája na pravú dutinku pri pohľade </a:t>
            </a:r>
            <a:r>
              <a:rPr lang="sk-SK" dirty="0" smtClean="0"/>
              <a:t>spredu</a:t>
            </a:r>
            <a:endParaRPr lang="sk-SK" dirty="0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71470" y="442913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>
                <a:solidFill>
                  <a:schemeClr val="folHlink"/>
                </a:solidFill>
              </a:rPr>
              <a:t> </a:t>
            </a:r>
            <a:r>
              <a:rPr lang="sk-SK" dirty="0" smtClean="0">
                <a:solidFill>
                  <a:schemeClr val="folHlink"/>
                </a:solidFill>
              </a:rPr>
              <a:t> </a:t>
            </a:r>
            <a:r>
              <a:rPr lang="sk-SK" b="1" dirty="0" smtClean="0">
                <a:solidFill>
                  <a:schemeClr val="folHlink"/>
                </a:solidFill>
              </a:rPr>
              <a:t>menovitý </a:t>
            </a:r>
            <a:r>
              <a:rPr lang="sk-SK" b="1" dirty="0">
                <a:solidFill>
                  <a:schemeClr val="folHlink"/>
                </a:solidFill>
              </a:rPr>
              <a:t>prúd istiacich prvkov</a:t>
            </a:r>
            <a:r>
              <a:rPr lang="sk-SK" b="1" dirty="0"/>
              <a:t> </a:t>
            </a:r>
            <a:r>
              <a:rPr lang="sk-SK" dirty="0"/>
              <a:t>v zásuvkovom obvode nesmie byť väčší ako menovitý prúd </a:t>
            </a:r>
            <a:r>
              <a:rPr lang="sk-SK" dirty="0" smtClean="0"/>
              <a:t>zásuvky</a:t>
            </a:r>
            <a:endParaRPr lang="sk-SK" dirty="0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1470" y="507207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>
                <a:solidFill>
                  <a:schemeClr val="folHlink"/>
                </a:solidFill>
              </a:rPr>
              <a:t> </a:t>
            </a:r>
            <a:r>
              <a:rPr lang="sk-SK" dirty="0" smtClean="0">
                <a:solidFill>
                  <a:schemeClr val="folHlink"/>
                </a:solidFill>
              </a:rPr>
              <a:t> </a:t>
            </a:r>
            <a:r>
              <a:rPr lang="sk-SK" b="1" dirty="0" smtClean="0">
                <a:solidFill>
                  <a:schemeClr val="folHlink"/>
                </a:solidFill>
              </a:rPr>
              <a:t>prierez </a:t>
            </a:r>
            <a:r>
              <a:rPr lang="sk-SK" b="1" dirty="0">
                <a:solidFill>
                  <a:schemeClr val="folHlink"/>
                </a:solidFill>
              </a:rPr>
              <a:t>vodičov</a:t>
            </a:r>
            <a:r>
              <a:rPr lang="sk-SK" b="1" dirty="0"/>
              <a:t> </a:t>
            </a:r>
            <a:r>
              <a:rPr lang="sk-SK" dirty="0"/>
              <a:t>sa volí tak, aby istiace prvky istili proti preťaženiu aj </a:t>
            </a:r>
            <a:r>
              <a:rPr lang="sk-SK" dirty="0" smtClean="0"/>
              <a:t>skratu</a:t>
            </a:r>
            <a:endParaRPr lang="sk-SK" dirty="0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71470" y="550070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 </a:t>
            </a:r>
            <a:r>
              <a:rPr lang="sk-SK" dirty="0"/>
              <a:t>istiaci prvok v obvode </a:t>
            </a:r>
            <a:r>
              <a:rPr lang="sk-SK" b="1" dirty="0">
                <a:solidFill>
                  <a:schemeClr val="folHlink"/>
                </a:solidFill>
              </a:rPr>
              <a:t>istí iba rozvod</a:t>
            </a:r>
            <a:r>
              <a:rPr lang="sk-SK" b="1" dirty="0"/>
              <a:t> </a:t>
            </a:r>
            <a:r>
              <a:rPr lang="sk-SK" b="1" dirty="0">
                <a:solidFill>
                  <a:schemeClr val="folHlink"/>
                </a:solidFill>
              </a:rPr>
              <a:t>k zásuvkám</a:t>
            </a:r>
            <a:r>
              <a:rPr lang="sk-SK" b="1" dirty="0"/>
              <a:t> </a:t>
            </a:r>
            <a:r>
              <a:rPr lang="sk-SK" dirty="0"/>
              <a:t>(vedenie), obyčajne však neistí pripojený spotrebič;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1470" y="614364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sz="1600" dirty="0"/>
              <a:t> </a:t>
            </a:r>
            <a:r>
              <a:rPr lang="sk-SK" sz="1600" dirty="0" smtClean="0"/>
              <a:t> </a:t>
            </a:r>
            <a:r>
              <a:rPr lang="sk-SK" dirty="0" smtClean="0"/>
              <a:t>na </a:t>
            </a:r>
            <a:r>
              <a:rPr lang="sk-SK" dirty="0"/>
              <a:t>jeden 3-fázový obvod možno pripojiť niekoľko 3-fázových zásuviek </a:t>
            </a:r>
            <a:r>
              <a:rPr lang="sk-SK" b="1" dirty="0">
                <a:solidFill>
                  <a:schemeClr val="folHlink"/>
                </a:solidFill>
              </a:rPr>
              <a:t>s rovnakým menovitým </a:t>
            </a:r>
            <a:r>
              <a:rPr lang="sk-SK" b="1" dirty="0" smtClean="0">
                <a:solidFill>
                  <a:schemeClr val="folHlink"/>
                </a:solidFill>
              </a:rPr>
              <a:t>prúdom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8197" grpId="0"/>
      <p:bldP spid="8198" grpId="0"/>
      <p:bldP spid="8199" grpId="0"/>
      <p:bldP spid="8200" grpId="0"/>
      <p:bldP spid="8201" grpId="0"/>
      <p:bldP spid="8202" grpId="0"/>
      <p:bldP spid="8203" grpId="0"/>
      <p:bldP spid="8204" grpId="0"/>
      <p:bldP spid="8205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1353</Words>
  <Application>Microsoft Office PowerPoint</Application>
  <PresentationFormat>Prezentácia na obrazovke (4:3)</PresentationFormat>
  <Paragraphs>138</Paragraphs>
  <Slides>24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Juraj</dc:creator>
  <cp:lastModifiedBy>Juraj</cp:lastModifiedBy>
  <cp:revision>71</cp:revision>
  <dcterms:created xsi:type="dcterms:W3CDTF">2016-11-13T12:11:24Z</dcterms:created>
  <dcterms:modified xsi:type="dcterms:W3CDTF">2016-11-18T05:53:37Z</dcterms:modified>
</cp:coreProperties>
</file>