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0" r:id="rId2"/>
    <p:sldId id="307" r:id="rId3"/>
    <p:sldId id="308" r:id="rId4"/>
    <p:sldId id="304" r:id="rId5"/>
    <p:sldId id="306" r:id="rId6"/>
    <p:sldId id="305" r:id="rId7"/>
    <p:sldId id="309" r:id="rId8"/>
    <p:sldId id="273" r:id="rId9"/>
    <p:sldId id="280" r:id="rId10"/>
    <p:sldId id="271" r:id="rId11"/>
    <p:sldId id="266" r:id="rId12"/>
    <p:sldId id="267" r:id="rId13"/>
    <p:sldId id="268" r:id="rId14"/>
    <p:sldId id="272" r:id="rId15"/>
    <p:sldId id="274" r:id="rId16"/>
    <p:sldId id="312" r:id="rId17"/>
    <p:sldId id="313" r:id="rId18"/>
    <p:sldId id="281" r:id="rId19"/>
    <p:sldId id="283" r:id="rId20"/>
    <p:sldId id="284" r:id="rId21"/>
    <p:sldId id="311" r:id="rId22"/>
    <p:sldId id="318" r:id="rId23"/>
  </p:sldIdLst>
  <p:sldSz cx="9144000" cy="6858000" type="screen4x3"/>
  <p:notesSz cx="6881813" cy="96615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AC3A9E8D-8732-4FA3-820C-364945AD08FC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98102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C8A541F6-6948-49A0-92DE-EFCBA594927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9286DAE7-A90F-42E0-8686-D0F3E2F90998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32350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31" tIns="47265" rIns="94531" bIns="47265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vert="horz" lIns="94531" tIns="47265" rIns="94531" bIns="47265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98102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0667ED3A-52A5-4AD5-9F06-B1B8EB16992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7ED3A-52A5-4AD5-9F06-B1B8EB169928}" type="slidenum">
              <a:rPr lang="sk-SK" smtClean="0"/>
              <a:pPr/>
              <a:t>19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99981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96071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41200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90828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18219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96214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75415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50990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08060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87097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1071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7EEE4-DB7C-48A3-8613-DC1D10A59442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17416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sk.wikipedia.org/wiki/Striebro" TargetMode="External"/><Relationship Id="rId3" Type="http://schemas.openxmlformats.org/officeDocument/2006/relationships/hyperlink" Target="http://sk.wikipedia.org/wiki/Kolof%C3%B3nia" TargetMode="External"/><Relationship Id="rId7" Type="http://schemas.openxmlformats.org/officeDocument/2006/relationships/hyperlink" Target="http://sk.wikipedia.org/wiki/Me%C4%8F" TargetMode="External"/><Relationship Id="rId2" Type="http://schemas.openxmlformats.org/officeDocument/2006/relationships/hyperlink" Target="http://sk.wikipedia.org/w/index.php?title=Tavivo&amp;action=edit&amp;redlink=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k.wikipedia.org/wiki/Eutektikum" TargetMode="External"/><Relationship Id="rId5" Type="http://schemas.openxmlformats.org/officeDocument/2006/relationships/hyperlink" Target="http://sk.wikipedia.org/wiki/Olovo" TargetMode="External"/><Relationship Id="rId4" Type="http://schemas.openxmlformats.org/officeDocument/2006/relationships/hyperlink" Target="http://sk.wikipedia.org/wiki/C%C3%ADn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emf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hyperlink" Target="http://www.google.sk/url?sa=i&amp;rct=j&amp;q=&amp;esrc=s&amp;source=images&amp;cd=&amp;cad=rja&amp;uact=8&amp;ved=0CAcQjRxqFQoTCN7_run-3cgCFcuyFAodKFMOwg&amp;url=http://www.vo.gme.cz/cz/index.php?product=210-016&amp;psig=AFQjCNGuyvuVaQhWoMTyIJG3Z1ldpwXLXQ&amp;ust=1445875069467334" TargetMode="Externa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5" Type="http://schemas.openxmlformats.org/officeDocument/2006/relationships/image" Target="../media/image12.jpeg"/><Relationship Id="rId10" Type="http://schemas.openxmlformats.org/officeDocument/2006/relationships/image" Target="../media/image7.png"/><Relationship Id="rId4" Type="http://schemas.openxmlformats.org/officeDocument/2006/relationships/hyperlink" Target="http://www.google.sk/url?sa=i&amp;rct=j&amp;q=&amp;esrc=s&amp;source=images&amp;cd=&amp;cad=rja&amp;uact=8&amp;ved=0CAcQjRxqFQoTCLLgqZH_3cgCFQTxFAodERsI6Q&amp;url=http://www.ledbiznis.sk/3mm-LED-diody-c34_0_1.htm&amp;bvm=bv.105841590,d.bGg&amp;psig=AFQjCNHL1MC5WucX_sAORPI9ETJCz25H2A&amp;ust=1445875192250055" TargetMode="External"/><Relationship Id="rId9" Type="http://schemas.openxmlformats.org/officeDocument/2006/relationships/image" Target="../media/image6.gif"/><Relationship Id="rId1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image" Target="../media/image30.png"/><Relationship Id="rId3" Type="http://schemas.openxmlformats.org/officeDocument/2006/relationships/image" Target="../media/image15.jpeg"/><Relationship Id="rId21" Type="http://schemas.openxmlformats.org/officeDocument/2006/relationships/image" Target="../media/image33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png"/><Relationship Id="rId2" Type="http://schemas.openxmlformats.org/officeDocument/2006/relationships/image" Target="../media/image14.jpeg"/><Relationship Id="rId16" Type="http://schemas.openxmlformats.org/officeDocument/2006/relationships/image" Target="../media/image28.gif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png"/><Relationship Id="rId10" Type="http://schemas.openxmlformats.org/officeDocument/2006/relationships/image" Target="../media/image22.jpeg"/><Relationship Id="rId19" Type="http://schemas.openxmlformats.org/officeDocument/2006/relationships/image" Target="../media/image31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251520" y="332656"/>
            <a:ext cx="84249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Cieľ:</a:t>
            </a:r>
          </a:p>
          <a:p>
            <a:r>
              <a:rPr lang="sk-SK" sz="2400" b="1" dirty="0" smtClean="0">
                <a:solidFill>
                  <a:srgbClr val="FF0000"/>
                </a:solidFill>
              </a:rPr>
              <a:t>Osvojiť si techniku návrhu DPS a spájkovania</a:t>
            </a:r>
          </a:p>
          <a:p>
            <a:endParaRPr lang="sk-SK" b="1" dirty="0" smtClean="0"/>
          </a:p>
          <a:p>
            <a:r>
              <a:rPr lang="sk-SK" b="1" dirty="0" smtClean="0"/>
              <a:t>Opakovanie:</a:t>
            </a:r>
          </a:p>
          <a:p>
            <a:pPr marL="342900" indent="-342900">
              <a:buAutoNum type="arabicPeriod"/>
            </a:pPr>
            <a:r>
              <a:rPr lang="sk-SK" dirty="0" smtClean="0"/>
              <a:t>Meranie napätia , prúdu, odporu</a:t>
            </a:r>
          </a:p>
          <a:p>
            <a:pPr marL="342900" indent="-342900">
              <a:buAutoNum type="arabicPeriod"/>
            </a:pPr>
            <a:r>
              <a:rPr lang="sk-SK" dirty="0" smtClean="0"/>
              <a:t>Charakterizuj elektrosúčiastky – </a:t>
            </a:r>
            <a:r>
              <a:rPr lang="sk-SK" dirty="0" err="1" smtClean="0"/>
              <a:t>rezistor</a:t>
            </a:r>
            <a:r>
              <a:rPr lang="sk-SK" dirty="0" smtClean="0"/>
              <a:t>, kondenzátor, tranzistor, diódu, LED diódu</a:t>
            </a:r>
          </a:p>
          <a:p>
            <a:pPr marL="342900" indent="-342900">
              <a:buAutoNum type="arabicPeriod"/>
            </a:pPr>
            <a:r>
              <a:rPr lang="sk-SK" dirty="0" err="1" smtClean="0"/>
              <a:t>Softwerové</a:t>
            </a:r>
            <a:r>
              <a:rPr lang="sk-SK" dirty="0" smtClean="0"/>
              <a:t> prostriedky pre návrh elektrickej schémy, simuláciu a návrh DPS </a:t>
            </a:r>
          </a:p>
          <a:p>
            <a:pPr marL="342900" indent="-342900">
              <a:buAutoNum type="arabicPeriod"/>
            </a:pPr>
            <a:r>
              <a:rPr lang="sk-SK" dirty="0" smtClean="0"/>
              <a:t>Návrh DPS ručne - princíp</a:t>
            </a:r>
          </a:p>
          <a:p>
            <a:pPr marL="342900" indent="-342900">
              <a:buAutoNum type="arabicPeriod"/>
            </a:pP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106255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525731" y="260648"/>
            <a:ext cx="1668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Výroba </a:t>
            </a:r>
            <a:r>
              <a:rPr lang="sk-SK" sz="2400" b="1" dirty="0" err="1" smtClean="0">
                <a:solidFill>
                  <a:srgbClr val="FF0000"/>
                </a:solidFill>
              </a:rPr>
              <a:t>DPS</a:t>
            </a:r>
            <a:endParaRPr lang="sk-SK" sz="2400" b="1" dirty="0" smtClean="0">
              <a:solidFill>
                <a:srgbClr val="FF0000"/>
              </a:solidFill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908720"/>
            <a:ext cx="8352730" cy="5112568"/>
          </a:xfrm>
        </p:spPr>
        <p:txBody>
          <a:bodyPr>
            <a:normAutofit fontScale="47500" lnSpcReduction="20000"/>
          </a:bodyPr>
          <a:lstStyle/>
          <a:p>
            <a:pPr algn="l" eaLnBrk="1" hangingPunct="1">
              <a:lnSpc>
                <a:spcPct val="120000"/>
              </a:lnSpc>
            </a:pPr>
            <a:r>
              <a:rPr lang="sk-SK" sz="4500" b="1" dirty="0" smtClean="0">
                <a:solidFill>
                  <a:schemeClr val="tx1"/>
                </a:solidFill>
              </a:rPr>
              <a:t>3. Návrh </a:t>
            </a:r>
            <a:r>
              <a:rPr lang="sk-SK" sz="4500" b="1" dirty="0" err="1" smtClean="0">
                <a:solidFill>
                  <a:schemeClr val="tx1"/>
                </a:solidFill>
              </a:rPr>
              <a:t>DPS</a:t>
            </a:r>
            <a:r>
              <a:rPr lang="sk-SK" sz="4500" b="1" dirty="0" smtClean="0">
                <a:solidFill>
                  <a:schemeClr val="tx1"/>
                </a:solidFill>
              </a:rPr>
              <a:t>:  </a:t>
            </a:r>
          </a:p>
          <a:p>
            <a:pPr algn="l">
              <a:lnSpc>
                <a:spcPct val="120000"/>
              </a:lnSpc>
            </a:pPr>
            <a:r>
              <a:rPr lang="sk-SK" sz="4400" dirty="0" smtClean="0">
                <a:solidFill>
                  <a:schemeClr val="tx1"/>
                </a:solidFill>
              </a:rPr>
              <a:t>Motív </a:t>
            </a:r>
            <a:r>
              <a:rPr lang="sk-SK" sz="4400" dirty="0">
                <a:solidFill>
                  <a:schemeClr val="tx1"/>
                </a:solidFill>
              </a:rPr>
              <a:t>je </a:t>
            </a:r>
            <a:r>
              <a:rPr lang="sk-SK" sz="4400" dirty="0" smtClean="0">
                <a:solidFill>
                  <a:schemeClr val="tx1"/>
                </a:solidFill>
              </a:rPr>
              <a:t>vytvorený najčastejšie pomocou PC, potom je prenesený </a:t>
            </a:r>
            <a:r>
              <a:rPr lang="sk-SK" sz="4400" dirty="0">
                <a:solidFill>
                  <a:schemeClr val="tx1"/>
                </a:solidFill>
              </a:rPr>
              <a:t>na priesvitnú fóliu, ktorá slúži ako predloha pre výrobu </a:t>
            </a:r>
            <a:r>
              <a:rPr lang="sk-SK" sz="4400" dirty="0" err="1">
                <a:solidFill>
                  <a:schemeClr val="tx1"/>
                </a:solidFill>
              </a:rPr>
              <a:t>DPS</a:t>
            </a:r>
            <a:r>
              <a:rPr lang="sk-SK" sz="4400" dirty="0" smtClean="0">
                <a:solidFill>
                  <a:schemeClr val="tx1"/>
                </a:solidFill>
              </a:rPr>
              <a:t>.</a:t>
            </a:r>
          </a:p>
          <a:p>
            <a:pPr algn="l">
              <a:lnSpc>
                <a:spcPct val="120000"/>
              </a:lnSpc>
            </a:pPr>
            <a:endParaRPr lang="sk-SK" sz="4400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120000"/>
              </a:lnSpc>
            </a:pPr>
            <a:r>
              <a:rPr lang="sk-SK" sz="4500" b="1" dirty="0">
                <a:solidFill>
                  <a:schemeClr val="tx1"/>
                </a:solidFill>
              </a:rPr>
              <a:t>4</a:t>
            </a:r>
            <a:r>
              <a:rPr lang="sk-SK" sz="4500" b="1" dirty="0" smtClean="0">
                <a:solidFill>
                  <a:schemeClr val="tx1"/>
                </a:solidFill>
              </a:rPr>
              <a:t>. Spracovanie:</a:t>
            </a:r>
          </a:p>
          <a:p>
            <a:pPr marL="342900" indent="-342900" algn="l">
              <a:lnSpc>
                <a:spcPct val="120000"/>
              </a:lnSpc>
              <a:buFont typeface="Arial" pitchFamily="34" charset="0"/>
              <a:buChar char="•"/>
            </a:pPr>
            <a:r>
              <a:rPr lang="sk-SK" sz="4500" dirty="0" smtClean="0">
                <a:solidFill>
                  <a:schemeClr val="tx1"/>
                </a:solidFill>
              </a:rPr>
              <a:t>Jednovrstvové </a:t>
            </a:r>
            <a:r>
              <a:rPr lang="sk-SK" sz="4500" dirty="0" err="1" smtClean="0">
                <a:solidFill>
                  <a:schemeClr val="tx1"/>
                </a:solidFill>
              </a:rPr>
              <a:t>DPS</a:t>
            </a:r>
            <a:r>
              <a:rPr lang="sk-SK" sz="4500" dirty="0" smtClean="0">
                <a:solidFill>
                  <a:schemeClr val="tx1"/>
                </a:solidFill>
              </a:rPr>
              <a:t> (1. strana – súčiastky, 2. strana – vodivé spojenia)</a:t>
            </a:r>
          </a:p>
          <a:p>
            <a:pPr marL="342900" indent="-342900" algn="l">
              <a:lnSpc>
                <a:spcPct val="120000"/>
              </a:lnSpc>
              <a:buFont typeface="Arial" pitchFamily="34" charset="0"/>
              <a:buChar char="•"/>
            </a:pPr>
            <a:r>
              <a:rPr lang="sk-SK" sz="4500" dirty="0" smtClean="0">
                <a:solidFill>
                  <a:schemeClr val="tx1"/>
                </a:solidFill>
              </a:rPr>
              <a:t>Viacvrstvové </a:t>
            </a:r>
            <a:r>
              <a:rPr lang="sk-SK" sz="4500" dirty="0" err="1" smtClean="0">
                <a:solidFill>
                  <a:schemeClr val="tx1"/>
                </a:solidFill>
              </a:rPr>
              <a:t>DPS</a:t>
            </a:r>
            <a:r>
              <a:rPr lang="sk-SK" sz="4500" dirty="0" smtClean="0">
                <a:solidFill>
                  <a:schemeClr val="tx1"/>
                </a:solidFill>
              </a:rPr>
              <a:t> (viac vodivých vrstiev)</a:t>
            </a:r>
          </a:p>
          <a:p>
            <a:pPr algn="l">
              <a:lnSpc>
                <a:spcPct val="120000"/>
              </a:lnSpc>
            </a:pPr>
            <a:endParaRPr lang="sk-SK" sz="4500" dirty="0" smtClean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</a:pPr>
            <a:r>
              <a:rPr lang="sk-SK" sz="4500" b="1" dirty="0" smtClean="0">
                <a:solidFill>
                  <a:schemeClr val="tx1"/>
                </a:solidFill>
              </a:rPr>
              <a:t>5. Technológie výroby</a:t>
            </a:r>
          </a:p>
          <a:p>
            <a:pPr algn="l">
              <a:lnSpc>
                <a:spcPct val="120000"/>
              </a:lnSpc>
            </a:pPr>
            <a:r>
              <a:rPr lang="sk-SK" sz="4400" dirty="0" smtClean="0">
                <a:solidFill>
                  <a:schemeClr val="tx1"/>
                </a:solidFill>
              </a:rPr>
              <a:t>Dva základné typy:</a:t>
            </a:r>
          </a:p>
          <a:p>
            <a:pPr marL="342900" indent="-342900" algn="l">
              <a:lnSpc>
                <a:spcPct val="120000"/>
              </a:lnSpc>
              <a:buFont typeface="Arial" pitchFamily="34" charset="0"/>
              <a:buChar char="•"/>
            </a:pPr>
            <a:r>
              <a:rPr lang="sk-SK" sz="4400" b="1" dirty="0" smtClean="0">
                <a:solidFill>
                  <a:schemeClr val="tx1"/>
                </a:solidFill>
              </a:rPr>
              <a:t>1. metóda - </a:t>
            </a:r>
            <a:r>
              <a:rPr lang="sk-SK" sz="4400" dirty="0" smtClean="0">
                <a:solidFill>
                  <a:schemeClr val="tx1"/>
                </a:solidFill>
              </a:rPr>
              <a:t> nanášanie </a:t>
            </a:r>
            <a:r>
              <a:rPr lang="sk-SK" sz="4400" dirty="0">
                <a:solidFill>
                  <a:schemeClr val="tx1"/>
                </a:solidFill>
              </a:rPr>
              <a:t>(tlačenie) vodivých spojov na izolačnú vrstvu. </a:t>
            </a:r>
            <a:endParaRPr lang="sk-SK" sz="4400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20000"/>
              </a:lnSpc>
              <a:buFont typeface="Arial" pitchFamily="34" charset="0"/>
              <a:buChar char="•"/>
            </a:pPr>
            <a:r>
              <a:rPr lang="sk-SK" sz="4400" b="1" dirty="0" smtClean="0">
                <a:solidFill>
                  <a:schemeClr val="tx1"/>
                </a:solidFill>
              </a:rPr>
              <a:t>2. metóda -</a:t>
            </a:r>
            <a:r>
              <a:rPr lang="sk-SK" sz="4400" dirty="0" smtClean="0">
                <a:solidFill>
                  <a:schemeClr val="tx1"/>
                </a:solidFill>
              </a:rPr>
              <a:t> odstraňovanie </a:t>
            </a:r>
            <a:r>
              <a:rPr lang="sk-SK" sz="4400" dirty="0">
                <a:solidFill>
                  <a:schemeClr val="tx1"/>
                </a:solidFill>
              </a:rPr>
              <a:t>časti súvislej vrstvy tenkej medenej fólie naparenej na izolačnom podklade</a:t>
            </a:r>
            <a:r>
              <a:rPr lang="sk-SK" sz="4400" dirty="0" smtClean="0">
                <a:solidFill>
                  <a:schemeClr val="tx1"/>
                </a:solidFill>
              </a:rPr>
              <a:t>.</a:t>
            </a:r>
            <a:endParaRPr lang="sk-SK" sz="2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540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98" decel="100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626233" y="332656"/>
            <a:ext cx="5618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Výroba plošných spojov ručným spôsobom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626233" y="836712"/>
            <a:ext cx="3721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/>
              <a:t>1. Strihanie </a:t>
            </a:r>
            <a:r>
              <a:rPr lang="sk-SK" b="1" dirty="0" err="1"/>
              <a:t>DPS</a:t>
            </a:r>
            <a:r>
              <a:rPr lang="sk-SK" b="1" dirty="0"/>
              <a:t> na potrebný rozmer</a:t>
            </a:r>
          </a:p>
        </p:txBody>
      </p:sp>
      <p:pic>
        <p:nvPicPr>
          <p:cNvPr id="11266" name="Picture 2" descr="strihan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27" y="1412776"/>
            <a:ext cx="1596917" cy="108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nozn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91128"/>
            <a:ext cx="1558259" cy="115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ĺžnik 2"/>
          <p:cNvSpPr/>
          <p:nvPr/>
        </p:nvSpPr>
        <p:spPr>
          <a:xfrm>
            <a:off x="4348021" y="143515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/>
              <a:t>Strihanie sa vykonáva ručnými, alebo pákovými nožnicami a ohľadom na</a:t>
            </a:r>
          </a:p>
          <a:p>
            <a:r>
              <a:rPr lang="sk-SK" dirty="0"/>
              <a:t>minimálny odpad.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670827" y="2708920"/>
            <a:ext cx="253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2. Opracovanie hrán </a:t>
            </a:r>
            <a:r>
              <a:rPr lang="sk-SK" b="1" dirty="0" err="1" smtClean="0"/>
              <a:t>DPS</a:t>
            </a:r>
            <a:endParaRPr lang="sk-SK" b="1" dirty="0"/>
          </a:p>
        </p:txBody>
      </p:sp>
      <p:pic>
        <p:nvPicPr>
          <p:cNvPr id="11268" name="Picture 4" descr="smirg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96" y="3212975"/>
            <a:ext cx="1599947" cy="159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ĺžnik 5"/>
          <p:cNvSpPr/>
          <p:nvPr/>
        </p:nvSpPr>
        <p:spPr>
          <a:xfrm>
            <a:off x="4325782" y="33569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/>
              <a:t>Po strihaní je potrebné hrany </a:t>
            </a:r>
            <a:r>
              <a:rPr lang="sk-SK" dirty="0" err="1"/>
              <a:t>DPS</a:t>
            </a:r>
            <a:r>
              <a:rPr lang="sk-SK" dirty="0"/>
              <a:t> obrúsiť a zbaviť ostrých okrajov.</a:t>
            </a:r>
          </a:p>
        </p:txBody>
      </p:sp>
      <p:sp>
        <p:nvSpPr>
          <p:cNvPr id="11" name="Obdĺžnik 10"/>
          <p:cNvSpPr/>
          <p:nvPr/>
        </p:nvSpPr>
        <p:spPr>
          <a:xfrm>
            <a:off x="670827" y="4812922"/>
            <a:ext cx="4448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/>
              <a:t>3. Chemické</a:t>
            </a:r>
            <a:r>
              <a:rPr lang="sk-SK" b="1" dirty="0"/>
              <a:t>, alebo mechanické čistenie </a:t>
            </a:r>
            <a:r>
              <a:rPr lang="sk-SK" b="1" dirty="0" err="1"/>
              <a:t>DPS</a:t>
            </a:r>
            <a:endParaRPr lang="sk-SK" b="1" dirty="0"/>
          </a:p>
        </p:txBody>
      </p:sp>
      <p:pic>
        <p:nvPicPr>
          <p:cNvPr id="11269" name="Picture 5" descr="solvi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42384"/>
            <a:ext cx="1666428" cy="111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dĺžnik 11"/>
          <p:cNvSpPr/>
          <p:nvPr/>
        </p:nvSpPr>
        <p:spPr>
          <a:xfrm>
            <a:off x="4325782" y="53423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/>
              <a:t>Pred použitím </a:t>
            </a:r>
            <a:r>
              <a:rPr lang="sk-SK" dirty="0" err="1"/>
              <a:t>DPS</a:t>
            </a:r>
            <a:r>
              <a:rPr lang="sk-SK" dirty="0"/>
              <a:t> je potrebné ho zbaviť vzniknutej oxidácie. Chemicky je to možné </a:t>
            </a:r>
            <a:r>
              <a:rPr lang="sk-SK" dirty="0" err="1"/>
              <a:t>tavidlom</a:t>
            </a:r>
            <a:r>
              <a:rPr lang="sk-SK" dirty="0"/>
              <a:t>, alebo mechanicky </a:t>
            </a:r>
            <a:r>
              <a:rPr lang="sk-SK" dirty="0" err="1"/>
              <a:t>solvinou</a:t>
            </a:r>
            <a:r>
              <a:rPr lang="sk-SK" dirty="0"/>
              <a:t>, alebo jemným čistiacim práškom.</a:t>
            </a:r>
          </a:p>
        </p:txBody>
      </p:sp>
    </p:spTree>
    <p:extLst>
      <p:ext uri="{BB962C8B-B14F-4D97-AF65-F5344CB8AC3E}">
        <p14:creationId xmlns="" xmlns:p14="http://schemas.microsoft.com/office/powerpoint/2010/main" val="1899814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626233" y="404664"/>
            <a:ext cx="5618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Výroba plošných spojov ručným spôsobom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S-6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304" y="1494076"/>
            <a:ext cx="559501" cy="128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755576" y="1124744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4. Odmastenie </a:t>
            </a:r>
            <a:r>
              <a:rPr lang="sk-SK" b="1" dirty="0" err="1" smtClean="0"/>
              <a:t>DPS</a:t>
            </a:r>
            <a:endParaRPr lang="sk-SK" b="1" dirty="0"/>
          </a:p>
        </p:txBody>
      </p:sp>
      <p:sp>
        <p:nvSpPr>
          <p:cNvPr id="8" name="Obdĺžnik 7"/>
          <p:cNvSpPr/>
          <p:nvPr/>
        </p:nvSpPr>
        <p:spPr>
          <a:xfrm>
            <a:off x="3419872" y="157306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/>
              <a:t>Po čistení je potrebné </a:t>
            </a:r>
            <a:r>
              <a:rPr lang="sk-SK" dirty="0" err="1"/>
              <a:t>DPS</a:t>
            </a:r>
            <a:r>
              <a:rPr lang="sk-SK" dirty="0"/>
              <a:t> odmastiť riedidlom C6000 - Acetón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755576" y="2852936"/>
            <a:ext cx="5309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5. Prenesenie </a:t>
            </a:r>
            <a:r>
              <a:rPr lang="sk-SK" b="1" dirty="0"/>
              <a:t>letovacích bodov jamkovaním z </a:t>
            </a:r>
            <a:r>
              <a:rPr lang="sk-SK" b="1" dirty="0" smtClean="0"/>
              <a:t>návrhu</a:t>
            </a:r>
            <a:endParaRPr lang="sk-SK" b="1" dirty="0"/>
          </a:p>
        </p:txBody>
      </p:sp>
      <p:sp>
        <p:nvSpPr>
          <p:cNvPr id="10" name="Obdĺžnik 9"/>
          <p:cNvSpPr/>
          <p:nvPr/>
        </p:nvSpPr>
        <p:spPr>
          <a:xfrm>
            <a:off x="3414936" y="33569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/>
              <a:t>Na pripravenú </a:t>
            </a:r>
            <a:r>
              <a:rPr lang="sk-SK" dirty="0" err="1"/>
              <a:t>DPS</a:t>
            </a:r>
            <a:r>
              <a:rPr lang="sk-SK" dirty="0"/>
              <a:t> sa vhodným spôsobom pripevní nákres návrhu a </a:t>
            </a:r>
            <a:r>
              <a:rPr lang="sk-SK" dirty="0" err="1"/>
              <a:t>jamkárom</a:t>
            </a:r>
            <a:r>
              <a:rPr lang="sk-SK" dirty="0"/>
              <a:t> sa vyznačia všetky vŕtacie body.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73" y="3140968"/>
            <a:ext cx="1989751" cy="14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dĺžnik 12"/>
          <p:cNvSpPr/>
          <p:nvPr/>
        </p:nvSpPr>
        <p:spPr>
          <a:xfrm>
            <a:off x="841051" y="4448615"/>
            <a:ext cx="3594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/>
              <a:t>6. Kreslenie </a:t>
            </a:r>
            <a:r>
              <a:rPr lang="sk-SK" b="1" dirty="0"/>
              <a:t>obrazca návrhu na </a:t>
            </a:r>
            <a:r>
              <a:rPr lang="sk-SK" b="1" dirty="0" err="1"/>
              <a:t>DPS</a:t>
            </a:r>
            <a:endParaRPr lang="sk-SK" b="1" dirty="0"/>
          </a:p>
        </p:txBody>
      </p:sp>
      <p:pic>
        <p:nvPicPr>
          <p:cNvPr id="12292" name="ipfmbKus96VuNNQRM:" descr="n%C3%A1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854" y="5013176"/>
            <a:ext cx="1345484" cy="13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BlokTextu 13"/>
          <p:cNvSpPr txBox="1"/>
          <p:nvPr/>
        </p:nvSpPr>
        <p:spPr>
          <a:xfrm>
            <a:off x="3491880" y="5013176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Označené jamky </a:t>
            </a:r>
            <a:r>
              <a:rPr lang="sk-SK" dirty="0" err="1"/>
              <a:t>vŕtacíh</a:t>
            </a:r>
            <a:r>
              <a:rPr lang="sk-SK" dirty="0"/>
              <a:t> </a:t>
            </a:r>
            <a:r>
              <a:rPr lang="sk-SK" dirty="0" smtClean="0"/>
              <a:t>bodov </a:t>
            </a:r>
            <a:r>
              <a:rPr lang="sk-SK" dirty="0"/>
              <a:t>sú záchytné body pre lepšiu orientáciu pri kreslení. </a:t>
            </a:r>
            <a:r>
              <a:rPr lang="sk-SK" dirty="0" smtClean="0"/>
              <a:t>Kreslenie </a:t>
            </a:r>
            <a:r>
              <a:rPr lang="sk-SK" dirty="0"/>
              <a:t>sa vykonáva  lievikovým perom s vhodnou farbou, alebo fixkou na </a:t>
            </a:r>
            <a:r>
              <a:rPr lang="sk-SK" dirty="0" err="1"/>
              <a:t>DPS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2723774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626233" y="404664"/>
            <a:ext cx="5618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Výroba plošných spojov ručným spôsobom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659769" y="908720"/>
            <a:ext cx="1669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/>
              <a:t>7. Leptanie </a:t>
            </a:r>
            <a:r>
              <a:rPr lang="sk-SK" b="1" dirty="0" err="1"/>
              <a:t>DPS</a:t>
            </a:r>
            <a:endParaRPr lang="sk-SK" b="1" dirty="0"/>
          </a:p>
        </p:txBody>
      </p:sp>
      <p:pic>
        <p:nvPicPr>
          <p:cNvPr id="13314" name="ipfwjsE6OIPcflUJM:" descr="plos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412776"/>
            <a:ext cx="1728192" cy="13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ĺžnik 2"/>
          <p:cNvSpPr/>
          <p:nvPr/>
        </p:nvSpPr>
        <p:spPr>
          <a:xfrm>
            <a:off x="3347863" y="1412776"/>
            <a:ext cx="55446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Po nakreslení sa </a:t>
            </a:r>
            <a:r>
              <a:rPr lang="sk-SK" dirty="0" err="1"/>
              <a:t>DPS</a:t>
            </a:r>
            <a:r>
              <a:rPr lang="sk-SK" dirty="0"/>
              <a:t> vloží do leptacieho roztoku.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611560" y="285293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8. Odstránenie obrazca </a:t>
            </a:r>
            <a:r>
              <a:rPr lang="sk-SK" b="1" dirty="0" err="1" smtClean="0"/>
              <a:t>DPS</a:t>
            </a:r>
            <a:endParaRPr lang="sk-SK" b="1" dirty="0"/>
          </a:p>
        </p:txBody>
      </p:sp>
      <p:pic>
        <p:nvPicPr>
          <p:cNvPr id="13315" name="Picture 3" descr="09_wa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7703"/>
            <a:ext cx="1728192" cy="161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ĺžnik 5"/>
          <p:cNvSpPr/>
          <p:nvPr/>
        </p:nvSpPr>
        <p:spPr>
          <a:xfrm>
            <a:off x="3337100" y="3212976"/>
            <a:ext cx="5555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Po vyleptaní sa </a:t>
            </a:r>
            <a:r>
              <a:rPr lang="sk-SK" dirty="0" err="1"/>
              <a:t>DPS</a:t>
            </a:r>
            <a:r>
              <a:rPr lang="sk-SK" dirty="0"/>
              <a:t> opláchne vodou a nakreslený obrazec sa odstráni riedidlom C6000.</a:t>
            </a:r>
          </a:p>
        </p:txBody>
      </p:sp>
      <p:sp>
        <p:nvSpPr>
          <p:cNvPr id="11" name="Obdĺžnik 10"/>
          <p:cNvSpPr/>
          <p:nvPr/>
        </p:nvSpPr>
        <p:spPr>
          <a:xfrm>
            <a:off x="683568" y="5085184"/>
            <a:ext cx="1799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/>
              <a:t>9. Lakovanie </a:t>
            </a:r>
            <a:r>
              <a:rPr lang="sk-SK" b="1" dirty="0" err="1"/>
              <a:t>DPS</a:t>
            </a:r>
            <a:endParaRPr lang="sk-SK" b="1" dirty="0"/>
          </a:p>
        </p:txBody>
      </p:sp>
      <p:pic>
        <p:nvPicPr>
          <p:cNvPr id="13316" name="Picture 4" descr="lakovan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5463046"/>
            <a:ext cx="1754216" cy="113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lokTextu 11"/>
          <p:cNvSpPr txBox="1"/>
          <p:nvPr/>
        </p:nvSpPr>
        <p:spPr>
          <a:xfrm>
            <a:off x="3491880" y="5269850"/>
            <a:ext cx="54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Vyleptanú a vyčistenú </a:t>
            </a:r>
            <a:r>
              <a:rPr lang="sk-SK" dirty="0" err="1"/>
              <a:t>DPS</a:t>
            </a:r>
            <a:r>
              <a:rPr lang="sk-SK" dirty="0"/>
              <a:t> je potrebné dôkladne nalakovať proti oxidácií. Lak je vyrobený rozpustenou kolofóniou v </a:t>
            </a:r>
            <a:r>
              <a:rPr lang="sk-SK" dirty="0" err="1"/>
              <a:t>riededle</a:t>
            </a:r>
            <a:r>
              <a:rPr lang="sk-SK" dirty="0"/>
              <a:t> C6000 - Acetón. </a:t>
            </a:r>
            <a:r>
              <a:rPr lang="sk-SK" dirty="0" err="1"/>
              <a:t>DPS</a:t>
            </a:r>
            <a:r>
              <a:rPr lang="sk-SK" dirty="0"/>
              <a:t> nadobudne súvislý lesk.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3871923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626233" y="404664"/>
            <a:ext cx="6244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Dodržiavanie bezpečnosti práce pri výrobe </a:t>
            </a:r>
            <a:r>
              <a:rPr lang="sk-SK" sz="2400" b="1" dirty="0" err="1" smtClean="0">
                <a:solidFill>
                  <a:srgbClr val="FF0000"/>
                </a:solidFill>
              </a:rPr>
              <a:t>DPS</a:t>
            </a:r>
            <a:r>
              <a:rPr lang="sk-SK" sz="2400" b="1" dirty="0" smtClean="0">
                <a:solidFill>
                  <a:srgbClr val="FF0000"/>
                </a:solidFill>
              </a:rPr>
              <a:t>: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626232" y="908720"/>
            <a:ext cx="790620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sz="2400" b="1" dirty="0" smtClean="0"/>
              <a:t>Ochrana pri práci s chemikáliami </a:t>
            </a:r>
            <a:r>
              <a:rPr lang="sk-SK" sz="2400" dirty="0" smtClean="0"/>
              <a:t>–  použiť drôt  pri sledovaní  vyleptania, použiť ochranné rukavice, pri zasiahnutí pokožky vymyť prúdom studenej vody.</a:t>
            </a:r>
          </a:p>
          <a:p>
            <a:pPr marL="342900" indent="-342900">
              <a:buAutoNum type="arabicPeriod"/>
            </a:pPr>
            <a:r>
              <a:rPr lang="sk-SK" sz="2400" b="1" dirty="0" smtClean="0"/>
              <a:t>Pozor pri práci s letovačkou </a:t>
            </a:r>
            <a:r>
              <a:rPr lang="sk-SK" sz="2400" dirty="0" smtClean="0"/>
              <a:t>– vysoká teplota.</a:t>
            </a:r>
          </a:p>
          <a:p>
            <a:pPr marL="342900" indent="-342900">
              <a:buAutoNum type="arabicPeriod"/>
            </a:pPr>
            <a:r>
              <a:rPr lang="sk-SK" sz="2400" b="1" dirty="0" smtClean="0"/>
              <a:t>Pri osvecovaní fotocitlivej plochy UV svetlom </a:t>
            </a:r>
            <a:r>
              <a:rPr lang="sk-SK" sz="2400" dirty="0" smtClean="0"/>
              <a:t>– použiť tmavé okuliare a nepozerať priamo do lampy, najlepšie opustiť miestnosť.</a:t>
            </a:r>
          </a:p>
          <a:p>
            <a:pPr marL="342900" indent="-342900">
              <a:buAutoNum type="arabicPeriod"/>
            </a:pPr>
            <a:r>
              <a:rPr lang="sk-SK" sz="2400" dirty="0" smtClean="0"/>
              <a:t>Pozor </a:t>
            </a:r>
            <a:r>
              <a:rPr lang="sk-SK" sz="2400" b="1" dirty="0" smtClean="0"/>
              <a:t>pri práci s vŕtačkou</a:t>
            </a:r>
          </a:p>
          <a:p>
            <a:pPr marL="342900" indent="-342900">
              <a:buAutoNum type="arabicPeriod"/>
            </a:pPr>
            <a:endParaRPr lang="sk-SK" sz="2400" dirty="0"/>
          </a:p>
          <a:p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539552" y="4437112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Materiál:</a:t>
            </a:r>
          </a:p>
          <a:p>
            <a:r>
              <a:rPr lang="sk-SK" dirty="0" smtClean="0">
                <a:hlinkClick r:id="rId2" tooltip="Tavivo (stránka neexistuje)"/>
              </a:rPr>
              <a:t>Tavivá</a:t>
            </a:r>
            <a:r>
              <a:rPr lang="sk-SK" dirty="0" smtClean="0"/>
              <a:t> sú chemické prostriedky, ktoré zabraňujú oxidácii spájkovaných plôch a zlepšujú styk spájkovačky s povrchom spájkovaných dielcov. Najčastejšie používaným </a:t>
            </a:r>
            <a:r>
              <a:rPr lang="sk-SK" dirty="0" err="1" smtClean="0"/>
              <a:t>tavidlom</a:t>
            </a:r>
            <a:r>
              <a:rPr lang="sk-SK" dirty="0" smtClean="0"/>
              <a:t> pre mäkké spájkovanie je </a:t>
            </a:r>
            <a:r>
              <a:rPr lang="sk-SK" dirty="0" smtClean="0">
                <a:hlinkClick r:id="rId3" tooltip="Kolofónia"/>
              </a:rPr>
              <a:t>kolofónia</a:t>
            </a:r>
            <a:r>
              <a:rPr lang="sk-SK" dirty="0" smtClean="0"/>
              <a:t>.</a:t>
            </a:r>
          </a:p>
          <a:p>
            <a:endParaRPr lang="sk-SK" dirty="0" smtClean="0"/>
          </a:p>
          <a:p>
            <a:r>
              <a:rPr lang="sk-SK" dirty="0" smtClean="0"/>
              <a:t>Spájka - zliatina </a:t>
            </a:r>
            <a:r>
              <a:rPr lang="sk-SK" dirty="0" smtClean="0">
                <a:hlinkClick r:id="rId4" tooltip="Cín"/>
              </a:rPr>
              <a:t>cín</a:t>
            </a:r>
            <a:r>
              <a:rPr lang="sk-SK" dirty="0" smtClean="0"/>
              <a:t> + </a:t>
            </a:r>
            <a:r>
              <a:rPr lang="sk-SK" dirty="0" smtClean="0">
                <a:hlinkClick r:id="rId5" tooltip="Olovo"/>
              </a:rPr>
              <a:t>olovo</a:t>
            </a:r>
            <a:r>
              <a:rPr lang="sk-SK" dirty="0" smtClean="0"/>
              <a:t> (obvykle v </a:t>
            </a:r>
            <a:r>
              <a:rPr lang="sk-SK" dirty="0" err="1" smtClean="0">
                <a:hlinkClick r:id="rId6" tooltip="Eutektikum"/>
              </a:rPr>
              <a:t>eutektickom</a:t>
            </a:r>
            <a:r>
              <a:rPr lang="sk-SK" dirty="0" smtClean="0">
                <a:hlinkClick r:id="rId6" tooltip="Eutektikum"/>
              </a:rPr>
              <a:t> zložení</a:t>
            </a:r>
            <a:r>
              <a:rPr lang="sk-SK" dirty="0" smtClean="0"/>
              <a:t> 63 % </a:t>
            </a:r>
            <a:r>
              <a:rPr lang="sk-SK" dirty="0" err="1" smtClean="0"/>
              <a:t>Sn</a:t>
            </a:r>
            <a:r>
              <a:rPr lang="sk-SK" dirty="0" smtClean="0"/>
              <a:t> + 37 % </a:t>
            </a:r>
            <a:r>
              <a:rPr lang="sk-SK" dirty="0" err="1" smtClean="0"/>
              <a:t>Pb</a:t>
            </a:r>
            <a:r>
              <a:rPr lang="sk-SK" dirty="0" smtClean="0"/>
              <a:t>, niekedy s prímesou malého množstva </a:t>
            </a:r>
            <a:r>
              <a:rPr lang="sk-SK" dirty="0" smtClean="0">
                <a:hlinkClick r:id="rId7" tooltip="Meď"/>
              </a:rPr>
              <a:t>medi</a:t>
            </a:r>
            <a:r>
              <a:rPr lang="sk-SK" dirty="0" smtClean="0"/>
              <a:t>, </a:t>
            </a:r>
            <a:r>
              <a:rPr lang="sk-SK" dirty="0" smtClean="0">
                <a:hlinkClick r:id="rId8" tooltip="Striebro"/>
              </a:rPr>
              <a:t>striebra</a:t>
            </a:r>
            <a:r>
              <a:rPr lang="sk-SK" dirty="0" smtClean="0"/>
              <a:t> a iných kovov)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4256752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539552" y="260648"/>
            <a:ext cx="849694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sk-SK" sz="2000" b="1" dirty="0" smtClean="0"/>
              <a:t>Technológie výroby</a:t>
            </a:r>
          </a:p>
          <a:p>
            <a:pPr>
              <a:lnSpc>
                <a:spcPct val="120000"/>
              </a:lnSpc>
            </a:pPr>
            <a:r>
              <a:rPr lang="sk-SK" dirty="0" smtClean="0"/>
              <a:t>Dva základné typy: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sk-SK" b="1" dirty="0" smtClean="0"/>
              <a:t>1. metóda - </a:t>
            </a:r>
            <a:r>
              <a:rPr lang="sk-SK" dirty="0" smtClean="0"/>
              <a:t> nanášanie (tlačenie) vodivých spojov na izolačnú vrstvu. 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sk-SK" b="1" dirty="0" smtClean="0"/>
              <a:t>2. metóda -</a:t>
            </a:r>
            <a:r>
              <a:rPr lang="sk-SK" dirty="0" smtClean="0"/>
              <a:t> odstraňovanie časti súvislej vrstvy tenkej medenej fólie naparenej na izolačnom podklade.</a:t>
            </a:r>
            <a:endParaRPr lang="sk-SK" sz="1000" b="1" dirty="0" smtClean="0"/>
          </a:p>
        </p:txBody>
      </p:sp>
      <p:sp>
        <p:nvSpPr>
          <p:cNvPr id="5" name="Obdĺžnik 4"/>
          <p:cNvSpPr/>
          <p:nvPr/>
        </p:nvSpPr>
        <p:spPr>
          <a:xfrm>
            <a:off x="441272" y="2276872"/>
            <a:ext cx="5354864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sk-SK" b="1" dirty="0" smtClean="0"/>
              <a:t>Strihanie DPS na potrebný rozmer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Opracovanie hrán DPS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Chemické, alebo mechanické čistenie DPS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Odmastenie DPS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Prenesenie letovacích bodov jamkovaním z návrhu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Kreslenie obrazca návrhu na DPS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Leptanie DPS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Odstránenie obrazca DPS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Vyvŕtanie otvorov pre súčiastky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Lakovanie DPS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Spájkovanie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Lakovanie spodnej vrstvy DPS</a:t>
            </a:r>
          </a:p>
          <a:p>
            <a:pPr marL="342900" indent="-342900">
              <a:buFontTx/>
              <a:buAutoNum type="arabicPeriod"/>
            </a:pPr>
            <a:endParaRPr lang="sk-SK" b="1" dirty="0" smtClean="0"/>
          </a:p>
          <a:p>
            <a:pPr marL="342900" indent="-342900"/>
            <a:r>
              <a:rPr lang="sk-SK" b="1" dirty="0" smtClean="0"/>
              <a:t>Dodržanie bezpečnosti práce</a:t>
            </a:r>
          </a:p>
          <a:p>
            <a:pPr marL="342900" indent="-342900">
              <a:buFontTx/>
              <a:buAutoNum type="arabicPeriod"/>
            </a:pPr>
            <a:endParaRPr lang="sk-SK" b="1" dirty="0" smtClean="0"/>
          </a:p>
          <a:p>
            <a:pPr marL="342900" indent="-342900">
              <a:buAutoNum type="arabicPeriod"/>
            </a:pPr>
            <a:endParaRPr lang="sk-SK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Schéma: Odpojovač olovených akumulátor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8190786" cy="571504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214282" y="142852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Príklad DPS</a:t>
            </a:r>
            <a:endParaRPr lang="sk-SK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52475"/>
            <a:ext cx="7620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214282" y="142852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Príklad DPS</a:t>
            </a:r>
            <a:endParaRPr lang="sk-SK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47" r="1242" b="11281"/>
          <a:stretch>
            <a:fillRect/>
          </a:stretch>
        </p:blipFill>
        <p:spPr bwMode="auto">
          <a:xfrm>
            <a:off x="357157" y="2538133"/>
            <a:ext cx="6786611" cy="410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sentex.ca/~mec1995/circ/555te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4500594" cy="2387870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5680808" y="188640"/>
            <a:ext cx="3320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b="1" dirty="0" smtClean="0"/>
              <a:t>Prekreslite v </a:t>
            </a:r>
            <a:r>
              <a:rPr lang="sk-SK" b="1" dirty="0" err="1" smtClean="0"/>
              <a:t>Multisime</a:t>
            </a:r>
            <a:endParaRPr lang="sk-SK" b="1" dirty="0" smtClean="0"/>
          </a:p>
          <a:p>
            <a:pPr marL="342900" indent="-342900">
              <a:buAutoNum type="arabicPeriod"/>
            </a:pPr>
            <a:r>
              <a:rPr lang="sk-SK" b="1" dirty="0" smtClean="0"/>
              <a:t>Navrhnite DPS v </a:t>
            </a:r>
            <a:r>
              <a:rPr lang="sk-SK" b="1" dirty="0" err="1" smtClean="0"/>
              <a:t>Layoute</a:t>
            </a:r>
            <a:endParaRPr lang="sk-SK" b="1" dirty="0" smtClean="0"/>
          </a:p>
          <a:p>
            <a:pPr marL="342900" indent="-342900">
              <a:buAutoNum type="arabicPeriod"/>
            </a:pPr>
            <a:r>
              <a:rPr lang="sk-SK" b="1" dirty="0" smtClean="0"/>
              <a:t>Vytvorte DPS</a:t>
            </a:r>
            <a:endParaRPr lang="sk-SK" b="1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31006"/>
            <a:ext cx="8928785" cy="232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18864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Navrhnite v </a:t>
            </a:r>
            <a:r>
              <a:rPr lang="sk-SK" b="1" dirty="0" err="1" smtClean="0"/>
              <a:t>Multisime</a:t>
            </a:r>
            <a:r>
              <a:rPr lang="sk-SK" b="1" dirty="0" smtClean="0"/>
              <a:t>, navrhnite DPS v </a:t>
            </a:r>
            <a:r>
              <a:rPr lang="sk-SK" b="1" dirty="0" err="1" smtClean="0"/>
              <a:t>Sprint</a:t>
            </a:r>
            <a:r>
              <a:rPr lang="sk-SK" b="1" dirty="0" smtClean="0"/>
              <a:t> </a:t>
            </a:r>
            <a:r>
              <a:rPr lang="sk-SK" b="1" dirty="0" err="1" smtClean="0"/>
              <a:t>Layoute</a:t>
            </a:r>
            <a:r>
              <a:rPr lang="sk-SK" b="1" dirty="0" smtClean="0"/>
              <a:t>, vyrobte DPS</a:t>
            </a:r>
            <a:endParaRPr lang="sk-SK" b="1" dirty="0"/>
          </a:p>
        </p:txBody>
      </p:sp>
      <p:pic>
        <p:nvPicPr>
          <p:cNvPr id="6" name="Picture 20" descr="http://upload.wikimedia.org/wikipedia/commons/a/a0/7400_Quad_2-input_NAND_Gat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3168352" cy="285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645024"/>
            <a:ext cx="4608512" cy="265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19600" y="-71462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 b="1" dirty="0" smtClean="0">
              <a:solidFill>
                <a:srgbClr val="C00000"/>
              </a:solidFill>
            </a:endParaRPr>
          </a:p>
          <a:p>
            <a:r>
              <a:rPr lang="sk-SK" sz="2400" b="1" dirty="0" smtClean="0">
                <a:solidFill>
                  <a:schemeClr val="accent2">
                    <a:lumMod val="75000"/>
                  </a:schemeClr>
                </a:solidFill>
              </a:rPr>
              <a:t>Pomenuj nasledovné elektronické súčiastky:</a:t>
            </a:r>
          </a:p>
          <a:p>
            <a:endParaRPr lang="sk-SK" b="1" dirty="0" smtClean="0"/>
          </a:p>
          <a:p>
            <a:endParaRPr lang="sk-SK" b="1" dirty="0"/>
          </a:p>
        </p:txBody>
      </p:sp>
      <p:pic>
        <p:nvPicPr>
          <p:cNvPr id="5" name="Picture 4" descr="http://www.vo.gme.cz/dokumentace/210/210-016/pctdetail.210-016.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862" y="4945096"/>
            <a:ext cx="1289842" cy="967382"/>
          </a:xfrm>
          <a:prstGeom prst="rect">
            <a:avLst/>
          </a:prstGeom>
          <a:noFill/>
        </p:spPr>
      </p:pic>
      <p:pic>
        <p:nvPicPr>
          <p:cNvPr id="6" name="Picture 12" descr="http://www.ledbiznis.sk/fotky16126/fotos/_vyr_317LE01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230675"/>
            <a:ext cx="864096" cy="864096"/>
          </a:xfrm>
          <a:prstGeom prst="rect">
            <a:avLst/>
          </a:prstGeom>
          <a:noFill/>
        </p:spPr>
      </p:pic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737" y="4103178"/>
            <a:ext cx="910463" cy="72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5" descr="http://detektory.hantec.cz/user_images/baterie-varta-zncl-9v.jpg"/>
          <p:cNvPicPr>
            <a:picLocks noChangeAspect="1" noChangeArrowheads="1"/>
          </p:cNvPicPr>
          <p:nvPr/>
        </p:nvPicPr>
        <p:blipFill>
          <a:blip r:embed="rId7" cstate="print"/>
          <a:srcRect l="3606" t="5000" r="50721" b="6786"/>
          <a:stretch>
            <a:fillRect/>
          </a:stretch>
        </p:blipFill>
        <p:spPr bwMode="auto">
          <a:xfrm rot="5400000">
            <a:off x="817631" y="2032716"/>
            <a:ext cx="659428" cy="1071570"/>
          </a:xfrm>
          <a:prstGeom prst="rect">
            <a:avLst/>
          </a:prstGeom>
          <a:noFill/>
        </p:spPr>
      </p:pic>
      <p:pic>
        <p:nvPicPr>
          <p:cNvPr id="9" name="Picture 16" descr="http://www.nejelektro.cz/images/produkty/1703/kondenzator-elektrolyticky-1000uf-25v-105c_0.jpg"/>
          <p:cNvPicPr>
            <a:picLocks noChangeAspect="1" noChangeArrowheads="1"/>
          </p:cNvPicPr>
          <p:nvPr/>
        </p:nvPicPr>
        <p:blipFill>
          <a:blip r:embed="rId8" cstate="print"/>
          <a:srcRect l="5325" t="17752" r="20118" b="7692"/>
          <a:stretch>
            <a:fillRect/>
          </a:stretch>
        </p:blipFill>
        <p:spPr bwMode="auto">
          <a:xfrm>
            <a:off x="539552" y="2876124"/>
            <a:ext cx="1512168" cy="1134127"/>
          </a:xfrm>
          <a:prstGeom prst="rect">
            <a:avLst/>
          </a:prstGeom>
          <a:noFill/>
        </p:spPr>
      </p:pic>
      <p:pic>
        <p:nvPicPr>
          <p:cNvPr id="10" name="Picture 10" descr="http://remote-lab.fyzika.net/experiment/04/img/LED_foto.gif"/>
          <p:cNvPicPr>
            <a:picLocks noChangeAspect="1" noChangeArrowheads="1"/>
          </p:cNvPicPr>
          <p:nvPr/>
        </p:nvPicPr>
        <p:blipFill>
          <a:blip r:embed="rId9" cstate="print"/>
          <a:srcRect r="36250"/>
          <a:stretch>
            <a:fillRect/>
          </a:stretch>
        </p:blipFill>
        <p:spPr bwMode="auto">
          <a:xfrm>
            <a:off x="2609775" y="1302684"/>
            <a:ext cx="1026121" cy="1368152"/>
          </a:xfrm>
          <a:prstGeom prst="rect">
            <a:avLst/>
          </a:prstGeom>
          <a:noFill/>
        </p:spPr>
      </p:pic>
      <p:pic>
        <p:nvPicPr>
          <p:cNvPr id="11" name="Picture 2" descr="http://www.spsemoh.cz/vyuka/zel/obrazky/tranzistory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83769" y="2814851"/>
            <a:ext cx="2688298" cy="2016224"/>
          </a:xfrm>
          <a:prstGeom prst="rect">
            <a:avLst/>
          </a:prstGeom>
          <a:noFill/>
        </p:spPr>
      </p:pic>
      <p:pic>
        <p:nvPicPr>
          <p:cNvPr id="12" name="Picture 2" descr="http://www.tavir.hu/sites/default/files/00036-dioda.jpg"/>
          <p:cNvPicPr>
            <a:picLocks noChangeAspect="1" noChangeArrowheads="1"/>
          </p:cNvPicPr>
          <p:nvPr/>
        </p:nvPicPr>
        <p:blipFill>
          <a:blip r:embed="rId11" cstate="print"/>
          <a:srcRect t="33126" b="33747"/>
          <a:stretch>
            <a:fillRect/>
          </a:stretch>
        </p:blipFill>
        <p:spPr bwMode="auto">
          <a:xfrm>
            <a:off x="539552" y="6055211"/>
            <a:ext cx="2160240" cy="308606"/>
          </a:xfrm>
          <a:prstGeom prst="rect">
            <a:avLst/>
          </a:prstGeom>
          <a:noFill/>
        </p:spPr>
      </p:pic>
      <p:pic>
        <p:nvPicPr>
          <p:cNvPr id="13" name="Picture 2" descr="http://images.ges.cz/images/pictures/k/kerko50.jpg"/>
          <p:cNvPicPr>
            <a:picLocks noChangeAspect="1" noChangeArrowheads="1"/>
          </p:cNvPicPr>
          <p:nvPr/>
        </p:nvPicPr>
        <p:blipFill>
          <a:blip r:embed="rId12" cstate="print"/>
          <a:srcRect l="5263" t="7226" r="5263"/>
          <a:stretch>
            <a:fillRect/>
          </a:stretch>
        </p:blipFill>
        <p:spPr bwMode="auto">
          <a:xfrm>
            <a:off x="3131840" y="5263123"/>
            <a:ext cx="1766570" cy="1334229"/>
          </a:xfrm>
          <a:prstGeom prst="rect">
            <a:avLst/>
          </a:prstGeom>
          <a:noFill/>
        </p:spPr>
      </p:pic>
      <p:pic>
        <p:nvPicPr>
          <p:cNvPr id="14" name="Picture 2" descr="http://www.tomshardware.sk/resize/e/800/800/files/obrazky/polovodice/trimer-lezaty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75989" y="1446699"/>
            <a:ext cx="1536171" cy="1152128"/>
          </a:xfrm>
          <a:prstGeom prst="rect">
            <a:avLst/>
          </a:prstGeom>
          <a:noFill/>
        </p:spPr>
      </p:pic>
      <p:pic>
        <p:nvPicPr>
          <p:cNvPr id="15" name="Picture 4" descr="https://upload.wikimedia.org/wikipedia/commons/b/b5/Potentiometer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16216" y="870635"/>
            <a:ext cx="1598578" cy="1872208"/>
          </a:xfrm>
          <a:prstGeom prst="rect">
            <a:avLst/>
          </a:prstGeom>
          <a:noFill/>
        </p:spPr>
      </p:pic>
      <p:pic>
        <p:nvPicPr>
          <p:cNvPr id="54274" name="Picture 2" descr="https://upload.wikimedia.org/wikipedia/commons/thumb/7/75/Resistors-photo.JPG/220px-Resistors-photo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14103" y="4399027"/>
            <a:ext cx="2434361" cy="2069208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16216" y="2598827"/>
            <a:ext cx="203586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19425"/>
            <a:ext cx="8671324" cy="352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eleccircuit.com/wp-content/uploads/2008/10/the-multi-purpose-amplifier-using-tda2030.jpg"/>
          <p:cNvPicPr>
            <a:picLocks noChangeAspect="1" noChangeArrowheads="1"/>
          </p:cNvPicPr>
          <p:nvPr/>
        </p:nvPicPr>
        <p:blipFill>
          <a:blip r:embed="rId3" cstate="print"/>
          <a:srcRect l="23566" t="7979" r="10450" b="18217"/>
          <a:stretch>
            <a:fillRect/>
          </a:stretch>
        </p:blipFill>
        <p:spPr bwMode="auto">
          <a:xfrm>
            <a:off x="3131840" y="0"/>
            <a:ext cx="5976664" cy="3159093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5148064" y="184482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148064" y="105273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4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5436096" y="90872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5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5652120" y="18448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3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251520" y="188640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Navrhnite DPS v programe </a:t>
            </a:r>
            <a:r>
              <a:rPr lang="sk-SK" b="1" dirty="0" err="1" smtClean="0"/>
              <a:t>Sprint</a:t>
            </a:r>
            <a:r>
              <a:rPr lang="sk-SK" b="1" dirty="0" smtClean="0"/>
              <a:t> </a:t>
            </a:r>
            <a:r>
              <a:rPr lang="sk-SK" b="1" dirty="0" err="1" smtClean="0"/>
              <a:t>Layout</a:t>
            </a:r>
            <a:endParaRPr lang="sk-SK" b="1" dirty="0" smtClean="0"/>
          </a:p>
          <a:p>
            <a:pPr>
              <a:buFont typeface="Arial" pitchFamily="34" charset="0"/>
              <a:buChar char="•"/>
            </a:pPr>
            <a:r>
              <a:rPr lang="sk-SK" sz="1200" b="1" dirty="0" smtClean="0"/>
              <a:t> šírka x výška DPS : 45 x 45 mm</a:t>
            </a:r>
          </a:p>
          <a:p>
            <a:pPr>
              <a:buFont typeface="Arial" pitchFamily="34" charset="0"/>
              <a:buChar char="•"/>
            </a:pPr>
            <a:r>
              <a:rPr lang="sk-SK" sz="1200" b="1" dirty="0" smtClean="0"/>
              <a:t> zakreslite v </a:t>
            </a:r>
            <a:r>
              <a:rPr lang="sk-SK" sz="1200" b="1" dirty="0" err="1" smtClean="0"/>
              <a:t>Multisime</a:t>
            </a:r>
            <a:r>
              <a:rPr lang="sk-SK" sz="1200" b="1" dirty="0" smtClean="0"/>
              <a:t> – určite napäťové zosilnenie</a:t>
            </a:r>
            <a:r>
              <a:rPr lang="sk-SK" b="1" dirty="0" smtClean="0"/>
              <a:t> </a:t>
            </a:r>
            <a:endParaRPr lang="sk-SK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7681907" cy="5442827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214282" y="214290"/>
            <a:ext cx="86061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Železničný </a:t>
            </a:r>
            <a:r>
              <a:rPr lang="sk-SK" sz="2400" b="1" dirty="0" err="1" smtClean="0"/>
              <a:t>blikač</a:t>
            </a:r>
            <a:endParaRPr lang="sk-SK" sz="2400" b="1" dirty="0" smtClean="0"/>
          </a:p>
          <a:p>
            <a:r>
              <a:rPr lang="sk-SK" dirty="0" smtClean="0"/>
              <a:t>Zakreslite v </a:t>
            </a:r>
            <a:r>
              <a:rPr lang="sk-SK" dirty="0" err="1" smtClean="0"/>
              <a:t>Multisime</a:t>
            </a:r>
            <a:r>
              <a:rPr lang="sk-SK" dirty="0" smtClean="0"/>
              <a:t>, navrhnite DPS v </a:t>
            </a:r>
            <a:r>
              <a:rPr lang="sk-SK" dirty="0" err="1" smtClean="0"/>
              <a:t>Sprint</a:t>
            </a:r>
            <a:r>
              <a:rPr lang="sk-SK" dirty="0" smtClean="0"/>
              <a:t> </a:t>
            </a:r>
            <a:r>
              <a:rPr lang="sk-SK" dirty="0" err="1" smtClean="0"/>
              <a:t>Layoute</a:t>
            </a:r>
            <a:r>
              <a:rPr lang="sk-SK" dirty="0" smtClean="0"/>
              <a:t> a vyrobte DPS </a:t>
            </a:r>
            <a:endParaRPr lang="sk-SK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sch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4857784" cy="5631231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214282" y="142852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Zosilňovač 2x10W</a:t>
            </a:r>
            <a:endParaRPr lang="sk-SK" sz="24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5500694" y="857232"/>
            <a:ext cx="33575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R1, R1' 100k</a:t>
            </a:r>
            <a:br>
              <a:rPr lang="pt-BR" dirty="0" smtClean="0"/>
            </a:br>
            <a:r>
              <a:rPr lang="pt-BR" dirty="0" smtClean="0"/>
              <a:t>R2, R2' 100k</a:t>
            </a:r>
            <a:br>
              <a:rPr lang="pt-BR" dirty="0" smtClean="0"/>
            </a:br>
            <a:r>
              <a:rPr lang="pt-BR" dirty="0" smtClean="0"/>
              <a:t>R3, R3' - 47k</a:t>
            </a:r>
            <a:br>
              <a:rPr lang="pt-BR" dirty="0" smtClean="0"/>
            </a:br>
            <a:r>
              <a:rPr lang="pt-BR" dirty="0" smtClean="0"/>
              <a:t>R4, R4' - 1k5</a:t>
            </a:r>
            <a:br>
              <a:rPr lang="pt-BR" dirty="0" smtClean="0"/>
            </a:br>
            <a:r>
              <a:rPr lang="pt-BR" dirty="0" smtClean="0"/>
              <a:t>R5, R5' - 47k</a:t>
            </a:r>
            <a:br>
              <a:rPr lang="pt-BR" dirty="0" smtClean="0"/>
            </a:br>
            <a:r>
              <a:rPr lang="pt-BR" dirty="0" smtClean="0"/>
              <a:t>R6, R6' - 1ohm</a:t>
            </a:r>
            <a:br>
              <a:rPr lang="pt-BR" dirty="0" smtClean="0"/>
            </a:br>
            <a:r>
              <a:rPr lang="pt-BR" dirty="0" smtClean="0"/>
              <a:t>C1, C1' - 1uF/50V</a:t>
            </a:r>
            <a:br>
              <a:rPr lang="pt-BR" dirty="0" smtClean="0"/>
            </a:br>
            <a:r>
              <a:rPr lang="pt-BR" dirty="0" smtClean="0"/>
              <a:t>C2, C2' - 22uF/35V</a:t>
            </a:r>
            <a:br>
              <a:rPr lang="pt-BR" dirty="0" smtClean="0"/>
            </a:br>
            <a:r>
              <a:rPr lang="pt-BR" dirty="0" smtClean="0"/>
              <a:t>C3, C3' - 22uF/35V</a:t>
            </a:r>
            <a:br>
              <a:rPr lang="pt-BR" dirty="0" smtClean="0"/>
            </a:br>
            <a:r>
              <a:rPr lang="pt-BR" dirty="0" smtClean="0"/>
              <a:t>C4, C4' - 22uF/35V</a:t>
            </a:r>
            <a:br>
              <a:rPr lang="pt-BR" dirty="0" smtClean="0"/>
            </a:br>
            <a:r>
              <a:rPr lang="pt-BR" dirty="0" smtClean="0"/>
              <a:t>C5, C5' - 220nF/zvitok</a:t>
            </a:r>
            <a:br>
              <a:rPr lang="pt-BR" dirty="0" smtClean="0"/>
            </a:br>
            <a:r>
              <a:rPr lang="pt-BR" dirty="0" smtClean="0"/>
              <a:t>C6, C6' - 2200uF/16</a:t>
            </a:r>
            <a:br>
              <a:rPr lang="pt-BR" dirty="0" smtClean="0"/>
            </a:br>
            <a:r>
              <a:rPr lang="pt-BR" dirty="0" smtClean="0"/>
              <a:t>D1, D1' - 1N4001</a:t>
            </a:r>
            <a:br>
              <a:rPr lang="pt-BR" dirty="0" smtClean="0"/>
            </a:br>
            <a:r>
              <a:rPr lang="pt-BR" dirty="0" smtClean="0"/>
              <a:t>D2, D2' - 1N4001 </a:t>
            </a:r>
            <a:br>
              <a:rPr lang="pt-BR" dirty="0" smtClean="0"/>
            </a:br>
            <a:r>
              <a:rPr lang="pt-BR" dirty="0" smtClean="0"/>
              <a:t>IO - 2x TDA2030, A2030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580112" y="522920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Navrhnite v </a:t>
            </a:r>
            <a:r>
              <a:rPr lang="sk-SK" dirty="0" err="1" smtClean="0"/>
              <a:t>Sprint</a:t>
            </a:r>
            <a:r>
              <a:rPr lang="sk-SK" dirty="0" smtClean="0"/>
              <a:t> </a:t>
            </a:r>
            <a:r>
              <a:rPr lang="sk-SK" dirty="0" err="1" smtClean="0"/>
              <a:t>Layout</a:t>
            </a:r>
            <a:r>
              <a:rPr lang="sk-SK" dirty="0" smtClean="0"/>
              <a:t> a vyrobte DPS</a:t>
            </a:r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79512" y="11663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C00000"/>
                </a:solidFill>
              </a:rPr>
              <a:t>Pomenuj elektrotechnické značky:</a:t>
            </a:r>
            <a:endParaRPr lang="sk-SK" sz="24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ajstrissmt.eu/myimages/14173516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58813"/>
            <a:ext cx="1638300" cy="1590675"/>
          </a:xfrm>
          <a:prstGeom prst="rect">
            <a:avLst/>
          </a:prstGeom>
          <a:noFill/>
        </p:spPr>
      </p:pic>
      <p:pic>
        <p:nvPicPr>
          <p:cNvPr id="7" name="Picture 6" descr="http://www.majstrissmt.eu/myimages/14173518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658814"/>
            <a:ext cx="1800200" cy="1526122"/>
          </a:xfrm>
          <a:prstGeom prst="rect">
            <a:avLst/>
          </a:prstGeom>
          <a:noFill/>
        </p:spPr>
      </p:pic>
      <p:pic>
        <p:nvPicPr>
          <p:cNvPr id="8" name="Picture 8" descr="http://www.majstrissmt.eu/myimages/141735194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86805"/>
            <a:ext cx="1584176" cy="1484204"/>
          </a:xfrm>
          <a:prstGeom prst="rect">
            <a:avLst/>
          </a:prstGeom>
          <a:noFill/>
        </p:spPr>
      </p:pic>
      <p:pic>
        <p:nvPicPr>
          <p:cNvPr id="9" name="Picture 10" descr="http://www.majstrissmt.eu/myimages/141735200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6523" y="548680"/>
            <a:ext cx="1405757" cy="1772816"/>
          </a:xfrm>
          <a:prstGeom prst="rect">
            <a:avLst/>
          </a:prstGeom>
          <a:noFill/>
        </p:spPr>
      </p:pic>
      <p:pic>
        <p:nvPicPr>
          <p:cNvPr id="10" name="Picture 12" descr="http://www.majstrissmt.eu/myimages/141735206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789040"/>
            <a:ext cx="2016224" cy="1319187"/>
          </a:xfrm>
          <a:prstGeom prst="rect">
            <a:avLst/>
          </a:prstGeom>
          <a:noFill/>
        </p:spPr>
      </p:pic>
      <p:pic>
        <p:nvPicPr>
          <p:cNvPr id="11" name="Picture 14" descr="http://www.majstrissmt.eu/myimages/1417352157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29069" y="3861048"/>
            <a:ext cx="1411083" cy="1351037"/>
          </a:xfrm>
          <a:prstGeom prst="rect">
            <a:avLst/>
          </a:prstGeom>
          <a:noFill/>
        </p:spPr>
      </p:pic>
      <p:pic>
        <p:nvPicPr>
          <p:cNvPr id="12" name="Picture 16" descr="http://www.majstrissmt.eu/myimages/141735224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3933056"/>
            <a:ext cx="1296144" cy="1221886"/>
          </a:xfrm>
          <a:prstGeom prst="rect">
            <a:avLst/>
          </a:prstGeom>
          <a:noFill/>
        </p:spPr>
      </p:pic>
      <p:pic>
        <p:nvPicPr>
          <p:cNvPr id="13" name="Picture 18" descr="http://www.majstrissmt.eu/myimages/1417352299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6682" y="3933056"/>
            <a:ext cx="1453790" cy="1207021"/>
          </a:xfrm>
          <a:prstGeom prst="rect">
            <a:avLst/>
          </a:prstGeom>
          <a:noFill/>
        </p:spPr>
      </p:pic>
      <p:pic>
        <p:nvPicPr>
          <p:cNvPr id="14" name="Picture 20" descr="http://www.majstrissmt.eu/myimages/1417352355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5080472"/>
            <a:ext cx="1497335" cy="1497336"/>
          </a:xfrm>
          <a:prstGeom prst="rect">
            <a:avLst/>
          </a:prstGeom>
          <a:noFill/>
        </p:spPr>
      </p:pic>
      <p:pic>
        <p:nvPicPr>
          <p:cNvPr id="15" name="Picture 22" descr="http://www.majstrissmt.eu/myimages/1417352434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67744" y="5152480"/>
            <a:ext cx="1656184" cy="1516880"/>
          </a:xfrm>
          <a:prstGeom prst="rect">
            <a:avLst/>
          </a:prstGeom>
          <a:noFill/>
        </p:spPr>
      </p:pic>
      <p:pic>
        <p:nvPicPr>
          <p:cNvPr id="16" name="Picture 24" descr="http://www.majstrissmt.eu/myimages/1417352495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39952" y="5152480"/>
            <a:ext cx="1539245" cy="1440185"/>
          </a:xfrm>
          <a:prstGeom prst="rect">
            <a:avLst/>
          </a:prstGeom>
          <a:noFill/>
        </p:spPr>
      </p:pic>
      <p:pic>
        <p:nvPicPr>
          <p:cNvPr id="17" name="Picture 26" descr="http://www.majstrissmt.eu/myimages/1417352596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2160" y="5296496"/>
            <a:ext cx="1448764" cy="1337321"/>
          </a:xfrm>
          <a:prstGeom prst="rect">
            <a:avLst/>
          </a:prstGeom>
          <a:noFill/>
        </p:spPr>
      </p:pic>
      <p:pic>
        <p:nvPicPr>
          <p:cNvPr id="18" name="Picture 28" descr="http://www.majstrissmt.eu/myimages/1417352702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35728" y="5368504"/>
            <a:ext cx="1336264" cy="1244352"/>
          </a:xfrm>
          <a:prstGeom prst="rect">
            <a:avLst/>
          </a:prstGeom>
          <a:noFill/>
        </p:spPr>
      </p:pic>
      <p:pic>
        <p:nvPicPr>
          <p:cNvPr id="55300" name="Picture 4" descr="https://upload.wikimedia.org/wikipedia/commons/thumb/1/11/Trimer_potenciometer01.png/440px-Trimer_potenciometer01.png"/>
          <p:cNvPicPr>
            <a:picLocks noChangeAspect="1" noChangeArrowheads="1"/>
          </p:cNvPicPr>
          <p:nvPr/>
        </p:nvPicPr>
        <p:blipFill>
          <a:blip r:embed="rId15" cstate="print"/>
          <a:srcRect l="60135" t="17182" r="22683" b="33728"/>
          <a:stretch>
            <a:fillRect/>
          </a:stretch>
        </p:blipFill>
        <p:spPr bwMode="auto">
          <a:xfrm>
            <a:off x="971600" y="2420888"/>
            <a:ext cx="720080" cy="1440160"/>
          </a:xfrm>
          <a:prstGeom prst="rect">
            <a:avLst/>
          </a:prstGeom>
          <a:noFill/>
        </p:spPr>
      </p:pic>
      <p:pic>
        <p:nvPicPr>
          <p:cNvPr id="55302" name="Picture 6" descr="https://upload.wikimedia.org/wikipedia/commons/thumb/1/11/Trimer_potenciometer01.png/440px-Trimer_potenciometer01.png"/>
          <p:cNvPicPr>
            <a:picLocks noChangeAspect="1" noChangeArrowheads="1"/>
          </p:cNvPicPr>
          <p:nvPr/>
        </p:nvPicPr>
        <p:blipFill>
          <a:blip r:embed="rId15" cstate="print"/>
          <a:srcRect l="13745" t="17182" r="70791" b="33728"/>
          <a:stretch>
            <a:fillRect/>
          </a:stretch>
        </p:blipFill>
        <p:spPr bwMode="auto">
          <a:xfrm rot="5400000">
            <a:off x="2195736" y="2420888"/>
            <a:ext cx="648072" cy="1440160"/>
          </a:xfrm>
          <a:prstGeom prst="rect">
            <a:avLst/>
          </a:prstGeom>
          <a:noFill/>
        </p:spPr>
      </p:pic>
      <p:pic>
        <p:nvPicPr>
          <p:cNvPr id="55304" name="Picture 8" descr="http://www.malyvedec.cz/sch-vypinac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5400000">
            <a:off x="3841389" y="2194333"/>
            <a:ext cx="1080118" cy="1821263"/>
          </a:xfrm>
          <a:prstGeom prst="rect">
            <a:avLst/>
          </a:prstGeom>
          <a:noFill/>
        </p:spPr>
      </p:pic>
      <p:pic>
        <p:nvPicPr>
          <p:cNvPr id="55308" name="Picture 12" descr="http://dielektrika.kvalitne.cz/prakaplik%20obr/znacky.PNG"/>
          <p:cNvPicPr>
            <a:picLocks noChangeAspect="1" noChangeArrowheads="1"/>
          </p:cNvPicPr>
          <p:nvPr/>
        </p:nvPicPr>
        <p:blipFill>
          <a:blip r:embed="rId17" cstate="print"/>
          <a:srcRect b="25232"/>
          <a:stretch>
            <a:fillRect/>
          </a:stretch>
        </p:blipFill>
        <p:spPr bwMode="auto">
          <a:xfrm>
            <a:off x="5364088" y="2276872"/>
            <a:ext cx="3562350" cy="1296144"/>
          </a:xfrm>
          <a:prstGeom prst="rect">
            <a:avLst/>
          </a:prstGeom>
          <a:noFill/>
        </p:spPr>
      </p:pic>
      <p:pic>
        <p:nvPicPr>
          <p:cNvPr id="55310" name="Picture 14" descr="https://upload.wikimedia.org/wikipedia/commons/thumb/4/4f/Schaltbild_Trafo.png/220px-Schaltbild_Trafo.png"/>
          <p:cNvPicPr>
            <a:picLocks noChangeAspect="1" noChangeArrowheads="1"/>
          </p:cNvPicPr>
          <p:nvPr/>
        </p:nvPicPr>
        <p:blipFill>
          <a:blip r:embed="rId18" cstate="print"/>
          <a:srcRect l="30927" r="27837"/>
          <a:stretch>
            <a:fillRect/>
          </a:stretch>
        </p:blipFill>
        <p:spPr bwMode="auto">
          <a:xfrm>
            <a:off x="1835696" y="764703"/>
            <a:ext cx="1080120" cy="1512095"/>
          </a:xfrm>
          <a:prstGeom prst="rect">
            <a:avLst/>
          </a:prstGeom>
          <a:noFill/>
        </p:spPr>
      </p:pic>
      <p:pic>
        <p:nvPicPr>
          <p:cNvPr id="55311" name="Picture 1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876256" y="692696"/>
            <a:ext cx="8494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2" name="Picture 1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411760" y="3920349"/>
            <a:ext cx="1800200" cy="80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3" name="Picture 17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812359" y="836712"/>
            <a:ext cx="119462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57158" y="285728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b="1" dirty="0" smtClean="0"/>
              <a:t>Návrh DPS spojovacími čiarami</a:t>
            </a:r>
            <a:endParaRPr lang="sk-SK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404" y="253475"/>
            <a:ext cx="3319778" cy="267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071810"/>
            <a:ext cx="688775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45024"/>
            <a:ext cx="3312368" cy="305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0000"/>
          <a:stretch>
            <a:fillRect/>
          </a:stretch>
        </p:blipFill>
        <p:spPr bwMode="auto">
          <a:xfrm>
            <a:off x="4067944" y="3747076"/>
            <a:ext cx="3672409" cy="292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ĺžnik 5"/>
          <p:cNvSpPr/>
          <p:nvPr/>
        </p:nvSpPr>
        <p:spPr>
          <a:xfrm>
            <a:off x="539552" y="3789041"/>
            <a:ext cx="2770413" cy="24482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4499992" y="3789040"/>
            <a:ext cx="2808311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Picture 26"/>
          <p:cNvPicPr>
            <a:picLocks noChangeAspect="1" noChangeArrowheads="1"/>
          </p:cNvPicPr>
          <p:nvPr/>
        </p:nvPicPr>
        <p:blipFill>
          <a:blip r:embed="rId4" cstate="print"/>
          <a:srcRect r="8623"/>
          <a:stretch>
            <a:fillRect/>
          </a:stretch>
        </p:blipFill>
        <p:spPr bwMode="auto">
          <a:xfrm>
            <a:off x="2987824" y="229265"/>
            <a:ext cx="2160240" cy="319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BlokTextu 8"/>
          <p:cNvSpPr txBox="1"/>
          <p:nvPr/>
        </p:nvSpPr>
        <p:spPr>
          <a:xfrm>
            <a:off x="214282" y="2606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Elektrická schéma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5652120" y="33265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Rozpis súčiastok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5652120" y="836712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V1 /12V – jednosmerný zdroj</a:t>
            </a:r>
          </a:p>
          <a:p>
            <a:r>
              <a:rPr lang="sk-SK" dirty="0" smtClean="0"/>
              <a:t>R1/4.7k – </a:t>
            </a:r>
            <a:r>
              <a:rPr lang="sk-SK" dirty="0" err="1" smtClean="0"/>
              <a:t>rezistor</a:t>
            </a:r>
            <a:endParaRPr lang="sk-SK" dirty="0" smtClean="0"/>
          </a:p>
          <a:p>
            <a:r>
              <a:rPr lang="sk-SK" dirty="0" smtClean="0"/>
              <a:t>C1/100uF – kondenzátor</a:t>
            </a:r>
          </a:p>
          <a:p>
            <a:r>
              <a:rPr lang="sk-SK" dirty="0" smtClean="0"/>
              <a:t>Q1/BC337 – NPN tranzistor</a:t>
            </a:r>
          </a:p>
          <a:p>
            <a:r>
              <a:rPr lang="sk-SK" dirty="0" smtClean="0"/>
              <a:t>LED1 – </a:t>
            </a:r>
            <a:r>
              <a:rPr lang="sk-SK" dirty="0" err="1" smtClean="0"/>
              <a:t>Led</a:t>
            </a:r>
            <a:r>
              <a:rPr lang="sk-SK" dirty="0" smtClean="0"/>
              <a:t> dióda</a:t>
            </a:r>
            <a:endParaRPr lang="sk-SK" dirty="0"/>
          </a:p>
        </p:txBody>
      </p:sp>
      <p:sp>
        <p:nvSpPr>
          <p:cNvPr id="13" name="Ovál 12"/>
          <p:cNvSpPr/>
          <p:nvPr/>
        </p:nvSpPr>
        <p:spPr>
          <a:xfrm>
            <a:off x="2857488" y="1500174"/>
            <a:ext cx="714380" cy="71438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vál 13"/>
          <p:cNvSpPr/>
          <p:nvPr/>
        </p:nvSpPr>
        <p:spPr>
          <a:xfrm>
            <a:off x="4214810" y="1357298"/>
            <a:ext cx="428628" cy="428628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6" name="Rovná spojovacia šípka 15"/>
          <p:cNvCxnSpPr>
            <a:stCxn id="13" idx="3"/>
          </p:cNvCxnSpPr>
          <p:nvPr/>
        </p:nvCxnSpPr>
        <p:spPr>
          <a:xfrm rot="5400000">
            <a:off x="1428728" y="2395689"/>
            <a:ext cx="1819132" cy="1247627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>
            <a:stCxn id="14" idx="3"/>
          </p:cNvCxnSpPr>
          <p:nvPr/>
        </p:nvCxnSpPr>
        <p:spPr>
          <a:xfrm rot="5400000">
            <a:off x="1357291" y="2651849"/>
            <a:ext cx="3848985" cy="1991597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/>
          <p:nvPr/>
        </p:nvCxnSpPr>
        <p:spPr>
          <a:xfrm rot="5400000">
            <a:off x="1000099" y="2285992"/>
            <a:ext cx="4643470" cy="1071570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ovacia šípka 22"/>
          <p:cNvCxnSpPr/>
          <p:nvPr/>
        </p:nvCxnSpPr>
        <p:spPr>
          <a:xfrm rot="10800000" flipV="1">
            <a:off x="1357290" y="2428868"/>
            <a:ext cx="3071834" cy="3000396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lokTextu 4"/>
          <p:cNvSpPr txBox="1"/>
          <p:nvPr/>
        </p:nvSpPr>
        <p:spPr>
          <a:xfrm>
            <a:off x="214282" y="3284984"/>
            <a:ext cx="86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Doska plošného spoja = realizácia DPS deliacimi čiarami, potrebujeme katalóg súčiastok</a:t>
            </a:r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/>
          <p:cNvSpPr txBox="1"/>
          <p:nvPr/>
        </p:nvSpPr>
        <p:spPr>
          <a:xfrm>
            <a:off x="357158" y="285728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b="1" dirty="0" smtClean="0"/>
              <a:t>Návrh DPS deliacimi čiarami</a:t>
            </a:r>
            <a:endParaRPr lang="sk-SK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928934"/>
            <a:ext cx="845330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842" y="110599"/>
            <a:ext cx="3319778" cy="267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767044"/>
            <a:ext cx="22764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5929322" y="2281259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20x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285720" y="214290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Spájkovanie</a:t>
            </a:r>
            <a:endParaRPr lang="sk-SK" sz="2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66879"/>
            <a:ext cx="44577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BlokTextu 8"/>
          <p:cNvSpPr txBox="1"/>
          <p:nvPr/>
        </p:nvSpPr>
        <p:spPr>
          <a:xfrm>
            <a:off x="285720" y="714356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Vytvorte nasledovnú DPS, </a:t>
            </a:r>
            <a:r>
              <a:rPr lang="sk-SK" dirty="0" err="1" smtClean="0"/>
              <a:t>zaspájkujte</a:t>
            </a:r>
            <a:r>
              <a:rPr lang="sk-SK" dirty="0" smtClean="0"/>
              <a:t> 20ks vodiča s dĺžkou 20mm podľa obrázka do DPS.</a:t>
            </a:r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4536504" cy="6480720"/>
          </a:xfrm>
          <a:prstGeom prst="rect">
            <a:avLst/>
          </a:prstGeom>
        </p:spPr>
      </p:pic>
      <p:pic>
        <p:nvPicPr>
          <p:cNvPr id="5" name="Obrázok 4"/>
          <p:cNvPicPr/>
          <p:nvPr/>
        </p:nvPicPr>
        <p:blipFill>
          <a:blip r:embed="rId3" cstate="print"/>
          <a:srcRect t="38235"/>
          <a:stretch>
            <a:fillRect/>
          </a:stretch>
        </p:blipFill>
        <p:spPr>
          <a:xfrm>
            <a:off x="5004048" y="0"/>
            <a:ext cx="3888432" cy="324036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4932040" y="3356992"/>
            <a:ext cx="4211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Postup spájkovania prebieha v 3 fázach:</a:t>
            </a:r>
            <a:endParaRPr lang="sk-SK" dirty="0" smtClean="0"/>
          </a:p>
          <a:p>
            <a:pPr lvl="0"/>
            <a:r>
              <a:rPr lang="sk-SK" dirty="0" smtClean="0"/>
              <a:t>1. Ohrev</a:t>
            </a:r>
          </a:p>
          <a:p>
            <a:pPr lvl="0"/>
            <a:r>
              <a:rPr lang="sk-SK" dirty="0" smtClean="0"/>
              <a:t>2. Zaliatie cínovou spájkou</a:t>
            </a:r>
          </a:p>
          <a:p>
            <a:pPr lvl="0"/>
            <a:r>
              <a:rPr lang="sk-SK" dirty="0" smtClean="0"/>
              <a:t>3. Ochladenie</a:t>
            </a:r>
          </a:p>
          <a:p>
            <a:endParaRPr lang="sk-SK" dirty="0" smtClean="0"/>
          </a:p>
          <a:p>
            <a:r>
              <a:rPr lang="sk-SK" dirty="0" smtClean="0"/>
              <a:t>Pri spájkovaní je </a:t>
            </a:r>
            <a:r>
              <a:rPr lang="sk-SK" b="1" dirty="0" smtClean="0"/>
              <a:t>potrebné prispôsobiť  výkon spájky</a:t>
            </a:r>
            <a:r>
              <a:rPr lang="sk-SK" dirty="0" smtClean="0"/>
              <a:t> veľkosti spájkovaného dielu.</a:t>
            </a:r>
          </a:p>
          <a:p>
            <a:endParaRPr lang="sk-SK" dirty="0" smtClean="0"/>
          </a:p>
          <a:p>
            <a:r>
              <a:rPr lang="sk-SK" b="1" dirty="0" smtClean="0"/>
              <a:t>Polovodičové súčiastky nesmú byť pri spájkovaní  príliš ohriate</a:t>
            </a:r>
            <a:r>
              <a:rPr lang="sk-SK" dirty="0" smtClean="0"/>
              <a:t> . Je potrebné dbať na medzné teploty a na medznú hodnotu spájkovania.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525731" y="404664"/>
            <a:ext cx="1668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Výroba </a:t>
            </a:r>
            <a:r>
              <a:rPr lang="sk-SK" sz="2400" b="1" dirty="0" err="1" smtClean="0">
                <a:solidFill>
                  <a:srgbClr val="FF0000"/>
                </a:solidFill>
              </a:rPr>
              <a:t>DPS</a:t>
            </a:r>
            <a:endParaRPr lang="sk-SK" sz="2400" b="1" dirty="0" smtClean="0">
              <a:solidFill>
                <a:srgbClr val="FF0000"/>
              </a:solidFill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908720"/>
            <a:ext cx="8352730" cy="5040560"/>
          </a:xfrm>
        </p:spPr>
        <p:txBody>
          <a:bodyPr>
            <a:normAutofit fontScale="47500" lnSpcReduction="20000"/>
          </a:bodyPr>
          <a:lstStyle/>
          <a:p>
            <a:pPr marL="342900" indent="-342900" algn="l" eaLnBrk="1" hangingPunct="1">
              <a:lnSpc>
                <a:spcPct val="120000"/>
              </a:lnSpc>
              <a:buFont typeface="Arial" charset="0"/>
              <a:buAutoNum type="arabicPeriod"/>
            </a:pPr>
            <a:r>
              <a:rPr lang="sk-SK" sz="4500" b="1" dirty="0" smtClean="0">
                <a:solidFill>
                  <a:schemeClr val="tx1"/>
                </a:solidFill>
              </a:rPr>
              <a:t>História:  </a:t>
            </a:r>
          </a:p>
          <a:p>
            <a:pPr algn="l" eaLnBrk="1" hangingPunct="1">
              <a:lnSpc>
                <a:spcPct val="120000"/>
              </a:lnSpc>
            </a:pPr>
            <a:r>
              <a:rPr lang="sk-SK" sz="4500" dirty="0" smtClean="0">
                <a:solidFill>
                  <a:schemeClr val="tx1"/>
                </a:solidFill>
              </a:rPr>
              <a:t>Okolo </a:t>
            </a:r>
            <a:r>
              <a:rPr lang="sk-SK" sz="4500" dirty="0">
                <a:solidFill>
                  <a:schemeClr val="tx1"/>
                </a:solidFill>
              </a:rPr>
              <a:t>roku 1943 sa v USA začala táto technológia používať vo veľkom na výrobu odolných rádií používaných v 2. svetovej vojne</a:t>
            </a:r>
            <a:r>
              <a:rPr lang="sk-SK" sz="4500" dirty="0" smtClean="0">
                <a:solidFill>
                  <a:schemeClr val="tx1"/>
                </a:solidFill>
              </a:rPr>
              <a:t>.</a:t>
            </a:r>
          </a:p>
          <a:p>
            <a:pPr algn="l" eaLnBrk="1" hangingPunct="1">
              <a:lnSpc>
                <a:spcPct val="120000"/>
              </a:lnSpc>
            </a:pPr>
            <a:endParaRPr lang="sk-SK" sz="4500" b="1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120000"/>
              </a:lnSpc>
            </a:pPr>
            <a:r>
              <a:rPr lang="sk-SK" sz="4500" b="1" dirty="0" smtClean="0">
                <a:solidFill>
                  <a:schemeClr val="tx1"/>
                </a:solidFill>
              </a:rPr>
              <a:t>2. Konštrukcia:</a:t>
            </a:r>
          </a:p>
          <a:p>
            <a:pPr marL="342900" indent="-342900" algn="l">
              <a:lnSpc>
                <a:spcPct val="120000"/>
              </a:lnSpc>
              <a:buFont typeface="Arial" pitchFamily="34" charset="0"/>
              <a:buChar char="•"/>
            </a:pPr>
            <a:r>
              <a:rPr lang="sk-SK" sz="4500" dirty="0">
                <a:solidFill>
                  <a:schemeClr val="tx1"/>
                </a:solidFill>
              </a:rPr>
              <a:t>Vodivé vrstvy </a:t>
            </a:r>
            <a:r>
              <a:rPr lang="sk-SK" sz="4500" dirty="0" err="1">
                <a:solidFill>
                  <a:schemeClr val="tx1"/>
                </a:solidFill>
              </a:rPr>
              <a:t>DPS</a:t>
            </a:r>
            <a:r>
              <a:rPr lang="sk-SK" sz="4500" dirty="0">
                <a:solidFill>
                  <a:schemeClr val="tx1"/>
                </a:solidFill>
              </a:rPr>
              <a:t> sú štandardne vyrobené z tenkej medenej fólie (hrúbka niekoľko desiatok </a:t>
            </a:r>
            <a:r>
              <a:rPr lang="sk-SK" sz="4500" dirty="0" err="1">
                <a:solidFill>
                  <a:schemeClr val="tx1"/>
                </a:solidFill>
              </a:rPr>
              <a:t>μm</a:t>
            </a:r>
            <a:r>
              <a:rPr lang="sk-SK" sz="4500" dirty="0" smtClean="0">
                <a:solidFill>
                  <a:schemeClr val="tx1"/>
                </a:solidFill>
              </a:rPr>
              <a:t>).</a:t>
            </a:r>
          </a:p>
          <a:p>
            <a:pPr marL="342900" indent="-342900" algn="l">
              <a:lnSpc>
                <a:spcPct val="120000"/>
              </a:lnSpc>
              <a:buFont typeface="Arial" pitchFamily="34" charset="0"/>
              <a:buChar char="•"/>
            </a:pPr>
            <a:r>
              <a:rPr lang="sk-SK" sz="4500" dirty="0" smtClean="0">
                <a:solidFill>
                  <a:schemeClr val="tx1"/>
                </a:solidFill>
              </a:rPr>
              <a:t>Izolačné </a:t>
            </a:r>
            <a:r>
              <a:rPr lang="sk-SK" sz="4500" dirty="0">
                <a:solidFill>
                  <a:schemeClr val="tx1"/>
                </a:solidFill>
              </a:rPr>
              <a:t>vrstvy sú kombináciou laminátu a epoxidovej živice (obvykle 1,5 mm). </a:t>
            </a:r>
            <a:endParaRPr lang="sk-SK" sz="4500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20000"/>
              </a:lnSpc>
              <a:buFont typeface="Arial" pitchFamily="34" charset="0"/>
              <a:buChar char="•"/>
            </a:pPr>
            <a:r>
              <a:rPr lang="sk-SK" sz="4500" dirty="0">
                <a:solidFill>
                  <a:schemeClr val="tx1"/>
                </a:solidFill>
              </a:rPr>
              <a:t>S</a:t>
            </a:r>
            <a:r>
              <a:rPr lang="sk-SK" sz="4500" dirty="0" smtClean="0">
                <a:solidFill>
                  <a:schemeClr val="tx1"/>
                </a:solidFill>
              </a:rPr>
              <a:t>ú </a:t>
            </a:r>
            <a:r>
              <a:rPr lang="sk-SK" sz="4500" dirty="0">
                <a:solidFill>
                  <a:schemeClr val="tx1"/>
                </a:solidFill>
              </a:rPr>
              <a:t>vyrábané v troch štandardných farbách  </a:t>
            </a:r>
            <a:r>
              <a:rPr lang="sk-SK" sz="4500" dirty="0" smtClean="0">
                <a:solidFill>
                  <a:schemeClr val="tx1"/>
                </a:solidFill>
              </a:rPr>
              <a:t>- </a:t>
            </a:r>
            <a:r>
              <a:rPr lang="sk-SK" sz="4500" dirty="0">
                <a:solidFill>
                  <a:schemeClr val="tx1"/>
                </a:solidFill>
              </a:rPr>
              <a:t>zelená, modrá a červená</a:t>
            </a:r>
            <a:r>
              <a:rPr lang="sk-SK" sz="45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lnSpc>
                <a:spcPct val="120000"/>
              </a:lnSpc>
              <a:buFont typeface="Arial" pitchFamily="34" charset="0"/>
              <a:buChar char="•"/>
            </a:pPr>
            <a:r>
              <a:rPr lang="sk-SK" sz="4500" dirty="0" smtClean="0">
                <a:solidFill>
                  <a:schemeClr val="tx1"/>
                </a:solidFill>
              </a:rPr>
              <a:t>Asi </a:t>
            </a:r>
            <a:r>
              <a:rPr lang="sk-SK" sz="4500" dirty="0">
                <a:solidFill>
                  <a:schemeClr val="tx1"/>
                </a:solidFill>
              </a:rPr>
              <a:t>najdôležitejšou vlastnosťou u </a:t>
            </a:r>
            <a:r>
              <a:rPr lang="sk-SK" sz="4500" dirty="0" err="1">
                <a:solidFill>
                  <a:schemeClr val="tx1"/>
                </a:solidFill>
              </a:rPr>
              <a:t>DPS</a:t>
            </a:r>
            <a:r>
              <a:rPr lang="sk-SK" sz="4500" dirty="0">
                <a:solidFill>
                  <a:schemeClr val="tx1"/>
                </a:solidFill>
              </a:rPr>
              <a:t> je tepelná </a:t>
            </a:r>
            <a:r>
              <a:rPr lang="sk-SK" sz="4500" dirty="0" err="1">
                <a:solidFill>
                  <a:schemeClr val="tx1"/>
                </a:solidFill>
              </a:rPr>
              <a:t>roztiažnosť</a:t>
            </a:r>
            <a:r>
              <a:rPr lang="sk-SK" sz="4500" dirty="0">
                <a:solidFill>
                  <a:schemeClr val="tx1"/>
                </a:solidFill>
              </a:rPr>
              <a:t>, ktorá určuje ich rozmerovú stálosť.  </a:t>
            </a:r>
            <a:r>
              <a:rPr lang="sk-SK" sz="4500" dirty="0" smtClean="0">
                <a:solidFill>
                  <a:schemeClr val="tx1"/>
                </a:solidFill>
              </a:rPr>
              <a:t>Najlepšie sú </a:t>
            </a:r>
            <a:r>
              <a:rPr lang="sk-SK" sz="4500" dirty="0" err="1" smtClean="0">
                <a:solidFill>
                  <a:schemeClr val="tx1"/>
                </a:solidFill>
              </a:rPr>
              <a:t>DPS</a:t>
            </a:r>
            <a:r>
              <a:rPr lang="sk-SK" sz="4500" dirty="0" smtClean="0">
                <a:solidFill>
                  <a:schemeClr val="tx1"/>
                </a:solidFill>
              </a:rPr>
              <a:t> </a:t>
            </a:r>
            <a:r>
              <a:rPr lang="sk-SK" sz="4500" dirty="0">
                <a:solidFill>
                  <a:schemeClr val="tx1"/>
                </a:solidFill>
              </a:rPr>
              <a:t>vyrobené na báze </a:t>
            </a:r>
            <a:r>
              <a:rPr lang="sk-SK" sz="4500" dirty="0" err="1">
                <a:solidFill>
                  <a:schemeClr val="tx1"/>
                </a:solidFill>
              </a:rPr>
              <a:t>sklenných</a:t>
            </a:r>
            <a:r>
              <a:rPr lang="sk-SK" sz="4500" dirty="0">
                <a:solidFill>
                  <a:schemeClr val="tx1"/>
                </a:solidFill>
              </a:rPr>
              <a:t> vlákien.</a:t>
            </a:r>
          </a:p>
          <a:p>
            <a:pPr algn="l" eaLnBrk="1" hangingPunct="1">
              <a:lnSpc>
                <a:spcPct val="90000"/>
              </a:lnSpc>
            </a:pPr>
            <a:endParaRPr lang="sk-SK" sz="2000" b="1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sk-SK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255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2184</TotalTime>
  <Words>805</Words>
  <Application>Microsoft Office PowerPoint</Application>
  <PresentationFormat>Prezentácia na obrazovke (4:3)</PresentationFormat>
  <Paragraphs>122</Paragraphs>
  <Slides>22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3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Juraj</dc:creator>
  <cp:lastModifiedBy>Juraj</cp:lastModifiedBy>
  <cp:revision>121</cp:revision>
  <dcterms:created xsi:type="dcterms:W3CDTF">2013-02-01T18:44:01Z</dcterms:created>
  <dcterms:modified xsi:type="dcterms:W3CDTF">2017-03-18T18:31:49Z</dcterms:modified>
</cp:coreProperties>
</file>