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2" r:id="rId2"/>
    <p:sldId id="360" r:id="rId3"/>
    <p:sldId id="358" r:id="rId4"/>
    <p:sldId id="384" r:id="rId5"/>
    <p:sldId id="361" r:id="rId6"/>
    <p:sldId id="379" r:id="rId7"/>
    <p:sldId id="380" r:id="rId8"/>
    <p:sldId id="381" r:id="rId9"/>
    <p:sldId id="382" r:id="rId10"/>
    <p:sldId id="383" r:id="rId11"/>
    <p:sldId id="387" r:id="rId12"/>
    <p:sldId id="385" r:id="rId13"/>
    <p:sldId id="363" r:id="rId14"/>
    <p:sldId id="391" r:id="rId15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1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3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0763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3" y="4589224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3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Elektrick%C3%A9_zariadenie" TargetMode="External"/><Relationship Id="rId7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k.wikipedia.org/wiki/Strieda%C4%8D" TargetMode="External"/><Relationship Id="rId5" Type="http://schemas.openxmlformats.org/officeDocument/2006/relationships/hyperlink" Target="https://sk.wikipedia.org/wiki/Meni%C4%8D" TargetMode="External"/><Relationship Id="rId4" Type="http://schemas.openxmlformats.org/officeDocument/2006/relationships/hyperlink" Target="https://sk.wikipedia.org/wiki/Nap%C3%A4ti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85720" y="428604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Opakovanie: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Označenie a jednotky napätia, prúdu, odporu</a:t>
            </a:r>
          </a:p>
          <a:p>
            <a:pPr marL="342900" indent="-342900">
              <a:buAutoNum type="arabicPeriod"/>
            </a:pPr>
            <a:r>
              <a:rPr lang="sk-SK" dirty="0" smtClean="0"/>
              <a:t>Meranie napätia, prúdu a odporu</a:t>
            </a:r>
          </a:p>
          <a:p>
            <a:pPr marL="342900" indent="-342900">
              <a:buAutoNum type="arabicPeriod"/>
            </a:pPr>
            <a:r>
              <a:rPr lang="sk-SK" dirty="0" smtClean="0"/>
              <a:t>Ohmov zákon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Kirchoffove</a:t>
            </a:r>
            <a:r>
              <a:rPr lang="sk-SK" dirty="0" smtClean="0"/>
              <a:t> zákony</a:t>
            </a:r>
          </a:p>
          <a:p>
            <a:pPr marL="342900" indent="-342900">
              <a:buAutoNum type="arabicPeriod"/>
            </a:pPr>
            <a:r>
              <a:rPr lang="sk-SK" dirty="0" smtClean="0"/>
              <a:t>Premena jednotiek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Rezistor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Kondenzátor</a:t>
            </a:r>
          </a:p>
          <a:p>
            <a:pPr marL="342900" indent="-342900">
              <a:buAutoNum type="arabicPeriod"/>
            </a:pPr>
            <a:r>
              <a:rPr lang="sk-SK" dirty="0" smtClean="0"/>
              <a:t>Dióda, priepustný a nepriepustný smer</a:t>
            </a:r>
          </a:p>
          <a:p>
            <a:pPr marL="342900" indent="-342900">
              <a:buAutoNum type="arabicPeriod"/>
            </a:pPr>
            <a:r>
              <a:rPr lang="sk-SK" dirty="0" smtClean="0"/>
              <a:t>LED dióda</a:t>
            </a:r>
          </a:p>
          <a:p>
            <a:pPr marL="342900" indent="-342900">
              <a:buAutoNum type="arabicPeriod"/>
            </a:pPr>
            <a:r>
              <a:rPr lang="sk-SK" dirty="0" smtClean="0"/>
              <a:t> Tranzistor</a:t>
            </a:r>
          </a:p>
          <a:p>
            <a:pPr marL="342900" indent="-342900">
              <a:buAutoNum type="arabicPeriod"/>
            </a:pPr>
            <a:r>
              <a:rPr lang="sk-SK" dirty="0" smtClean="0"/>
              <a:t>Zapojenie odporov a výpočet odporov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793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5536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9.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36450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10.</a:t>
            </a:r>
            <a:endParaRPr lang="sk-SK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760949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t="6690" b="4108"/>
          <a:stretch>
            <a:fillRect/>
          </a:stretch>
        </p:blipFill>
        <p:spPr bwMode="auto">
          <a:xfrm>
            <a:off x="827584" y="3356992"/>
            <a:ext cx="797647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75541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5536" y="16288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11.</a:t>
            </a:r>
            <a:endParaRPr lang="sk-SK" b="1" dirty="0"/>
          </a:p>
        </p:txBody>
      </p:sp>
      <p:pic>
        <p:nvPicPr>
          <p:cNvPr id="44037" name="Picture 5" descr="http://alzat.spseke.sk/zdroje/nasob/zdvojnap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6340254" cy="5112568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179512" y="87015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 smtClean="0">
                <a:solidFill>
                  <a:srgbClr val="C00000"/>
                </a:solidFill>
              </a:rPr>
              <a:t>Zdvojovače</a:t>
            </a:r>
            <a:r>
              <a:rPr lang="sk-SK" sz="2400" b="1" dirty="0" smtClean="0">
                <a:solidFill>
                  <a:srgbClr val="C00000"/>
                </a:solidFill>
              </a:rPr>
              <a:t> napätia</a:t>
            </a:r>
            <a:endParaRPr lang="sk-SK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1663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5536" y="9900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12.</a:t>
            </a:r>
            <a:endParaRPr lang="sk-SK" b="1" dirty="0"/>
          </a:p>
        </p:txBody>
      </p:sp>
      <p:pic>
        <p:nvPicPr>
          <p:cNvPr id="46082" name="Picture 2" descr="http://physics.mff.cuni.cz/kfpp/skripta/elektronika/kap2/2_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18012"/>
            <a:ext cx="5256584" cy="2996254"/>
          </a:xfrm>
          <a:prstGeom prst="rect">
            <a:avLst/>
          </a:prstGeom>
          <a:noFill/>
        </p:spPr>
      </p:pic>
      <p:pic>
        <p:nvPicPr>
          <p:cNvPr id="15362" name="Picture 2" descr="Obrázok"/>
          <p:cNvPicPr>
            <a:picLocks noChangeAspect="1" noChangeArrowheads="1"/>
          </p:cNvPicPr>
          <p:nvPr/>
        </p:nvPicPr>
        <p:blipFill>
          <a:blip r:embed="rId3" cstate="print"/>
          <a:srcRect b="14021"/>
          <a:stretch>
            <a:fillRect/>
          </a:stretch>
        </p:blipFill>
        <p:spPr bwMode="auto">
          <a:xfrm>
            <a:off x="179512" y="4086364"/>
            <a:ext cx="5355124" cy="2708920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395536" y="38610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13.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6084168" y="112474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Násobiče napätia</a:t>
            </a:r>
            <a:endParaRPr lang="sk-SK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26064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Filtrovanie napätia po usmernení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74713" y="3138562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0781" y="234555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pic>
        <p:nvPicPr>
          <p:cNvPr id="10" name="Picture 5" descr="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57" t="6656" r="13102" b="20987"/>
          <a:stretch/>
        </p:blipFill>
        <p:spPr bwMode="auto">
          <a:xfrm>
            <a:off x="379481" y="1385454"/>
            <a:ext cx="8135846" cy="319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665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71406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Filtrovanie napätia po usmernení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74713" y="3138562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0781" y="234555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BlokTextu 4"/>
          <p:cNvSpPr txBox="1">
            <a:spLocks noChangeArrowheads="1"/>
          </p:cNvSpPr>
          <p:nvPr/>
        </p:nvSpPr>
        <p:spPr bwMode="auto">
          <a:xfrm>
            <a:off x="88916" y="1361249"/>
            <a:ext cx="669766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sk-SK" dirty="0"/>
              <a:t>Z </a:t>
            </a:r>
            <a:r>
              <a:rPr lang="cs-CZ" altLang="sk-SK" dirty="0" err="1" smtClean="0"/>
              <a:t>definicie</a:t>
            </a:r>
            <a:r>
              <a:rPr lang="cs-CZ" altLang="sk-SK" dirty="0" smtClean="0"/>
              <a:t> </a:t>
            </a:r>
            <a:r>
              <a:rPr lang="cs-CZ" altLang="sk-SK" dirty="0"/>
              <a:t>Faradu vyplývá </a:t>
            </a:r>
            <a:r>
              <a:rPr lang="cs-CZ" altLang="sk-SK" dirty="0" err="1" smtClean="0"/>
              <a:t>vzťah</a:t>
            </a:r>
            <a:r>
              <a:rPr lang="cs-CZ" altLang="sk-SK" dirty="0"/>
              <a:t>:</a:t>
            </a:r>
            <a:endParaRPr lang="sk-SK" altLang="sk-SK" dirty="0"/>
          </a:p>
          <a:p>
            <a:pPr eaLnBrk="1" hangingPunct="1"/>
            <a:r>
              <a:rPr lang="cs-CZ" altLang="sk-SK" dirty="0"/>
              <a:t>C = </a:t>
            </a:r>
            <a:r>
              <a:rPr lang="cs-CZ" altLang="sk-SK" dirty="0" smtClean="0"/>
              <a:t>Q/U</a:t>
            </a:r>
            <a:r>
              <a:rPr lang="cs-CZ" altLang="sk-SK" baseline="-25000" dirty="0" smtClean="0"/>
              <a:t>r</a:t>
            </a:r>
            <a:r>
              <a:rPr lang="cs-CZ" altLang="sk-SK" dirty="0" smtClean="0"/>
              <a:t>=( </a:t>
            </a: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·t ) / U</a:t>
            </a:r>
            <a:r>
              <a:rPr lang="cs-CZ" altLang="sk-SK" baseline="-25000" dirty="0"/>
              <a:t>r</a:t>
            </a:r>
            <a:r>
              <a:rPr lang="cs-CZ" altLang="sk-SK" dirty="0"/>
              <a:t/>
            </a:r>
            <a:br>
              <a:rPr lang="cs-CZ" altLang="sk-SK" dirty="0"/>
            </a:br>
            <a:r>
              <a:rPr lang="cs-CZ" altLang="sk-SK" dirty="0"/>
              <a:t/>
            </a:r>
            <a:br>
              <a:rPr lang="cs-CZ" altLang="sk-SK" dirty="0"/>
            </a:br>
            <a:r>
              <a:rPr lang="cs-CZ" altLang="sk-SK" dirty="0"/>
              <a:t>Dosadíme vzorec 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/>
              <a:t>čas t = 0,5·T a 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napätie</a:t>
            </a:r>
            <a:r>
              <a:rPr lang="cs-CZ" altLang="sk-SK" dirty="0" smtClean="0"/>
              <a:t> </a:t>
            </a:r>
            <a:r>
              <a:rPr lang="cs-CZ" altLang="sk-SK" dirty="0"/>
              <a:t>U</a:t>
            </a:r>
            <a:r>
              <a:rPr lang="cs-CZ" altLang="sk-SK" baseline="-25000" dirty="0"/>
              <a:t>r</a:t>
            </a:r>
            <a:r>
              <a:rPr lang="cs-CZ" altLang="sk-SK" dirty="0"/>
              <a:t> = </a:t>
            </a:r>
            <a:r>
              <a:rPr lang="cs-CZ" altLang="sk-SK" dirty="0" err="1"/>
              <a:t>U</a:t>
            </a:r>
            <a:r>
              <a:rPr lang="cs-CZ" altLang="sk-SK" baseline="-25000" dirty="0" err="1"/>
              <a:t>max</a:t>
            </a:r>
            <a:r>
              <a:rPr lang="cs-CZ" altLang="sk-SK" dirty="0"/>
              <a:t> - U</a:t>
            </a:r>
            <a:r>
              <a:rPr lang="cs-CZ" altLang="sk-SK" baseline="-25000" dirty="0"/>
              <a:t>x</a:t>
            </a:r>
            <a:r>
              <a:rPr lang="cs-CZ" altLang="sk-SK" dirty="0"/>
              <a:t>:</a:t>
            </a:r>
            <a:endParaRPr lang="sk-SK" altLang="sk-SK" dirty="0"/>
          </a:p>
          <a:p>
            <a:pPr eaLnBrk="1" hangingPunct="1"/>
            <a:r>
              <a:rPr lang="cs-CZ" altLang="sk-SK" dirty="0"/>
              <a:t>C = ( </a:t>
            </a: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·0,5·T ) / (U</a:t>
            </a:r>
            <a:r>
              <a:rPr lang="cs-CZ" altLang="sk-SK" baseline="-25000" dirty="0"/>
              <a:t>m</a:t>
            </a:r>
            <a:r>
              <a:rPr lang="cs-CZ" altLang="sk-SK" dirty="0"/>
              <a:t> - U</a:t>
            </a:r>
            <a:r>
              <a:rPr lang="cs-CZ" altLang="sk-SK" baseline="-25000" dirty="0"/>
              <a:t>x</a:t>
            </a:r>
            <a:r>
              <a:rPr lang="cs-CZ" altLang="sk-SK" dirty="0"/>
              <a:t>)</a:t>
            </a:r>
            <a:br>
              <a:rPr lang="cs-CZ" altLang="sk-SK" dirty="0"/>
            </a:br>
            <a:r>
              <a:rPr lang="cs-CZ" altLang="sk-SK" dirty="0"/>
              <a:t/>
            </a:r>
            <a:br>
              <a:rPr lang="cs-CZ" altLang="sk-SK" dirty="0"/>
            </a:br>
            <a:r>
              <a:rPr lang="cs-CZ" altLang="sk-SK" dirty="0"/>
              <a:t>Po </a:t>
            </a:r>
            <a:r>
              <a:rPr lang="cs-CZ" altLang="sk-SK" dirty="0" err="1" smtClean="0"/>
              <a:t>dosadení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vzorca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frekvenciu</a:t>
            </a:r>
            <a:r>
              <a:rPr lang="cs-CZ" altLang="sk-SK" dirty="0" smtClean="0"/>
              <a:t> </a:t>
            </a:r>
            <a:r>
              <a:rPr lang="cs-CZ" altLang="sk-SK" dirty="0"/>
              <a:t>f = 1 / T a </a:t>
            </a:r>
            <a:r>
              <a:rPr lang="cs-CZ" altLang="sk-SK" dirty="0" err="1" smtClean="0"/>
              <a:t>jednoduchej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úprave</a:t>
            </a:r>
            <a:r>
              <a:rPr lang="cs-CZ" altLang="sk-SK" dirty="0" smtClean="0"/>
              <a:t> </a:t>
            </a:r>
            <a:r>
              <a:rPr lang="cs-CZ" altLang="sk-SK" dirty="0"/>
              <a:t>dostaneme výsledný </a:t>
            </a:r>
            <a:r>
              <a:rPr lang="cs-CZ" altLang="sk-SK" dirty="0" err="1" smtClean="0"/>
              <a:t>vzťah</a:t>
            </a:r>
            <a:r>
              <a:rPr lang="cs-CZ" altLang="sk-SK" dirty="0"/>
              <a:t>:</a:t>
            </a:r>
            <a:endParaRPr lang="sk-SK" altLang="sk-SK" dirty="0"/>
          </a:p>
          <a:p>
            <a:pPr eaLnBrk="1" hangingPunct="1"/>
            <a:endParaRPr lang="cs-CZ" altLang="sk-SK" b="1" dirty="0" smtClean="0"/>
          </a:p>
          <a:p>
            <a:pPr eaLnBrk="1" hangingPunct="1"/>
            <a:r>
              <a:rPr lang="cs-CZ" altLang="sk-SK" b="1" dirty="0" smtClean="0"/>
              <a:t>C </a:t>
            </a:r>
            <a:r>
              <a:rPr lang="cs-CZ" altLang="sk-SK" b="1" dirty="0"/>
              <a:t>= </a:t>
            </a:r>
            <a:r>
              <a:rPr lang="cs-CZ" altLang="sk-SK" b="1" dirty="0" err="1"/>
              <a:t>I</a:t>
            </a:r>
            <a:r>
              <a:rPr lang="cs-CZ" altLang="sk-SK" b="1" baseline="-25000" dirty="0" err="1"/>
              <a:t>m</a:t>
            </a:r>
            <a:r>
              <a:rPr lang="cs-CZ" altLang="sk-SK" b="1" dirty="0"/>
              <a:t> / [ </a:t>
            </a:r>
            <a:r>
              <a:rPr lang="cs-CZ" altLang="sk-SK" b="1" dirty="0" err="1"/>
              <a:t>2f</a:t>
            </a:r>
            <a:r>
              <a:rPr lang="cs-CZ" altLang="sk-SK" b="1" dirty="0"/>
              <a:t>·(U</a:t>
            </a:r>
            <a:r>
              <a:rPr lang="cs-CZ" altLang="sk-SK" b="1" baseline="-25000" dirty="0"/>
              <a:t>m</a:t>
            </a:r>
            <a:r>
              <a:rPr lang="cs-CZ" altLang="sk-SK" b="1" dirty="0"/>
              <a:t> - U</a:t>
            </a:r>
            <a:r>
              <a:rPr lang="cs-CZ" altLang="sk-SK" b="1" baseline="-25000" dirty="0"/>
              <a:t>x</a:t>
            </a:r>
            <a:r>
              <a:rPr lang="cs-CZ" altLang="sk-SK" b="1" dirty="0"/>
              <a:t>) ]</a:t>
            </a:r>
            <a:r>
              <a:rPr lang="cs-CZ" altLang="sk-SK" dirty="0"/>
              <a:t/>
            </a:r>
            <a:br>
              <a:rPr lang="cs-CZ" altLang="sk-SK" dirty="0"/>
            </a:br>
            <a:endParaRPr lang="sk-SK" altLang="sk-SK" dirty="0"/>
          </a:p>
        </p:txBody>
      </p:sp>
      <p:sp>
        <p:nvSpPr>
          <p:cNvPr id="12" name="BlokTextu 5"/>
          <p:cNvSpPr txBox="1">
            <a:spLocks noChangeArrowheads="1"/>
          </p:cNvSpPr>
          <p:nvPr/>
        </p:nvSpPr>
        <p:spPr bwMode="auto">
          <a:xfrm>
            <a:off x="142844" y="4335485"/>
            <a:ext cx="74882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sk-SK" dirty="0"/>
              <a:t>U</a:t>
            </a:r>
            <a:r>
              <a:rPr lang="cs-CZ" altLang="sk-SK" baseline="-25000" dirty="0"/>
              <a:t>m</a:t>
            </a:r>
            <a:r>
              <a:rPr lang="cs-CZ" altLang="sk-SK" dirty="0"/>
              <a:t> = maximální </a:t>
            </a:r>
            <a:r>
              <a:rPr lang="cs-CZ" altLang="sk-SK" dirty="0" err="1" smtClean="0"/>
              <a:t>napetie</a:t>
            </a:r>
            <a:r>
              <a:rPr lang="cs-CZ" altLang="sk-SK" dirty="0" smtClean="0"/>
              <a:t> </a:t>
            </a:r>
            <a:r>
              <a:rPr lang="cs-CZ" altLang="sk-SK" dirty="0"/>
              <a:t>na </a:t>
            </a:r>
            <a:r>
              <a:rPr lang="cs-CZ" altLang="sk-SK" dirty="0" smtClean="0"/>
              <a:t>výstupe; </a:t>
            </a:r>
            <a:r>
              <a:rPr lang="cs-CZ" altLang="sk-SK" dirty="0"/>
              <a:t>[U</a:t>
            </a:r>
            <a:r>
              <a:rPr lang="cs-CZ" altLang="sk-SK" baseline="-25000" dirty="0"/>
              <a:t>m</a:t>
            </a:r>
            <a:r>
              <a:rPr lang="cs-CZ" altLang="sk-SK" dirty="0"/>
              <a:t>]=V</a:t>
            </a:r>
            <a:br>
              <a:rPr lang="cs-CZ" altLang="sk-SK" dirty="0"/>
            </a:br>
            <a:r>
              <a:rPr lang="cs-CZ" altLang="sk-SK" dirty="0"/>
              <a:t>U</a:t>
            </a:r>
            <a:r>
              <a:rPr lang="cs-CZ" altLang="sk-SK" baseline="-25000" dirty="0"/>
              <a:t>x</a:t>
            </a:r>
            <a:r>
              <a:rPr lang="cs-CZ" altLang="sk-SK" dirty="0"/>
              <a:t> = </a:t>
            </a:r>
            <a:r>
              <a:rPr lang="cs-CZ" altLang="sk-SK" dirty="0" err="1" smtClean="0"/>
              <a:t>minimálne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napätie</a:t>
            </a:r>
            <a:r>
              <a:rPr lang="cs-CZ" altLang="sk-SK" dirty="0" smtClean="0"/>
              <a:t> </a:t>
            </a:r>
            <a:r>
              <a:rPr lang="cs-CZ" altLang="sk-SK" dirty="0"/>
              <a:t>na </a:t>
            </a:r>
            <a:r>
              <a:rPr lang="cs-CZ" altLang="sk-SK" dirty="0" smtClean="0"/>
              <a:t>výstupe </a:t>
            </a:r>
            <a:r>
              <a:rPr lang="cs-CZ" altLang="sk-SK" dirty="0" err="1" smtClean="0"/>
              <a:t>pri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maximálnej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záťaži</a:t>
            </a:r>
            <a:r>
              <a:rPr lang="cs-CZ" altLang="sk-SK" dirty="0"/>
              <a:t>; [U</a:t>
            </a:r>
            <a:r>
              <a:rPr lang="cs-CZ" altLang="sk-SK" baseline="-25000" dirty="0"/>
              <a:t>x</a:t>
            </a:r>
            <a:r>
              <a:rPr lang="cs-CZ" altLang="sk-SK" dirty="0"/>
              <a:t>]=V</a:t>
            </a:r>
            <a:br>
              <a:rPr lang="cs-CZ" altLang="sk-SK" dirty="0"/>
            </a:br>
            <a:r>
              <a:rPr lang="cs-CZ" altLang="sk-SK" dirty="0"/>
              <a:t>U</a:t>
            </a:r>
            <a:r>
              <a:rPr lang="cs-CZ" altLang="sk-SK" baseline="-25000" dirty="0"/>
              <a:t>r</a:t>
            </a:r>
            <a:r>
              <a:rPr lang="cs-CZ" altLang="sk-SK" dirty="0"/>
              <a:t> = </a:t>
            </a:r>
            <a:r>
              <a:rPr lang="cs-CZ" altLang="sk-SK" dirty="0" err="1" smtClean="0"/>
              <a:t>rozdiel</a:t>
            </a:r>
            <a:r>
              <a:rPr lang="cs-CZ" altLang="sk-SK" dirty="0" smtClean="0"/>
              <a:t> </a:t>
            </a:r>
            <a:r>
              <a:rPr lang="cs-CZ" altLang="sk-SK" dirty="0"/>
              <a:t>U</a:t>
            </a:r>
            <a:r>
              <a:rPr lang="cs-CZ" altLang="sk-SK" baseline="-25000" dirty="0"/>
              <a:t>m</a:t>
            </a:r>
            <a:r>
              <a:rPr lang="cs-CZ" altLang="sk-SK" dirty="0"/>
              <a:t> a U</a:t>
            </a:r>
            <a:r>
              <a:rPr lang="cs-CZ" altLang="sk-SK" baseline="-25000" dirty="0"/>
              <a:t>x</a:t>
            </a:r>
            <a:r>
              <a:rPr lang="cs-CZ" altLang="sk-SK" dirty="0"/>
              <a:t>; [U</a:t>
            </a:r>
            <a:r>
              <a:rPr lang="cs-CZ" altLang="sk-SK" baseline="-25000" dirty="0"/>
              <a:t>r</a:t>
            </a:r>
            <a:r>
              <a:rPr lang="cs-CZ" altLang="sk-SK" dirty="0"/>
              <a:t>]=V</a:t>
            </a:r>
            <a:br>
              <a:rPr lang="cs-CZ" altLang="sk-SK" dirty="0"/>
            </a:b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 = </a:t>
            </a:r>
            <a:r>
              <a:rPr lang="cs-CZ" altLang="sk-SK" dirty="0" err="1" smtClean="0"/>
              <a:t>maximálny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prúd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odoberaný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zo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zdroja</a:t>
            </a:r>
            <a:r>
              <a:rPr lang="cs-CZ" altLang="sk-SK" dirty="0" smtClean="0"/>
              <a:t>; </a:t>
            </a:r>
            <a:r>
              <a:rPr lang="cs-CZ" altLang="sk-SK" dirty="0"/>
              <a:t>[</a:t>
            </a: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]=A</a:t>
            </a:r>
            <a:br>
              <a:rPr lang="cs-CZ" altLang="sk-SK" dirty="0"/>
            </a:br>
            <a:r>
              <a:rPr lang="cs-CZ" altLang="sk-SK" dirty="0"/>
              <a:t>t = </a:t>
            </a:r>
            <a:r>
              <a:rPr lang="cs-CZ" altLang="sk-SK" dirty="0" err="1" smtClean="0"/>
              <a:t>približný</a:t>
            </a:r>
            <a:r>
              <a:rPr lang="cs-CZ" altLang="sk-SK" dirty="0" smtClean="0"/>
              <a:t> </a:t>
            </a:r>
            <a:r>
              <a:rPr lang="cs-CZ" altLang="sk-SK" dirty="0"/>
              <a:t>čas, po </a:t>
            </a:r>
            <a:r>
              <a:rPr lang="cs-CZ" altLang="sk-SK" dirty="0" err="1" smtClean="0"/>
              <a:t>ktorý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sa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filtračný</a:t>
            </a:r>
            <a:r>
              <a:rPr lang="cs-CZ" altLang="sk-SK" dirty="0" smtClean="0"/>
              <a:t> </a:t>
            </a:r>
            <a:r>
              <a:rPr lang="cs-CZ" altLang="sk-SK" dirty="0"/>
              <a:t>kondenzátor </a:t>
            </a:r>
            <a:r>
              <a:rPr lang="cs-CZ" altLang="sk-SK" dirty="0" err="1" smtClean="0"/>
              <a:t>vybíja</a:t>
            </a:r>
            <a:r>
              <a:rPr lang="cs-CZ" altLang="sk-SK" dirty="0" smtClean="0"/>
              <a:t>; </a:t>
            </a:r>
            <a:r>
              <a:rPr lang="cs-CZ" altLang="sk-SK" dirty="0"/>
              <a:t>[t]=s</a:t>
            </a:r>
            <a:br>
              <a:rPr lang="cs-CZ" altLang="sk-SK" dirty="0"/>
            </a:br>
            <a:r>
              <a:rPr lang="cs-CZ" altLang="sk-SK" dirty="0"/>
              <a:t>T = perioda; [T]=s</a:t>
            </a:r>
            <a:br>
              <a:rPr lang="cs-CZ" altLang="sk-SK" dirty="0"/>
            </a:br>
            <a:r>
              <a:rPr lang="cs-CZ" altLang="sk-SK" dirty="0"/>
              <a:t>C = kapacita </a:t>
            </a:r>
            <a:r>
              <a:rPr lang="cs-CZ" altLang="sk-SK" dirty="0" err="1" smtClean="0"/>
              <a:t>filtračného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kondenzátora</a:t>
            </a:r>
            <a:r>
              <a:rPr lang="cs-CZ" altLang="sk-SK" dirty="0" smtClean="0"/>
              <a:t>; </a:t>
            </a:r>
            <a:r>
              <a:rPr lang="cs-CZ" altLang="sk-SK" dirty="0"/>
              <a:t>[C]=F</a:t>
            </a:r>
            <a:br>
              <a:rPr lang="cs-CZ" altLang="sk-SK" dirty="0"/>
            </a:br>
            <a:r>
              <a:rPr lang="cs-CZ" altLang="sk-SK" dirty="0"/>
              <a:t>f = </a:t>
            </a:r>
            <a:r>
              <a:rPr lang="cs-CZ" altLang="sk-SK" dirty="0" err="1" smtClean="0"/>
              <a:t>frekvencia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striedavého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napätia</a:t>
            </a:r>
            <a:r>
              <a:rPr lang="cs-CZ" altLang="sk-SK" dirty="0" smtClean="0"/>
              <a:t>; </a:t>
            </a:r>
            <a:r>
              <a:rPr lang="cs-CZ" altLang="sk-SK" dirty="0"/>
              <a:t>[f]=Hz (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/>
              <a:t>el. </a:t>
            </a:r>
            <a:r>
              <a:rPr lang="cs-CZ" altLang="sk-SK" dirty="0" err="1" smtClean="0"/>
              <a:t>sieť</a:t>
            </a:r>
            <a:r>
              <a:rPr lang="cs-CZ" altLang="sk-SK" dirty="0" smtClean="0"/>
              <a:t> </a:t>
            </a:r>
            <a:r>
              <a:rPr lang="cs-CZ" altLang="sk-SK" dirty="0"/>
              <a:t>50Hz)</a:t>
            </a:r>
            <a:endParaRPr lang="sk-SK" altLang="sk-SK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1406" y="428604"/>
            <a:ext cx="7793038" cy="146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sk-SK" sz="2800" b="1" dirty="0" smtClean="0">
                <a:solidFill>
                  <a:srgbClr val="CC3300"/>
                </a:solidFill>
              </a:rPr>
              <a:t>Kondenzátor = filter</a:t>
            </a:r>
            <a:r>
              <a:rPr lang="sk-SK" altLang="sk-SK" sz="3200" b="1" dirty="0" smtClean="0">
                <a:solidFill>
                  <a:srgbClr val="CC3300"/>
                </a:solidFill>
              </a:rPr>
              <a:t/>
            </a:r>
            <a:br>
              <a:rPr lang="sk-SK" altLang="sk-SK" sz="3200" b="1" dirty="0" smtClean="0">
                <a:solidFill>
                  <a:srgbClr val="CC3300"/>
                </a:solidFill>
              </a:rPr>
            </a:br>
            <a:endParaRPr lang="sk-SK" altLang="sk-SK" sz="3200" b="1" dirty="0" smtClean="0">
              <a:solidFill>
                <a:srgbClr val="CC3300"/>
              </a:solidFill>
            </a:endParaRPr>
          </a:p>
        </p:txBody>
      </p:sp>
      <p:pic>
        <p:nvPicPr>
          <p:cNvPr id="10" name="Obrázok 9" descr="průběh napětí za usměrňovač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30" y="0"/>
            <a:ext cx="4643470" cy="222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3757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eb.spseke.sk/zdroje/blokschz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70688" cy="2520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251520" y="26064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Lineárne napájacie zdroje</a:t>
            </a:r>
            <a:endParaRPr lang="sk-SK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5" descr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44" b="23279"/>
          <a:stretch>
            <a:fillRect/>
          </a:stretch>
        </p:blipFill>
        <p:spPr bwMode="auto">
          <a:xfrm>
            <a:off x="320709" y="4581128"/>
            <a:ext cx="838520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Rovná spojovacia šípka 8"/>
          <p:cNvCxnSpPr/>
          <p:nvPr/>
        </p:nvCxnSpPr>
        <p:spPr>
          <a:xfrm flipH="1">
            <a:off x="971600" y="2996952"/>
            <a:ext cx="36004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H="1">
            <a:off x="3059832" y="3068960"/>
            <a:ext cx="21602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H="1">
            <a:off x="4211960" y="3068960"/>
            <a:ext cx="504056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 flipH="1">
            <a:off x="5292080" y="3068960"/>
            <a:ext cx="129614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1331640" y="306896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 cievky s feromagnetickým jadrom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3347864" y="31409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Diódy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4788024" y="31409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Kondenzátor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6588224" y="315374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Zenerova</a:t>
            </a:r>
            <a:r>
              <a:rPr lang="sk-SK" dirty="0" smtClean="0"/>
              <a:t> dióda,</a:t>
            </a:r>
          </a:p>
          <a:p>
            <a:r>
              <a:rPr lang="sk-SK" dirty="0" smtClean="0"/>
              <a:t>Integrovaný obvod,</a:t>
            </a:r>
          </a:p>
          <a:p>
            <a:r>
              <a:rPr lang="sk-SK" dirty="0" smtClean="0"/>
              <a:t>regulátor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57886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4104456" cy="375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251520" y="18864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Transformátor: 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88839"/>
            <a:ext cx="4572000" cy="27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BlokTextu 5"/>
          <p:cNvSpPr txBox="1"/>
          <p:nvPr/>
        </p:nvSpPr>
        <p:spPr>
          <a:xfrm>
            <a:off x="5148064" y="18864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Striedavý signál: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932040" y="692696"/>
            <a:ext cx="3995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 = </a:t>
            </a:r>
            <a:r>
              <a:rPr lang="sk-SK" b="1" dirty="0" smtClean="0"/>
              <a:t>amplitúda</a:t>
            </a:r>
            <a:r>
              <a:rPr lang="sk-SK" dirty="0" smtClean="0"/>
              <a:t> (napäťová, prúdová)</a:t>
            </a:r>
          </a:p>
          <a:p>
            <a:r>
              <a:rPr lang="sk-SK" dirty="0" smtClean="0"/>
              <a:t>T = </a:t>
            </a:r>
            <a:r>
              <a:rPr lang="sk-SK" b="1" dirty="0" smtClean="0"/>
              <a:t>perióda</a:t>
            </a:r>
            <a:r>
              <a:rPr lang="sk-SK" dirty="0" smtClean="0"/>
              <a:t> (čas v sekundách za ktorý sa opakuje rovnaká poloha signálu, s)</a:t>
            </a:r>
          </a:p>
          <a:p>
            <a:r>
              <a:rPr lang="sk-SK" dirty="0" smtClean="0"/>
              <a:t>f = 1/T = </a:t>
            </a:r>
            <a:r>
              <a:rPr lang="sk-SK" b="1" dirty="0" smtClean="0"/>
              <a:t>frekvencia</a:t>
            </a:r>
            <a:r>
              <a:rPr lang="sk-SK" dirty="0" smtClean="0"/>
              <a:t> (počet opakovaní rovnakého stavu za jednotku času, Hz)</a:t>
            </a:r>
            <a:endParaRPr lang="sk-SK" dirty="0"/>
          </a:p>
        </p:txBody>
      </p:sp>
      <p:cxnSp>
        <p:nvCxnSpPr>
          <p:cNvPr id="9" name="Rovná spojovacia šípka 8"/>
          <p:cNvCxnSpPr/>
          <p:nvPr/>
        </p:nvCxnSpPr>
        <p:spPr>
          <a:xfrm flipV="1">
            <a:off x="611560" y="3429000"/>
            <a:ext cx="72008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179512" y="5517232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Primárna cievka </a:t>
            </a:r>
            <a:r>
              <a:rPr lang="sk-SK" dirty="0" smtClean="0"/>
              <a:t>		</a:t>
            </a:r>
            <a:r>
              <a:rPr lang="sk-SK" b="1" dirty="0" smtClean="0"/>
              <a:t>Sekundárna cievka</a:t>
            </a:r>
            <a:endParaRPr lang="sk-SK" b="1" dirty="0"/>
          </a:p>
        </p:txBody>
      </p:sp>
      <p:cxnSp>
        <p:nvCxnSpPr>
          <p:cNvPr id="12" name="Rovná spojovacia šípka 11"/>
          <p:cNvCxnSpPr/>
          <p:nvPr/>
        </p:nvCxnSpPr>
        <p:spPr>
          <a:xfrm flipV="1">
            <a:off x="3059832" y="3717032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1520" y="216024"/>
            <a:ext cx="7793038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sk-SK" sz="2800" b="1" dirty="0" smtClean="0">
                <a:solidFill>
                  <a:srgbClr val="CC3300"/>
                </a:solidFill>
              </a:rPr>
              <a:t>VA charakteristika diódy			Usmerňovače </a:t>
            </a:r>
            <a:r>
              <a:rPr lang="sk-SK" altLang="sk-SK" sz="3200" b="1" dirty="0" smtClean="0">
                <a:solidFill>
                  <a:srgbClr val="CC3300"/>
                </a:solidFill>
              </a:rPr>
              <a:t/>
            </a:r>
            <a:br>
              <a:rPr lang="sk-SK" altLang="sk-SK" sz="3200" b="1" dirty="0" smtClean="0">
                <a:solidFill>
                  <a:srgbClr val="CC3300"/>
                </a:solidFill>
              </a:rPr>
            </a:br>
            <a:endParaRPr lang="sk-SK" altLang="sk-SK" sz="3200" b="1" dirty="0" smtClean="0">
              <a:solidFill>
                <a:srgbClr val="CC33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pic>
        <p:nvPicPr>
          <p:cNvPr id="45058" name="Picture 2" descr="http://www.arduinoposlovensky.sk/_/rsrc/1475846046315/teoria/dioda/VA%20di%C3%B3d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4555889" cy="3384376"/>
          </a:xfrm>
          <a:prstGeom prst="rect">
            <a:avLst/>
          </a:prstGeom>
          <a:noFill/>
        </p:spPr>
      </p:pic>
      <p:sp>
        <p:nvSpPr>
          <p:cNvPr id="12" name="Obdĺžnik 11"/>
          <p:cNvSpPr/>
          <p:nvPr/>
        </p:nvSpPr>
        <p:spPr>
          <a:xfrm>
            <a:off x="5220072" y="1196752"/>
            <a:ext cx="3672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Usmerňovač</a:t>
            </a:r>
            <a:r>
              <a:rPr lang="sk-SK" dirty="0" smtClean="0"/>
              <a:t> je </a:t>
            </a:r>
            <a:r>
              <a:rPr lang="sk-SK" dirty="0" smtClean="0">
                <a:hlinkClick r:id="rId3" tooltip="Elektrické zariadenie"/>
              </a:rPr>
              <a:t>elektrické zariadenie</a:t>
            </a:r>
            <a:r>
              <a:rPr lang="sk-SK" dirty="0" smtClean="0"/>
              <a:t>, ktoré sa používa na premenu striedavého </a:t>
            </a:r>
            <a:r>
              <a:rPr lang="sk-SK" dirty="0" smtClean="0">
                <a:hlinkClick r:id="rId4" tooltip="Napätie"/>
              </a:rPr>
              <a:t>napätia</a:t>
            </a:r>
            <a:r>
              <a:rPr lang="sk-SK" dirty="0" smtClean="0"/>
              <a:t> (striedavého elektrického prúdu) na jednosmerné </a:t>
            </a:r>
            <a:r>
              <a:rPr lang="sk-SK" dirty="0" smtClean="0">
                <a:hlinkClick r:id="rId4" tooltip="Napätie"/>
              </a:rPr>
              <a:t>napätie</a:t>
            </a:r>
            <a:r>
              <a:rPr lang="sk-SK" dirty="0" smtClean="0"/>
              <a:t> (jednosmerný elektrický prúd). Opakom usmerňovača je </a:t>
            </a:r>
            <a:r>
              <a:rPr lang="sk-SK" dirty="0" smtClean="0">
                <a:hlinkClick r:id="rId5" tooltip="Menič"/>
              </a:rPr>
              <a:t>menič</a:t>
            </a:r>
            <a:r>
              <a:rPr lang="sk-SK" dirty="0" smtClean="0"/>
              <a:t> (</a:t>
            </a:r>
            <a:r>
              <a:rPr lang="sk-SK" dirty="0" err="1" smtClean="0">
                <a:hlinkClick r:id="rId6" tooltip="Striedač"/>
              </a:rPr>
              <a:t>striedač</a:t>
            </a:r>
            <a:r>
              <a:rPr lang="sk-SK" dirty="0" smtClean="0"/>
              <a:t>).</a:t>
            </a:r>
            <a:endParaRPr lang="sk-SK" dirty="0"/>
          </a:p>
        </p:txBody>
      </p:sp>
      <p:pic>
        <p:nvPicPr>
          <p:cNvPr id="45060" name="Picture 4" descr="http://www.1sg.sk/www/data/01/projekty/2008_2009/jets/technika_vs_clovek/Dej_polovodic_doda.GIF"/>
          <p:cNvPicPr>
            <a:picLocks noChangeAspect="1" noChangeArrowheads="1"/>
          </p:cNvPicPr>
          <p:nvPr/>
        </p:nvPicPr>
        <p:blipFill>
          <a:blip r:embed="rId7" cstate="print"/>
          <a:srcRect b="18943"/>
          <a:stretch>
            <a:fillRect/>
          </a:stretch>
        </p:blipFill>
        <p:spPr bwMode="auto">
          <a:xfrm>
            <a:off x="467544" y="4277581"/>
            <a:ext cx="6120680" cy="2463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761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1520" y="-27384"/>
            <a:ext cx="7793038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sk-SK" sz="2800" b="1" dirty="0" smtClean="0">
                <a:solidFill>
                  <a:srgbClr val="CC3300"/>
                </a:solidFill>
              </a:rPr>
              <a:t>Transformátor + usmerňovač </a:t>
            </a:r>
            <a:r>
              <a:rPr lang="sk-SK" altLang="sk-SK" sz="3200" b="1" dirty="0" smtClean="0">
                <a:solidFill>
                  <a:srgbClr val="CC3300"/>
                </a:solidFill>
              </a:rPr>
              <a:t/>
            </a:r>
            <a:br>
              <a:rPr lang="sk-SK" altLang="sk-SK" sz="3200" b="1" dirty="0" smtClean="0">
                <a:solidFill>
                  <a:srgbClr val="CC3300"/>
                </a:solidFill>
              </a:rPr>
            </a:br>
            <a:endParaRPr lang="sk-SK" altLang="sk-SK" sz="3200" b="1" dirty="0" smtClean="0">
              <a:solidFill>
                <a:srgbClr val="CC33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pic>
        <p:nvPicPr>
          <p:cNvPr id="1026" name="Picture 2" descr="Súbor:Halfwave rectifierS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7439025" cy="1628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323528" y="404664"/>
            <a:ext cx="2980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Jednocestný usmerňovač:</a:t>
            </a:r>
          </a:p>
          <a:p>
            <a:endParaRPr lang="sk-SK" b="1" dirty="0"/>
          </a:p>
        </p:txBody>
      </p:sp>
      <p:pic>
        <p:nvPicPr>
          <p:cNvPr id="1028" name="Picture 4" descr="Súbor:Fullwave rectifierS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61" y="2780928"/>
            <a:ext cx="7429500" cy="19812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BlokTextu 7"/>
          <p:cNvSpPr txBox="1"/>
          <p:nvPr/>
        </p:nvSpPr>
        <p:spPr>
          <a:xfrm>
            <a:off x="467544" y="2492896"/>
            <a:ext cx="267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2. Dvojcestný usmerňovač</a:t>
            </a:r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611560" y="4653136"/>
            <a:ext cx="444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3</a:t>
            </a:r>
            <a:r>
              <a:rPr lang="sk-SK" b="1" dirty="0" smtClean="0"/>
              <a:t>. Dvojcestný usmerňovač – </a:t>
            </a:r>
            <a:r>
              <a:rPr lang="sk-SK" b="1" dirty="0" err="1" smtClean="0"/>
              <a:t>Greatzov</a:t>
            </a:r>
            <a:r>
              <a:rPr lang="sk-SK" b="1" dirty="0" smtClean="0"/>
              <a:t> mostík</a:t>
            </a:r>
            <a:endParaRPr lang="sk-SK" b="1" dirty="0"/>
          </a:p>
        </p:txBody>
      </p:sp>
      <p:pic>
        <p:nvPicPr>
          <p:cNvPr id="11" name="Picture 2" descr="Súbor:Gratz rectifierS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13176"/>
            <a:ext cx="7429500" cy="1628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761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636568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1793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6264696" cy="20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395536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37077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793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5536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39957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4.</a:t>
            </a:r>
            <a:endParaRPr lang="sk-SK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706" y="3559987"/>
            <a:ext cx="5604502" cy="305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784" y="980728"/>
            <a:ext cx="684156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http://www.tonko.eu/ele/sites/default/files/languages/image02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5731" y="5013176"/>
            <a:ext cx="3468269" cy="1844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793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5536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5.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39957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6.</a:t>
            </a:r>
            <a:endParaRPr lang="sk-SK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741097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3" y="3645024"/>
            <a:ext cx="590533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793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plochy. Zakresli priebeh signálu na osciloskope, urči amplitúdu, periódu, frekvenciu. 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5536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7.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36450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8.</a:t>
            </a:r>
            <a:endParaRPr lang="sk-SK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5042"/>
          <a:stretch>
            <a:fillRect/>
          </a:stretch>
        </p:blipFill>
        <p:spPr bwMode="auto">
          <a:xfrm>
            <a:off x="899592" y="1052736"/>
            <a:ext cx="4752528" cy="2504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645024"/>
            <a:ext cx="6912767" cy="302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http://www.dnp.fmph.uniba.sk/~kollar/jewww/d1_obr4a.gif"/>
          <p:cNvPicPr>
            <a:picLocks noChangeAspect="1" noChangeArrowheads="1"/>
          </p:cNvPicPr>
          <p:nvPr/>
        </p:nvPicPr>
        <p:blipFill>
          <a:blip r:embed="rId4" cstate="print"/>
          <a:srcRect t="8739"/>
          <a:stretch>
            <a:fillRect/>
          </a:stretch>
        </p:blipFill>
        <p:spPr bwMode="auto">
          <a:xfrm>
            <a:off x="5868144" y="1196752"/>
            <a:ext cx="3216068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8953</TotalTime>
  <Words>345</Words>
  <Application>Microsoft Office PowerPoint</Application>
  <PresentationFormat>Prezentácia na obrazovke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Juraj</cp:lastModifiedBy>
  <cp:revision>248</cp:revision>
  <dcterms:created xsi:type="dcterms:W3CDTF">2013-02-01T18:44:01Z</dcterms:created>
  <dcterms:modified xsi:type="dcterms:W3CDTF">2017-03-18T19:37:37Z</dcterms:modified>
</cp:coreProperties>
</file>