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9" r:id="rId2"/>
    <p:sldId id="266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5" r:id="rId30"/>
    <p:sldId id="286" r:id="rId31"/>
    <p:sldId id="287" r:id="rId32"/>
    <p:sldId id="288" r:id="rId33"/>
    <p:sldId id="289" r:id="rId34"/>
    <p:sldId id="283" r:id="rId35"/>
    <p:sldId id="295" r:id="rId36"/>
    <p:sldId id="296" r:id="rId37"/>
    <p:sldId id="290" r:id="rId38"/>
    <p:sldId id="291" r:id="rId39"/>
    <p:sldId id="292" r:id="rId40"/>
    <p:sldId id="293" r:id="rId41"/>
    <p:sldId id="297" r:id="rId42"/>
    <p:sldId id="294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7FE1-C96F-4813-9571-0E64EAFA01D6}" type="datetimeFigureOut">
              <a:rPr lang="sk-SK" smtClean="0"/>
              <a:t>27.11.2014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E12C3-5B50-463A-9A99-826615AABF7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FD3D-798E-42CB-9E11-F582255C24D7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A7D74-DA58-4EF7-B0C5-E314F128123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7D74-DA58-4EF7-B0C5-E314F128123B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DAAE-6622-4155-8EC5-D4623981E35B}" type="datetimeFigureOut">
              <a:rPr lang="sk-SK" smtClean="0"/>
              <a:pPr/>
              <a:t>27.11.2014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F3B6-5B76-48AB-A033-27B91F08B61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2" descr="C:\Users\katka\Desktop\oznacenie sieti.jpg"/>
          <p:cNvPicPr/>
          <p:nvPr/>
        </p:nvPicPr>
        <p:blipFill>
          <a:blip r:embed="rId2" cstate="print"/>
          <a:srcRect t="58524"/>
          <a:stretch>
            <a:fillRect/>
          </a:stretch>
        </p:blipFill>
        <p:spPr bwMode="auto">
          <a:xfrm>
            <a:off x="179512" y="692696"/>
            <a:ext cx="87129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OPAKOVANIE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5" descr="tab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3. Ochrana prekážkami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b="1" dirty="0"/>
              <a:t>Účelom prekážok je zabránenie alebo znemožnenie neúmyselného dotyku so živými časťami alebo nebezpečnému priblíženiu sa k nim, nie však úmyselnému dotyku zámerným obídením prekážky.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/>
              <a:t>možné ju realizovať:</a:t>
            </a:r>
          </a:p>
          <a:p>
            <a:pPr lvl="0"/>
            <a:r>
              <a:rPr lang="sk-SK" dirty="0"/>
              <a:t>V priestoroch prístupným pracovníkom bez elektrotechnickej kvalifikácie – uzamknutím, alebo neodnímateľným ohradením</a:t>
            </a:r>
          </a:p>
          <a:p>
            <a:r>
              <a:rPr lang="sk-SK" dirty="0"/>
              <a:t> </a:t>
            </a:r>
          </a:p>
          <a:p>
            <a:pPr lvl="0"/>
            <a:r>
              <a:rPr lang="sk-SK" dirty="0"/>
              <a:t>V priestoroch neprístupným pracovníkom bez elektrotechnickej kvalifikácie – uzavretím ohradením napr. povrazom, tyčou, zábradlím, mrežou...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1520" y="371703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4. Ochrana umiestnením mimo dosahu 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b="1" dirty="0" smtClean="0"/>
              <a:t>Spo</a:t>
            </a:r>
            <a:r>
              <a:rPr lang="sk-SK" dirty="0" smtClean="0"/>
              <a:t>č</a:t>
            </a:r>
            <a:r>
              <a:rPr lang="sk-SK" b="1" dirty="0" smtClean="0"/>
              <a:t>íva </a:t>
            </a:r>
            <a:r>
              <a:rPr lang="sk-SK" b="1" dirty="0"/>
              <a:t>v takom umiestnení živých </a:t>
            </a:r>
            <a:r>
              <a:rPr lang="sk-SK" dirty="0"/>
              <a:t>č</a:t>
            </a:r>
            <a:r>
              <a:rPr lang="sk-SK" b="1" dirty="0"/>
              <a:t>astí, aby sa vylú</a:t>
            </a:r>
            <a:r>
              <a:rPr lang="sk-SK" dirty="0"/>
              <a:t>č</a:t>
            </a:r>
            <a:r>
              <a:rPr lang="sk-SK" b="1" dirty="0"/>
              <a:t>il neúmyselný dotyk s nimi bez použitia zvláštnych pomôcok.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4797152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Pri tomto spôsobe ochrany sa musia v závislosti od druhu zariadenia,</a:t>
            </a:r>
            <a:r>
              <a:rPr lang="sk-SK" b="1" dirty="0"/>
              <a:t> </a:t>
            </a:r>
            <a:r>
              <a:rPr lang="sk-SK" dirty="0"/>
              <a:t>spôsobu jeho prevádzky a s prihliadnutím na možnosti prístupu pracovníkov</a:t>
            </a:r>
            <a:r>
              <a:rPr lang="sk-SK" b="1" dirty="0"/>
              <a:t> </a:t>
            </a:r>
            <a:r>
              <a:rPr lang="sk-SK" dirty="0"/>
              <a:t>s rôznou kvalifikáciou a znalosťami, dodržať predpísané vzdialenosti živých</a:t>
            </a:r>
            <a:r>
              <a:rPr lang="sk-SK" b="1" dirty="0"/>
              <a:t> </a:t>
            </a:r>
            <a:r>
              <a:rPr lang="sk-SK" dirty="0"/>
              <a:t>častí od </a:t>
            </a:r>
            <a:r>
              <a:rPr lang="sk-SK" dirty="0" err="1"/>
              <a:t>stanovišta</a:t>
            </a:r>
            <a:r>
              <a:rPr lang="sk-SK" dirty="0"/>
              <a:t>. Stanovišťom treba rozumieť miesto vykonávanej činnosti,</a:t>
            </a:r>
            <a:r>
              <a:rPr lang="sk-SK" b="1" dirty="0"/>
              <a:t> </a:t>
            </a:r>
            <a:r>
              <a:rPr lang="sk-SK" dirty="0"/>
              <a:t>prípadne možné miesto pohybu osôb. V priestoroch prístupných poučeným</a:t>
            </a:r>
            <a:r>
              <a:rPr lang="sk-SK" b="1" dirty="0"/>
              <a:t> </a:t>
            </a:r>
            <a:r>
              <a:rPr lang="sk-SK" dirty="0"/>
              <a:t>pracovníkom musí byt výška živých častí </a:t>
            </a:r>
            <a:r>
              <a:rPr lang="sk-SK" dirty="0" err="1"/>
              <a:t>nn</a:t>
            </a:r>
            <a:r>
              <a:rPr lang="sk-SK" dirty="0"/>
              <a:t> a </a:t>
            </a:r>
            <a:r>
              <a:rPr lang="sk-SK" dirty="0" err="1"/>
              <a:t>vn</a:t>
            </a:r>
            <a:r>
              <a:rPr lang="sk-SK" dirty="0"/>
              <a:t> nad stanovišťom minimálne</a:t>
            </a:r>
            <a:r>
              <a:rPr lang="sk-SK" b="1" dirty="0"/>
              <a:t> </a:t>
            </a:r>
            <a:r>
              <a:rPr lang="sk-SK" dirty="0"/>
              <a:t>5m a vo vodorovnom a inom smere aspoň 3 m.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6" descr="dosa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568863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5. Doplnková ochrana prúdovými chráničmi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b="1" dirty="0"/>
              <a:t>Účelom použitia prúdového chrániča je iba rozšíriť iné opatrenia proti úrazu elektrickým prúdom pri normálnej prevádzke. </a:t>
            </a:r>
            <a:r>
              <a:rPr lang="sk-SK" dirty="0"/>
              <a:t>Použitie prúdového chrániča s menovitým </a:t>
            </a:r>
            <a:r>
              <a:rPr lang="sk-SK" dirty="0" err="1"/>
              <a:t>vypíncím</a:t>
            </a:r>
            <a:r>
              <a:rPr lang="sk-SK" dirty="0"/>
              <a:t> rozdielovým prúdom nepresahujúcim 30mA sa považuje za doplnkovú ochranu pred úrazom el. I. pri normálnej prevádzke v prípade, že zlyhajú ostatné ochranné opatrenia alebo v prípade neopatrnosti užívateľov.</a:t>
            </a:r>
          </a:p>
          <a:p>
            <a:r>
              <a:rPr lang="sk-SK" dirty="0"/>
              <a:t> </a:t>
            </a:r>
          </a:p>
          <a:p>
            <a:r>
              <a:rPr lang="sk-SK" b="1" dirty="0">
                <a:solidFill>
                  <a:srgbClr val="FF0000"/>
                </a:solidFill>
              </a:rPr>
              <a:t>6. Ochrana doplnkovou izoláciou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b="1" dirty="0"/>
              <a:t>Spočíva vo vybavení miesta obsluhy (napr.: izolačným kobercom) alebo v použití ochranných pomôcok (vypínacích tyčí, dielektrických – ochranných rukavíc, galoší..... </a:t>
            </a:r>
            <a:r>
              <a:rPr lang="sk-SK" dirty="0"/>
              <a:t>Ochrana doplnkovou izoláciou sa môže použiť v prípade, že k zariadeniam majú prístup iba osoby s predpísanou spôsobilosťou v elektrotechnike.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 descr="tried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dy2f7GfOujSMkOpxT3w6U9BjRVYPFXydpQByye8lLn-wGg8FR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90" y="980728"/>
            <a:ext cx="5119598" cy="403244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148064" y="1268760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Ovládanie 1 žiarovky z dvoch miest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148064" y="2924944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Ovládanie 1 žiarovky z troch miest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79512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Navrhnite v programe </a:t>
            </a:r>
            <a:r>
              <a:rPr lang="sk-SK" b="1" dirty="0" err="1" smtClean="0">
                <a:solidFill>
                  <a:srgbClr val="FF0000"/>
                </a:solidFill>
              </a:rPr>
              <a:t>Multisim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lektrobock.sk/file.php?id=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4145666" cy="2376264"/>
          </a:xfrm>
          <a:prstGeom prst="rect">
            <a:avLst/>
          </a:prstGeom>
          <a:noFill/>
        </p:spPr>
      </p:pic>
      <p:pic>
        <p:nvPicPr>
          <p:cNvPr id="1032" name="Picture 8" descr="http://www.elektrobock.sk/file.php?id=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27448"/>
            <a:ext cx="4255216" cy="274556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4752528" y="1150812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Ovládanie 2 </a:t>
            </a:r>
            <a:r>
              <a:rPr lang="sk-SK" b="1" dirty="0" err="1" smtClean="0"/>
              <a:t>žiroviek</a:t>
            </a:r>
            <a:r>
              <a:rPr lang="sk-SK" b="1" dirty="0" smtClean="0"/>
              <a:t> z jedného miesta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860032" y="37170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Ovládanie 2 žiaroviek z 2 miest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79512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Navrhnite v programe </a:t>
            </a:r>
            <a:r>
              <a:rPr lang="sk-SK" b="1" dirty="0" err="1" smtClean="0">
                <a:solidFill>
                  <a:srgbClr val="FF0000"/>
                </a:solidFill>
              </a:rPr>
              <a:t>Multisim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onbtzb.dashofer.sk/onb/images/onbtzb/2_6_4_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http://onbtzb.dashofer.sk/onb/images/onbtzb/2_6_4_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52936"/>
            <a:ext cx="601281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Ochrana samočinným odpojením napájania v sieti TN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3528" y="692696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najrozšírenejší spôsob ochrany pred nebezpečným dotykom neživých častí elektrických zariadení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 minulosti označovaný ako ochrana nulovaním.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lacná a ľahko realizovateľná.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Jej podstata spočíva v odpojení chybnej časti elektrického zariadenia pri poruche, použitím ochranného vodiča spojeného s uzlom (neutrálnym bodom) zdroja.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8" descr="nulo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372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378904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Odpor funkčného uzemnenia neutrálneho bodu zdroja </a:t>
            </a:r>
            <a:r>
              <a:rPr lang="sk-SK" i="1" dirty="0" smtClean="0"/>
              <a:t>R</a:t>
            </a:r>
            <a:r>
              <a:rPr lang="sk-SK" dirty="0" smtClean="0"/>
              <a:t>A nemá byt väčší ako 5 Ω.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Ak túto hodnotu v sťažených pôdnych podmienkach nie je možné dosiahnuť zvyčajnými prostriedkami, dovoľuje sa väčší odpor uzemnenia, avšak najviac 15 Ω. 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Z</a:t>
            </a:r>
            <a:r>
              <a:rPr lang="sk-SK" sz="2400" b="1" baseline="-25000" dirty="0" smtClean="0"/>
              <a:t>S </a:t>
            </a:r>
            <a:r>
              <a:rPr lang="sk-SK" sz="2400" b="1" dirty="0" smtClean="0"/>
              <a:t>. I</a:t>
            </a:r>
            <a:r>
              <a:rPr lang="sk-SK" sz="2400" b="1" baseline="-25000" dirty="0" smtClean="0"/>
              <a:t>A</a:t>
            </a:r>
            <a:r>
              <a:rPr lang="sk-SK" sz="2400" b="1" dirty="0" smtClean="0"/>
              <a:t> ≤ U</a:t>
            </a:r>
            <a:r>
              <a:rPr lang="sk-SK" sz="2400" b="1" baseline="-25000" dirty="0" smtClean="0"/>
              <a:t>0</a:t>
            </a:r>
            <a:r>
              <a:rPr lang="sk-SK" sz="2400" b="1" dirty="0" smtClean="0"/>
              <a:t>   [Ω]</a:t>
            </a:r>
            <a:endParaRPr lang="sk-SK" sz="2400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771800" y="4869160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err="1" smtClean="0"/>
              <a:t>Zs</a:t>
            </a:r>
            <a:r>
              <a:rPr lang="sk-SK" dirty="0" smtClean="0"/>
              <a:t>- impedancia poruchovej slučky zahŕňajúca zdroj, krajný vodič k miestu poruchy a ochranný vodič medzi miestom poruchy a zdrojom, </a:t>
            </a:r>
            <a:r>
              <a:rPr lang="sk-SK" i="1" dirty="0" smtClean="0"/>
              <a:t>I</a:t>
            </a:r>
            <a:r>
              <a:rPr lang="sk-SK" i="1" baseline="-25000" dirty="0" smtClean="0"/>
              <a:t>A</a:t>
            </a:r>
            <a:r>
              <a:rPr lang="sk-SK" i="1" dirty="0" smtClean="0"/>
              <a:t> </a:t>
            </a:r>
            <a:r>
              <a:rPr lang="sk-SK" dirty="0" smtClean="0"/>
              <a:t>– prúd zaisťujúci automatickú činnosť </a:t>
            </a:r>
            <a:r>
              <a:rPr lang="sk-SK" dirty="0" err="1" smtClean="0"/>
              <a:t>odpájacieho</a:t>
            </a:r>
            <a:r>
              <a:rPr lang="sk-SK" dirty="0" smtClean="0"/>
              <a:t> ochranného prvku v čase stanovenom v tabuľke 3.5, ako funkcia menovitého napätia </a:t>
            </a:r>
            <a:r>
              <a:rPr lang="sk-SK" i="1" dirty="0" smtClean="0"/>
              <a:t>U</a:t>
            </a:r>
            <a:r>
              <a:rPr lang="sk-SK" i="1" baseline="-25000" dirty="0" smtClean="0"/>
              <a:t>0</a:t>
            </a:r>
            <a:r>
              <a:rPr lang="sk-SK" dirty="0" smtClean="0"/>
              <a:t>, </a:t>
            </a:r>
            <a:r>
              <a:rPr lang="sk-SK" i="1" dirty="0" smtClean="0"/>
              <a:t>U</a:t>
            </a:r>
            <a:r>
              <a:rPr lang="sk-SK" i="1" baseline="-25000" dirty="0" smtClean="0"/>
              <a:t>0</a:t>
            </a:r>
            <a:r>
              <a:rPr lang="sk-SK" i="1" dirty="0" smtClean="0"/>
              <a:t> </a:t>
            </a:r>
            <a:r>
              <a:rPr lang="sk-SK" dirty="0" smtClean="0"/>
              <a:t>– menovité striedavé napätie proti zemi.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395536" y="620689"/>
          <a:ext cx="8424936" cy="1267340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sk-SK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sk-SK" sz="1600" b="1" dirty="0">
                          <a:latin typeface="Times New Roman"/>
                          <a:ea typeface="Calibri"/>
                          <a:cs typeface="Times New Roman"/>
                        </a:rPr>
                        <a:t> [V]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>
                          <a:latin typeface="Times New Roman"/>
                          <a:ea typeface="Calibri"/>
                          <a:cs typeface="Times New Roman"/>
                        </a:rPr>
                        <a:t>Čas odpojenia</a:t>
                      </a:r>
                      <a:r>
                        <a:rPr lang="sk-SK" sz="1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600" b="1">
                          <a:latin typeface="Times New Roman"/>
                          <a:ea typeface="Calibri"/>
                          <a:cs typeface="Times New Roman"/>
                        </a:rPr>
                        <a:t>[s]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Calibri"/>
                          <a:cs typeface="Times New Roman"/>
                        </a:rPr>
                        <a:t>&gt;400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4544" y="109464"/>
            <a:ext cx="608147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Tab. 3.5 menovité napätia a maximálne časy odpojenia pre siete TN</a:t>
            </a:r>
            <a:endParaRPr kumimoji="0" lang="sk-SK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95536" y="2132856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Zásadne platí, že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 ochrannom vodiči nesmie byt vypínač ani poistka,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počet spojov musí byt minimálny,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spoje treba zabezpečiť proti samovoľnému uvoľneniu 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musí sa dodržať ustanovenie o minimálnom priereze,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 spôsobe uloženia ochranných vodičov 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 farebnom označení ochranného vodiča.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06" y="692697"/>
            <a:ext cx="3530185" cy="2952327"/>
          </a:xfrm>
          <a:prstGeom prst="rect">
            <a:avLst/>
          </a:prstGeom>
          <a:noFill/>
        </p:spPr>
      </p:pic>
      <p:sp>
        <p:nvSpPr>
          <p:cNvPr id="14337" name="Arc 1"/>
          <p:cNvSpPr>
            <a:spLocks/>
          </p:cNvSpPr>
          <p:nvPr/>
        </p:nvSpPr>
        <p:spPr bwMode="auto">
          <a:xfrm>
            <a:off x="2781464" y="1825749"/>
            <a:ext cx="1090407" cy="20410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21600 w 43200"/>
              <a:gd name="T3" fmla="*/ 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</a:path>
              <a:path w="43200" h="43200" stroke="0" extrusionOk="0">
                <a:moveTo>
                  <a:pt x="21599" y="0"/>
                </a:move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4339" name="Arc 3"/>
          <p:cNvSpPr>
            <a:spLocks/>
          </p:cNvSpPr>
          <p:nvPr/>
        </p:nvSpPr>
        <p:spPr bwMode="auto">
          <a:xfrm>
            <a:off x="2771800" y="1412776"/>
            <a:ext cx="1213849" cy="32227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20966 w 43200"/>
              <a:gd name="T3" fmla="*/ 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917"/>
                  <a:pt x="9288" y="352"/>
                  <a:pt x="20966" y="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917"/>
                  <a:pt x="9288" y="352"/>
                  <a:pt x="20966" y="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79512" y="250195"/>
            <a:ext cx="1290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Sieť TN 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 </a:t>
            </a: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5"/>
            <a:ext cx="3312368" cy="2908939"/>
          </a:xfrm>
          <a:prstGeom prst="rect">
            <a:avLst/>
          </a:prstGeom>
          <a:noFill/>
        </p:spPr>
      </p:pic>
      <p:sp>
        <p:nvSpPr>
          <p:cNvPr id="14344" name="Arc 8"/>
          <p:cNvSpPr>
            <a:spLocks/>
          </p:cNvSpPr>
          <p:nvPr/>
        </p:nvSpPr>
        <p:spPr bwMode="auto">
          <a:xfrm>
            <a:off x="6588224" y="1484784"/>
            <a:ext cx="1389063" cy="4587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481 w 43200"/>
              <a:gd name="T1" fmla="*/ 29 h 43200"/>
              <a:gd name="T2" fmla="*/ 19864 w 43200"/>
              <a:gd name="T3" fmla="*/ 7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0481" y="29"/>
                </a:moveTo>
                <a:cubicBezTo>
                  <a:pt x="20853" y="9"/>
                  <a:pt x="21226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43"/>
                  <a:pt x="8644" y="974"/>
                  <a:pt x="19863" y="69"/>
                </a:cubicBezTo>
              </a:path>
              <a:path w="43200" h="43200" stroke="0" extrusionOk="0">
                <a:moveTo>
                  <a:pt x="20481" y="29"/>
                </a:moveTo>
                <a:cubicBezTo>
                  <a:pt x="20853" y="9"/>
                  <a:pt x="21226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43"/>
                  <a:pt x="8644" y="974"/>
                  <a:pt x="19863" y="6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dirty="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644008" y="188640"/>
            <a:ext cx="139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Sieť TN </a:t>
            </a:r>
            <a:r>
              <a:rPr lang="sk-SK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 </a:t>
            </a:r>
            <a:endParaRPr kumimoji="0" lang="sk-S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obrázek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67175"/>
            <a:ext cx="44672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lokTextu 16"/>
          <p:cNvSpPr txBox="1"/>
          <p:nvPr/>
        </p:nvSpPr>
        <p:spPr>
          <a:xfrm>
            <a:off x="179512" y="3429000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b="1" dirty="0">
                <a:latin typeface="Times New Roman" pitchFamily="18" charset="0"/>
                <a:cs typeface="Times New Roman" pitchFamily="18" charset="0"/>
              </a:rPr>
              <a:t>Sieť TN – C – S 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220072" y="407707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Bod rozdelenia siete je rozvádzač. Rozdelí sa vodič PEN na samostatný vodič PE a vodič N. </a:t>
            </a:r>
            <a:endParaRPr lang="sk-SK" dirty="0" smtClean="0"/>
          </a:p>
          <a:p>
            <a:endParaRPr lang="sk-SK" b="1" dirty="0"/>
          </a:p>
          <a:p>
            <a:r>
              <a:rPr lang="sk-SK" b="1" dirty="0" smtClean="0">
                <a:solidFill>
                  <a:srgbClr val="FF0000"/>
                </a:solidFill>
              </a:rPr>
              <a:t>Keď </a:t>
            </a:r>
            <a:r>
              <a:rPr lang="sk-SK" b="1" dirty="0">
                <a:solidFill>
                  <a:srgbClr val="FF0000"/>
                </a:solidFill>
              </a:rPr>
              <a:t>sa rozdelí sieť TN – C na sieť TN – C – S už nikdy sa </a:t>
            </a:r>
            <a:r>
              <a:rPr lang="sk-SK" b="1" u="sng" dirty="0">
                <a:solidFill>
                  <a:srgbClr val="FF0000"/>
                </a:solidFill>
              </a:rPr>
              <a:t>nesmú spojiť</a:t>
            </a:r>
            <a:r>
              <a:rPr lang="sk-SK" b="1" dirty="0">
                <a:solidFill>
                  <a:srgbClr val="FF0000"/>
                </a:solidFill>
              </a:rPr>
              <a:t> tieto vodiče!!!!!!</a:t>
            </a:r>
            <a:endParaRPr lang="sk-SK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sp>
        <p:nvSpPr>
          <p:cNvPr id="14348" name="Arc 12"/>
          <p:cNvSpPr>
            <a:spLocks/>
          </p:cNvSpPr>
          <p:nvPr/>
        </p:nvSpPr>
        <p:spPr bwMode="auto">
          <a:xfrm flipH="1">
            <a:off x="2267744" y="4725145"/>
            <a:ext cx="476250" cy="7920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20292 w 43200"/>
              <a:gd name="T3" fmla="*/ 4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1" y="731"/>
                  <a:pt x="20291" y="39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178"/>
                  <a:pt x="8891" y="731"/>
                  <a:pt x="20291" y="3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260648"/>
            <a:ext cx="89644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sk-SK" dirty="0" smtClean="0"/>
              <a:t> Ochranný vodič možno vypínať a rozpájať len vtedy, keď sa vypínajú všetky vodiče príslušného obvodu súčasne, pričom sa musí ochranné spojenie prerušiť neskôr a spájať skôr ako krajné vodiče. Nesmie sa pripojiť na odnímateľnú časť krytu.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Ochranný vodič musí byt označený kombináciou zeleno-žltých prvkov po celej dĺžke.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Ochranný vodič musí byt odolný proti vplyvom prostredia (nutnosť ho chrániť pred poškodením).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Nesmie sa ukladať tak, aby bol v dotyku s horľavými látkami.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Pri pohyblivých prívodoch musí byt vždy uložený v spoločnom obložení s krajnými vodičmi.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Všetky spoje ochranného vodiča musia byt dobre vodivé.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Prípustné sú zvárané, spájkované, skrutkované, nitované a </a:t>
            </a:r>
            <a:r>
              <a:rPr lang="sk-SK" dirty="0" err="1" smtClean="0"/>
              <a:t>zdierkové</a:t>
            </a:r>
            <a:r>
              <a:rPr lang="sk-SK" dirty="0" smtClean="0"/>
              <a:t> spoje.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Ochranný vodič má mat čo najmenej spojov.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Za vodivé spojenie sú považované aj otočné závesy kovových dverí a viek, styk žeriavových kolies s koľajnicami, vodivé valivé ložiská.</a:t>
            </a:r>
          </a:p>
          <a:p>
            <a:pPr lvl="0"/>
            <a:endParaRPr lang="sk-SK" b="1" dirty="0" smtClean="0"/>
          </a:p>
          <a:p>
            <a:pPr lvl="0"/>
            <a:r>
              <a:rPr lang="sk-SK" b="1" dirty="0" smtClean="0"/>
              <a:t>V systéme TN-C vodič PEN alebo v systéme TN-S vodič PE sa musí uzemniť okrem zdroja ešte: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vo vonkajšom rozvode každých 500 m a na jeho konci,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na koncoch odbočiek všetkých druhov vedení dlhších ako 200 m,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pri káblových vedeniach dlhších ako 200 m od miesta predošlého uzemnenia a na jeho konci,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pri doplnkových rozvádzačoch, ak sú vzdialené viac ako 100 m od najbližšieho miesta uzemnenia,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jednotlivé uzemnenia ochranného vodiča majú mat maximálnu hodnotu 15 Ω a v neutrálnom bode transformátora 2 Ω a konci vedení a odbočiek maximálne 5 Ω.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251520" y="26064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b="1" dirty="0" smtClean="0"/>
              <a:t>Vodi</a:t>
            </a:r>
            <a:r>
              <a:rPr lang="sk-SK" dirty="0" smtClean="0"/>
              <a:t>č </a:t>
            </a:r>
            <a:r>
              <a:rPr lang="sk-SK" b="1" dirty="0" smtClean="0"/>
              <a:t>PE ani PEN sa nesmie nikdy isti</a:t>
            </a:r>
            <a:r>
              <a:rPr lang="sk-SK" dirty="0" smtClean="0"/>
              <a:t>ť</a:t>
            </a:r>
            <a:r>
              <a:rPr lang="sk-SK" b="1" dirty="0" smtClean="0"/>
              <a:t>!</a:t>
            </a:r>
            <a:endParaRPr lang="sk-SK" dirty="0" smtClean="0"/>
          </a:p>
          <a:p>
            <a:pPr lvl="0"/>
            <a:r>
              <a:rPr lang="sk-SK" dirty="0" smtClean="0"/>
              <a:t>Ochranný vodič a krajný vodič musia byt dimenzované tak, aby pri skrate medzi krajným vodičom a neživou časťou vznikol v príslušnom obvode vypínací prúd najbližšie k predradnej poistke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23528" y="1628800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 ochranný vodič by sa mala </a:t>
            </a:r>
            <a:r>
              <a:rPr lang="sk-SK" b="1" dirty="0" smtClean="0"/>
              <a:t>používať meď</a:t>
            </a:r>
            <a:r>
              <a:rPr lang="sk-SK" dirty="0" smtClean="0"/>
              <a:t>. </a:t>
            </a:r>
          </a:p>
          <a:p>
            <a:r>
              <a:rPr lang="sk-SK" dirty="0" smtClean="0"/>
              <a:t>Keď sa na vodiče používa iný materiál ako med, nesmie jeho elektrický odpor na jednotku dĺžky prekročiť hodnotu povolenú pre medený vodič. </a:t>
            </a:r>
          </a:p>
          <a:p>
            <a:r>
              <a:rPr lang="sk-SK" dirty="0" smtClean="0"/>
              <a:t>Takéto vodiče nesmú mat prierez menší ako 16 mm2 (STN EN 60204-1). </a:t>
            </a:r>
          </a:p>
          <a:p>
            <a:endParaRPr lang="sk-SK" dirty="0" smtClean="0"/>
          </a:p>
          <a:p>
            <a:r>
              <a:rPr lang="sk-SK" b="1" dirty="0" smtClean="0"/>
              <a:t>Prierez ochranného vodiča</a:t>
            </a:r>
            <a:r>
              <a:rPr lang="sk-SK" dirty="0" smtClean="0"/>
              <a:t>, ktorý nie je súčasťou napájacieho kábla, alebo nie je jeho plášťom, nesmie byt v žiadnom prípade menší ako:</a:t>
            </a:r>
          </a:p>
          <a:p>
            <a:r>
              <a:rPr lang="sk-SK" dirty="0" smtClean="0"/>
              <a:t>• </a:t>
            </a:r>
            <a:r>
              <a:rPr lang="sk-SK" b="1" dirty="0" smtClean="0"/>
              <a:t>2,5 mm</a:t>
            </a:r>
            <a:r>
              <a:rPr lang="sk-SK" b="1" baseline="30000" dirty="0" smtClean="0"/>
              <a:t>2</a:t>
            </a:r>
            <a:r>
              <a:rPr lang="sk-SK" b="1" dirty="0" smtClean="0"/>
              <a:t>, ak je chránený pred mechanickým poškodením</a:t>
            </a:r>
            <a:r>
              <a:rPr lang="sk-SK" dirty="0" smtClean="0"/>
              <a:t>,</a:t>
            </a:r>
          </a:p>
          <a:p>
            <a:r>
              <a:rPr lang="sk-SK" dirty="0" smtClean="0"/>
              <a:t>• </a:t>
            </a:r>
            <a:r>
              <a:rPr lang="sk-SK" b="1" dirty="0" smtClean="0"/>
              <a:t>4 mm</a:t>
            </a:r>
            <a:r>
              <a:rPr lang="sk-SK" b="1" baseline="30000" dirty="0" smtClean="0"/>
              <a:t>2</a:t>
            </a:r>
            <a:r>
              <a:rPr lang="sk-SK" b="1" dirty="0" smtClean="0"/>
              <a:t>, ak nie je chránený pred mechanickým poškodením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Pokiaľ je ochranný vodič spoločný pre niekoľko obvodov, musí byt jeho prierez dimenzovaný tak, aby zodpovedal prierezu najväčšieho krajného vodiča.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6984776" cy="6186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5449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538685" cy="3456384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51520" y="414908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Tri typy najčastejšie používaných vypínačov :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jednopólový - jeden vypínač ovláda jedno svietidlo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chodbový - jedno svietidlo je ovládané dvomi vypínačmi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obývačkový</a:t>
            </a:r>
            <a:r>
              <a:rPr lang="sk-SK" dirty="0" smtClean="0"/>
              <a:t> - dve páčky s možnosťou voľby medzi žiarovkami svietidla, ktoré sú nimi ovládané </a:t>
            </a:r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74212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880919"/>
            <a:ext cx="8892480" cy="4644425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LEGENDA: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1 - obývacia izba</a:t>
            </a:r>
            <a:b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2 - kuchyňa</a:t>
            </a:r>
            <a:b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3 - chodba</a:t>
            </a:r>
            <a:b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4 - kúpeľňa, WC</a:t>
            </a:r>
            <a:br>
              <a:rPr kumimoji="0" lang="sk-SK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sk-SK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k-SK" sz="3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95536" y="26064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LEGENDA: 1 - obývacia izba</a:t>
            </a:r>
            <a:br>
              <a:rPr lang="sk-SK" dirty="0" smtClean="0"/>
            </a:br>
            <a:r>
              <a:rPr lang="sk-SK" dirty="0" smtClean="0"/>
              <a:t>2 - kuchyňa</a:t>
            </a:r>
            <a:br>
              <a:rPr lang="sk-SK" dirty="0" smtClean="0"/>
            </a:br>
            <a:r>
              <a:rPr lang="sk-SK" dirty="0" smtClean="0"/>
              <a:t>3 - chodba</a:t>
            </a:r>
            <a:br>
              <a:rPr lang="sk-SK" dirty="0" smtClean="0"/>
            </a:br>
            <a:r>
              <a:rPr lang="sk-SK" dirty="0" smtClean="0"/>
              <a:t>4 - kúpeľňa, WC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499992" y="3326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Vytvorte nový projekt v sústave TNS</a:t>
            </a:r>
            <a:endParaRPr lang="sk-SK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6624736" cy="556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LEGENDA: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1 - obývacia izba</a:t>
            </a:r>
            <a:b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2 - kuchyňa</a:t>
            </a:r>
            <a:b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3 - chodba</a:t>
            </a:r>
            <a:b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4 - kúpeľňa, WC</a:t>
            </a:r>
            <a:br>
              <a:rPr kumimoji="0" lang="sk-SK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sk-SK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k-SK" sz="3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986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0648"/>
            <a:ext cx="9011017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V programe </a:t>
            </a:r>
            <a:r>
              <a:rPr lang="sk-SK" dirty="0" err="1" smtClean="0"/>
              <a:t>S-plan</a:t>
            </a:r>
            <a:r>
              <a:rPr lang="sk-SK" dirty="0" smtClean="0"/>
              <a:t> prekresli schému elektroinštalácie jednoizbového bytu: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endParaRPr lang="sk-SK" b="1" dirty="0"/>
          </a:p>
        </p:txBody>
      </p:sp>
      <p:pic>
        <p:nvPicPr>
          <p:cNvPr id="5" name="Picture 2" descr="Proje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844824"/>
            <a:ext cx="8892480" cy="464442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012160" y="260648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LEGENDA: </a:t>
            </a:r>
          </a:p>
          <a:p>
            <a:r>
              <a:rPr lang="sk-SK" dirty="0" smtClean="0"/>
              <a:t>1 - obývacia izba</a:t>
            </a:r>
            <a:br>
              <a:rPr lang="sk-SK" dirty="0" smtClean="0"/>
            </a:br>
            <a:r>
              <a:rPr lang="sk-SK" dirty="0" smtClean="0"/>
              <a:t>2 - kuchyňa</a:t>
            </a:r>
            <a:br>
              <a:rPr lang="sk-SK" dirty="0" smtClean="0"/>
            </a:br>
            <a:r>
              <a:rPr lang="sk-SK" dirty="0" smtClean="0"/>
              <a:t>3 - chodba</a:t>
            </a:r>
            <a:br>
              <a:rPr lang="sk-SK" dirty="0" smtClean="0"/>
            </a:br>
            <a:r>
              <a:rPr lang="sk-SK" dirty="0" smtClean="0"/>
              <a:t>4 - kúpeľňa, WC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88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1886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Sieť TT</a:t>
            </a:r>
            <a:endParaRPr lang="sk-SK" b="1" dirty="0"/>
          </a:p>
        </p:txBody>
      </p:sp>
      <p:pic>
        <p:nvPicPr>
          <p:cNvPr id="6" name="obrázek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2462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788024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Sieť IT</a:t>
            </a:r>
            <a:endParaRPr lang="sk-SK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Základné údaje o objekte</a:t>
            </a:r>
          </a:p>
          <a:p>
            <a:r>
              <a:rPr lang="sk-SK" dirty="0" smtClean="0"/>
              <a:t>Objektom je jednoizbový byt s kuchyňou, chodbou, WC a kúpeľňou. V byte sú použité </a:t>
            </a:r>
            <a:r>
              <a:rPr lang="sk-SK" dirty="0" smtClean="0"/>
              <a:t>štandardné </a:t>
            </a:r>
            <a:r>
              <a:rPr lang="sk-SK" dirty="0" smtClean="0"/>
              <a:t>elektrické </a:t>
            </a:r>
            <a:r>
              <a:rPr lang="sk-SK" dirty="0" err="1" smtClean="0"/>
              <a:t>spotebiče</a:t>
            </a:r>
            <a:r>
              <a:rPr lang="sk-SK" dirty="0" smtClean="0"/>
              <a:t>. Výkonovo väčšie spotrebiče sú automatická práčka, chladnička a sporák. Sporák v kuchyni je kombinovaný (rúra je elektrická, horáky sú plynové). Tieto spotrebiče majú svoj samostatný obvod.</a:t>
            </a:r>
            <a:br>
              <a:rPr lang="sk-SK" dirty="0" smtClean="0"/>
            </a:br>
            <a:r>
              <a:rPr lang="sk-SK" dirty="0" smtClean="0"/>
              <a:t>Kúrenie je ústredné - plynové.</a:t>
            </a:r>
            <a:br>
              <a:rPr lang="sk-SK" dirty="0" smtClean="0"/>
            </a:br>
            <a:r>
              <a:rPr lang="sk-SK" dirty="0" smtClean="0"/>
              <a:t>Byt je obývaný jednou osobou. 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51520" y="2348880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Súpis použitých elektrospotrebičov aj ich príkony</a:t>
            </a:r>
          </a:p>
          <a:p>
            <a:pPr lvl="0"/>
            <a:r>
              <a:rPr lang="sk-SK" dirty="0" smtClean="0"/>
              <a:t>počítač - 0,5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práčka - 3,5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elektrická rúra - 3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infražiarič - 1,8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žehlička - 1,2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vysávač - 1,4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mixér - 1,4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fén - 0,4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TV - 0,1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rádio - 0,1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pPr lvl="0"/>
            <a:r>
              <a:rPr lang="sk-SK" dirty="0" smtClean="0"/>
              <a:t>chladnička - 0,15 </a:t>
            </a:r>
            <a:r>
              <a:rPr lang="sk-SK" dirty="0" err="1" smtClean="0"/>
              <a:t>kW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5805264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Určite hodnoty použitých ističov:</a:t>
            </a:r>
          </a:p>
          <a:p>
            <a:r>
              <a:rPr lang="sk-SK" dirty="0" smtClean="0"/>
              <a:t>Pre zásuvkové a svetelné obvody, podľa schémy určite zapojenie jednotlivých spotrebičov a určite prierezy vodičov, zakreslite jednopólovú </a:t>
            </a:r>
            <a:r>
              <a:rPr lang="sk-SK" smtClean="0"/>
              <a:t>silovú schému.</a:t>
            </a:r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Celkový predpokladaný príkon a </a:t>
            </a:r>
            <a:r>
              <a:rPr lang="sk-SK" b="1" dirty="0" err="1" smtClean="0"/>
              <a:t>súdobosť</a:t>
            </a:r>
            <a:endParaRPr lang="sk-SK" b="1" dirty="0" smtClean="0"/>
          </a:p>
          <a:p>
            <a:r>
              <a:rPr lang="sk-SK" dirty="0" smtClean="0"/>
              <a:t>Celkový predpokladaný príkon všetkých spotrebičov je 13,55 </a:t>
            </a:r>
            <a:r>
              <a:rPr lang="sk-SK" dirty="0" err="1" smtClean="0"/>
              <a:t>kW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b="1" dirty="0" err="1" smtClean="0"/>
              <a:t>Súdobosť</a:t>
            </a:r>
            <a:r>
              <a:rPr lang="sk-SK" b="1" dirty="0" smtClean="0"/>
              <a:t> je hodnota zohľadňujúca pravdepodobnosť koľko spotrebičov bude súčasne používaných</a:t>
            </a:r>
            <a:r>
              <a:rPr lang="sk-SK" dirty="0" smtClean="0"/>
              <a:t>. Je to tabuľková hodnota. </a:t>
            </a:r>
            <a:r>
              <a:rPr lang="sk-SK" b="1" dirty="0" smtClean="0"/>
              <a:t>Pre objekt s jedným užívateľom volím hodnotu 0,75</a:t>
            </a:r>
            <a:r>
              <a:rPr lang="sk-SK" dirty="0" smtClean="0"/>
              <a:t>. </a:t>
            </a:r>
            <a:br>
              <a:rPr lang="sk-SK" dirty="0" smtClean="0"/>
            </a:br>
            <a:r>
              <a:rPr lang="sk-SK" dirty="0" smtClean="0"/>
              <a:t>Pričom ak sa hodnota </a:t>
            </a:r>
            <a:r>
              <a:rPr lang="sk-SK" dirty="0" err="1" smtClean="0"/>
              <a:t>súdobosti</a:t>
            </a:r>
            <a:r>
              <a:rPr lang="sk-SK" dirty="0" smtClean="0"/>
              <a:t> rovná 1, znamená to, že všetky spotrebiče "idú" súčasne.</a:t>
            </a:r>
            <a:br>
              <a:rPr lang="sk-SK" dirty="0" smtClean="0"/>
            </a:br>
            <a:r>
              <a:rPr lang="sk-SK" dirty="0" smtClean="0"/>
              <a:t>Hodnota súdobého výkonu sa vypočíta ako súčin </a:t>
            </a:r>
            <a:r>
              <a:rPr lang="sk-SK" dirty="0" err="1" smtClean="0"/>
              <a:t>súdobosti</a:t>
            </a:r>
            <a:r>
              <a:rPr lang="sk-SK" dirty="0" smtClean="0"/>
              <a:t> a predpokladaného výkonu (v našom prípade súdobý výkon bude </a:t>
            </a:r>
            <a:r>
              <a:rPr lang="sk-SK" b="1" dirty="0" smtClean="0"/>
              <a:t>P=0,75.13,55 </a:t>
            </a:r>
            <a:r>
              <a:rPr lang="sk-SK" b="1" dirty="0" err="1" smtClean="0"/>
              <a:t>kW</a:t>
            </a:r>
            <a:r>
              <a:rPr lang="sk-SK" b="1" dirty="0" smtClean="0"/>
              <a:t> = 10,1625 </a:t>
            </a:r>
            <a:r>
              <a:rPr lang="sk-SK" b="1" dirty="0" err="1" smtClean="0"/>
              <a:t>kW</a:t>
            </a:r>
            <a:r>
              <a:rPr lang="sk-SK" dirty="0" smtClean="0"/>
              <a:t>). 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1520" y="249289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Návrh prierezu prípojky </a:t>
            </a:r>
          </a:p>
          <a:p>
            <a:r>
              <a:rPr lang="sk-SK" dirty="0" smtClean="0"/>
              <a:t>Prierez prípojky je dimenzovaný - navrhovaný - tak, aby zniesol prúd ktorý ním potečie pri predpokladanom súdobom príkone.</a:t>
            </a:r>
            <a:br>
              <a:rPr lang="sk-SK" dirty="0" smtClean="0"/>
            </a:br>
            <a:r>
              <a:rPr lang="sk-SK" dirty="0" smtClean="0"/>
              <a:t>Prierez rátame zo vzťahu :</a:t>
            </a:r>
          </a:p>
          <a:p>
            <a:endParaRPr lang="sk-SK" dirty="0"/>
          </a:p>
        </p:txBody>
      </p:sp>
      <p:pic>
        <p:nvPicPr>
          <p:cNvPr id="45060" name="Obrázok 1" descr="Dimenzov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596647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18864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Rad používaných prierezov v domácnosti: </a:t>
            </a:r>
            <a:r>
              <a:rPr lang="sk-SK" b="1" dirty="0" smtClean="0"/>
              <a:t>1.5, 2.5, 4, 16, 20, 25 [mm</a:t>
            </a:r>
            <a:r>
              <a:rPr lang="sk-SK" b="1" baseline="30000" dirty="0" smtClean="0"/>
              <a:t>2</a:t>
            </a:r>
            <a:r>
              <a:rPr lang="sk-SK" b="1" dirty="0" smtClean="0"/>
              <a:t>]</a:t>
            </a:r>
            <a:endParaRPr lang="sk-SK" dirty="0" smtClean="0"/>
          </a:p>
          <a:p>
            <a:r>
              <a:rPr lang="sk-SK" dirty="0" smtClean="0"/>
              <a:t>- P - predpokladaný súdobý príkon</a:t>
            </a:r>
            <a:br>
              <a:rPr lang="sk-SK" dirty="0" smtClean="0"/>
            </a:br>
            <a:r>
              <a:rPr lang="sk-SK" dirty="0" smtClean="0"/>
              <a:t>- ρ - špecifický merný odpor</a:t>
            </a:r>
            <a:br>
              <a:rPr lang="sk-SK" dirty="0" smtClean="0"/>
            </a:br>
            <a:r>
              <a:rPr lang="sk-SK" dirty="0" smtClean="0"/>
              <a:t>- l - </a:t>
            </a:r>
            <a:r>
              <a:rPr lang="sk-SK" dirty="0" err="1" smtClean="0"/>
              <a:t>dížka</a:t>
            </a:r>
            <a:r>
              <a:rPr lang="sk-SK" dirty="0" smtClean="0"/>
              <a:t> prípojky</a:t>
            </a:r>
            <a:br>
              <a:rPr lang="sk-SK" dirty="0" smtClean="0"/>
            </a:br>
            <a:r>
              <a:rPr lang="sk-SK" dirty="0" smtClean="0"/>
              <a:t>- U</a:t>
            </a:r>
            <a:r>
              <a:rPr lang="sk-SK" baseline="-25000" dirty="0" smtClean="0"/>
              <a:t>f</a:t>
            </a:r>
            <a:r>
              <a:rPr lang="sk-SK" dirty="0" smtClean="0"/>
              <a:t> - fázové napätie</a:t>
            </a:r>
            <a:br>
              <a:rPr lang="sk-SK" dirty="0" smtClean="0"/>
            </a:br>
            <a:r>
              <a:rPr lang="sk-SK" dirty="0" smtClean="0"/>
              <a:t>- u- napätie - úbytok na prípojke (povolené je 1 %U</a:t>
            </a:r>
            <a:r>
              <a:rPr lang="sk-SK" baseline="-25000" dirty="0" smtClean="0"/>
              <a:t>f</a:t>
            </a:r>
            <a:r>
              <a:rPr lang="sk-SK" dirty="0" smtClean="0"/>
              <a:t> = 2,3 V )</a:t>
            </a:r>
            <a:br>
              <a:rPr lang="sk-SK" dirty="0" smtClean="0"/>
            </a:br>
            <a:r>
              <a:rPr lang="sk-SK" dirty="0" smtClean="0"/>
              <a:t>- cos φ - účinník siete (0,85 - 0,95)</a:t>
            </a:r>
            <a:br>
              <a:rPr lang="sk-SK" dirty="0" smtClean="0"/>
            </a:br>
            <a:r>
              <a:rPr lang="sk-SK" dirty="0" smtClean="0"/>
              <a:t>Prierez volíme najbližší vyšší v rade, čomu potom musí zodpovedať aj hodnota trojfázovej poistky.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270892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Návrh prierezu HDV</a:t>
            </a:r>
          </a:p>
          <a:p>
            <a:r>
              <a:rPr lang="sk-SK" dirty="0" smtClean="0"/>
              <a:t>Prierez HDV je dimenzovaný - navrhovaný - aby zniesol prúd ktorý ním potečie, pričom v zmysle zachovania </a:t>
            </a:r>
            <a:r>
              <a:rPr lang="sk-SK" dirty="0" err="1" smtClean="0"/>
              <a:t>selektivity</a:t>
            </a:r>
            <a:r>
              <a:rPr lang="sk-SK" dirty="0" smtClean="0"/>
              <a:t> je minimálne o rád nižší než prierez prípojky.</a:t>
            </a:r>
            <a:br>
              <a:rPr lang="sk-SK" dirty="0" smtClean="0"/>
            </a:br>
            <a:r>
              <a:rPr lang="sk-SK" dirty="0" smtClean="0"/>
              <a:t>Prierez rátame zo vzťahu :</a:t>
            </a:r>
          </a:p>
          <a:p>
            <a:endParaRPr lang="sk-SK" dirty="0"/>
          </a:p>
        </p:txBody>
      </p:sp>
      <p:pic>
        <p:nvPicPr>
          <p:cNvPr id="48130" name="Obrázok 2" descr="Dimenzov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572868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26064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P - predpokladaný súdobý príkon</a:t>
            </a:r>
            <a:br>
              <a:rPr lang="sk-SK" dirty="0" smtClean="0"/>
            </a:br>
            <a:r>
              <a:rPr lang="sk-SK" dirty="0" smtClean="0"/>
              <a:t>- ρ - špecifický merný odpor</a:t>
            </a:r>
            <a:br>
              <a:rPr lang="sk-SK" dirty="0" smtClean="0"/>
            </a:br>
            <a:r>
              <a:rPr lang="sk-SK" dirty="0" smtClean="0"/>
              <a:t>- l - </a:t>
            </a:r>
            <a:r>
              <a:rPr lang="sk-SK" dirty="0" err="1" smtClean="0"/>
              <a:t>dížka</a:t>
            </a:r>
            <a:r>
              <a:rPr lang="sk-SK" dirty="0" smtClean="0"/>
              <a:t> HDV</a:t>
            </a:r>
            <a:br>
              <a:rPr lang="sk-SK" dirty="0" smtClean="0"/>
            </a:br>
            <a:r>
              <a:rPr lang="sk-SK" dirty="0" smtClean="0"/>
              <a:t>- U</a:t>
            </a:r>
            <a:r>
              <a:rPr lang="sk-SK" baseline="-25000" dirty="0" smtClean="0"/>
              <a:t>f</a:t>
            </a:r>
            <a:r>
              <a:rPr lang="sk-SK" dirty="0" smtClean="0"/>
              <a:t> - fázové napätie</a:t>
            </a:r>
            <a:br>
              <a:rPr lang="sk-SK" dirty="0" smtClean="0"/>
            </a:br>
            <a:r>
              <a:rPr lang="sk-SK" dirty="0" smtClean="0"/>
              <a:t>- u- napätie - úbytok na HDV (povolené je 1 %U</a:t>
            </a:r>
            <a:r>
              <a:rPr lang="sk-SK" baseline="-25000" dirty="0" smtClean="0"/>
              <a:t>f</a:t>
            </a:r>
            <a:r>
              <a:rPr lang="sk-SK" dirty="0" smtClean="0"/>
              <a:t> = 2,3 V )</a:t>
            </a:r>
            <a:br>
              <a:rPr lang="sk-SK" dirty="0" smtClean="0"/>
            </a:br>
            <a:r>
              <a:rPr lang="sk-SK" dirty="0" smtClean="0"/>
              <a:t>- cos φ - účinník siete (0,85 - 0,95)</a:t>
            </a:r>
            <a:br>
              <a:rPr lang="sk-SK" dirty="0" smtClean="0"/>
            </a:br>
            <a:r>
              <a:rPr lang="sk-SK" dirty="0" smtClean="0"/>
              <a:t>Prierez volíme najbližší vyšší v rade, čomu potom musí zodpovedať aj hodnota ističa.</a:t>
            </a:r>
            <a:br>
              <a:rPr lang="sk-SK" dirty="0" smtClean="0"/>
            </a:br>
            <a:r>
              <a:rPr lang="sk-SK" dirty="0" smtClean="0"/>
              <a:t>Keďže prierez HDV je minimálne o rád nižší než prierez prípojky, aj hodnota ističa bude minimálne o rád nižšia než hodnota poistky.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okTextu 15"/>
          <p:cNvSpPr txBox="1"/>
          <p:nvPr/>
        </p:nvSpPr>
        <p:spPr>
          <a:xfrm>
            <a:off x="467544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912768" cy="645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63150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4636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 V programe </a:t>
            </a:r>
            <a:r>
              <a:rPr lang="sk-SK" dirty="0" err="1" smtClean="0"/>
              <a:t>S-plan</a:t>
            </a:r>
            <a:r>
              <a:rPr lang="sk-SK" dirty="0" smtClean="0"/>
              <a:t> vytvorte novú knižnicu pre elektrické spotrebiče a doplňte tam značky podľa nasledovnej tabuľky:</a:t>
            </a:r>
            <a:endParaRPr lang="sk-SK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40763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4636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 V programe </a:t>
            </a:r>
            <a:r>
              <a:rPr lang="sk-SK" dirty="0" err="1" smtClean="0"/>
              <a:t>S-plan</a:t>
            </a:r>
            <a:r>
              <a:rPr lang="sk-SK" dirty="0" smtClean="0"/>
              <a:t> vytvorte novú knižnicu pre elektrické vodiče a doplňte tam značky podľa nasledovnej tabuľky:</a:t>
            </a:r>
            <a:endParaRPr lang="sk-SK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18864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Ochrana samočinným odpojením napájania v sieti TT</a:t>
            </a:r>
            <a:endParaRPr lang="sk-SK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251520" y="548680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Systém TT sa vyskytuje len </a:t>
            </a:r>
            <a:r>
              <a:rPr lang="sk-SK" b="1" dirty="0" smtClean="0"/>
              <a:t>v obmedzenej miere </a:t>
            </a:r>
            <a:r>
              <a:rPr lang="sk-SK" dirty="0" smtClean="0"/>
              <a:t>a je postupne </a:t>
            </a:r>
            <a:r>
              <a:rPr lang="sk-SK" b="1" dirty="0" smtClean="0"/>
              <a:t>nahrádzaný systémom TN</a:t>
            </a:r>
            <a:r>
              <a:rPr lang="sk-SK" dirty="0" smtClean="0"/>
              <a:t>. </a:t>
            </a:r>
            <a:r>
              <a:rPr lang="sk-SK" b="1" dirty="0" smtClean="0"/>
              <a:t>Ochranné uzemnenie musí byt dimenzované tak, aby sa v prípade poruchy na chránených častiach nevyskytlo vyššie dotykové napätie ako 50 V. </a:t>
            </a:r>
          </a:p>
          <a:p>
            <a:r>
              <a:rPr lang="sk-SK" dirty="0" smtClean="0"/>
              <a:t>Ak sa na odpojenie chybnej časti použijú poistky alebo ističe, tak táto podmienka je splnená len pre malé prúdové dimenzie. Preto sa v týchto sieťach </a:t>
            </a:r>
            <a:r>
              <a:rPr lang="sk-SK" b="1" dirty="0" smtClean="0"/>
              <a:t>používajú chrániče</a:t>
            </a:r>
            <a:r>
              <a:rPr lang="sk-SK" dirty="0" smtClean="0"/>
              <a:t>. </a:t>
            </a:r>
            <a:r>
              <a:rPr lang="sk-SK" b="1" dirty="0" smtClean="0"/>
              <a:t>Prúdový a napäťový chránič odpája chybnú časť do 0,2 s.</a:t>
            </a:r>
          </a:p>
          <a:p>
            <a:endParaRPr lang="sk-SK" dirty="0"/>
          </a:p>
        </p:txBody>
      </p:sp>
      <p:pic>
        <p:nvPicPr>
          <p:cNvPr id="6" name="obrázek 4" descr="C:\Users\katka\Desktop\t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51125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179512" y="260648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Odpor uzemnenia pri zdroji </a:t>
            </a:r>
            <a:r>
              <a:rPr lang="sk-SK" dirty="0" smtClean="0"/>
              <a:t>musí vyhovovať podmienke:</a:t>
            </a:r>
          </a:p>
          <a:p>
            <a:r>
              <a:rPr lang="sk-SK" dirty="0" smtClean="0"/>
              <a:t> </a:t>
            </a:r>
          </a:p>
          <a:p>
            <a:r>
              <a:rPr lang="sk-SK" dirty="0" smtClean="0"/>
              <a:t>R</a:t>
            </a:r>
            <a:r>
              <a:rPr lang="sk-SK" baseline="-25000" dirty="0" smtClean="0"/>
              <a:t>A</a:t>
            </a:r>
            <a:r>
              <a:rPr lang="sk-SK" dirty="0" smtClean="0"/>
              <a:t> ≤ </a:t>
            </a:r>
          </a:p>
          <a:p>
            <a:endParaRPr lang="sk-SK" dirty="0" smtClean="0"/>
          </a:p>
          <a:p>
            <a:r>
              <a:rPr lang="sk-SK" dirty="0" smtClean="0"/>
              <a:t> kde: </a:t>
            </a:r>
            <a:r>
              <a:rPr lang="sk-SK" i="1" dirty="0" err="1" smtClean="0"/>
              <a:t>I</a:t>
            </a:r>
            <a:r>
              <a:rPr lang="sk-SK" i="1" baseline="-25000" dirty="0" err="1" smtClean="0"/>
              <a:t>a</a:t>
            </a:r>
            <a:r>
              <a:rPr lang="sk-SK" dirty="0" smtClean="0"/>
              <a:t>– prúd spôsobujúci samočinné spustenie ochranného prístroja; ak je týmto prístrojom prúdový chránič, potom </a:t>
            </a:r>
            <a:r>
              <a:rPr lang="sk-SK" i="1" dirty="0" err="1" smtClean="0"/>
              <a:t>I</a:t>
            </a:r>
            <a:r>
              <a:rPr lang="sk-SK" i="1" baseline="-25000" dirty="0" err="1" smtClean="0"/>
              <a:t>a</a:t>
            </a:r>
            <a:r>
              <a:rPr lang="sk-SK" i="1" dirty="0" smtClean="0"/>
              <a:t> = </a:t>
            </a:r>
            <a:r>
              <a:rPr lang="sk-SK" i="1" dirty="0" err="1" smtClean="0"/>
              <a:t>I</a:t>
            </a:r>
            <a:r>
              <a:rPr lang="sk-SK" baseline="-25000" dirty="0" err="1" smtClean="0"/>
              <a:t>Δ</a:t>
            </a:r>
            <a:r>
              <a:rPr lang="sk-SK" i="1" baseline="-25000" dirty="0" err="1" smtClean="0"/>
              <a:t>n</a:t>
            </a:r>
            <a:r>
              <a:rPr lang="sk-SK" i="1" dirty="0" smtClean="0"/>
              <a:t> 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742201"/>
            <a:ext cx="216024" cy="526559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179512" y="19888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Ochrana samočinným odpojením napájania v sieti IT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79512" y="234888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Systém IT </a:t>
            </a:r>
            <a:r>
              <a:rPr lang="sk-SK" dirty="0" smtClean="0"/>
              <a:t>má neutrálny bod zdroja izolovaný od zeme alebo spojený so zemou cez dostatočne vysokú impedanciu. Toto spojenie možno urobiť buď v neutrálnom bode siete alebo v umelom neutrálnom bode. Ak neexistuje umelý neutrálny bod, krajný vodič možno spojiť so zemou cez dostatočne vysokú impedanciu.</a:t>
            </a:r>
          </a:p>
        </p:txBody>
      </p:sp>
      <p:pic>
        <p:nvPicPr>
          <p:cNvPr id="12" name="obrázek 5" descr="C:\Users\katka\Desktop\i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576" y="3469341"/>
            <a:ext cx="5760720" cy="338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07598" y="2204675"/>
            <a:ext cx="6503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Ochrana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pred dotykom živých a neživých častí  </a:t>
            </a:r>
            <a:r>
              <a:rPr kumimoji="0" lang="sk-SK" sz="16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/>
              <a:t>Vyhláška 508 </a:t>
            </a:r>
            <a:r>
              <a:rPr lang="sk-SK" dirty="0" err="1" smtClean="0"/>
              <a:t>Z.z</a:t>
            </a:r>
            <a:r>
              <a:rPr lang="sk-SK" dirty="0" smtClean="0"/>
              <a:t>. 2009)</a:t>
            </a:r>
            <a:endParaRPr kumimoji="0" lang="sk-SK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264601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 hľadiska nebezpečného dotyku </a:t>
            </a:r>
            <a:r>
              <a:rPr lang="sk-SK" dirty="0" smtClean="0"/>
              <a:t>sa napätia na účely ochrany rozdeľujú takto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Bezpečne malé napätie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Nebezpečné napätie</a:t>
            </a:r>
          </a:p>
          <a:p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323528" y="3870152"/>
          <a:ext cx="8568952" cy="2583184"/>
        </p:xfrm>
        <a:graphic>
          <a:graphicData uri="http://schemas.openxmlformats.org/drawingml/2006/table">
            <a:tbl>
              <a:tblPr/>
              <a:tblGrid>
                <a:gridCol w="1193452"/>
                <a:gridCol w="1539748"/>
                <a:gridCol w="2374269"/>
                <a:gridCol w="1266074"/>
                <a:gridCol w="2195409"/>
              </a:tblGrid>
              <a:tr h="32908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cap="all">
                          <a:latin typeface="Times New Roman"/>
                          <a:ea typeface="Times New Roman"/>
                          <a:cs typeface="Times New Roman"/>
                        </a:rPr>
                        <a:t>Napäťové  pásmo  I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malé napätie (mn)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cap="all">
                          <a:latin typeface="Times New Roman"/>
                          <a:ea typeface="Times New Roman"/>
                          <a:cs typeface="Times New Roman"/>
                        </a:rPr>
                        <a:t>Napäťové  pásmo II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nízke napätie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vysoké napätie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Striedavé do 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50V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jednosmerné do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120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striedavé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jednosmerné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nad hranicou nn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Rozdelenie vn je podľa kategórií: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85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nad hranicou mn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9154">
                <a:tc rowSpan="4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(medzi krajnými vodičmi i krajný vodič proti zemi)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do 1000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do 1500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915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(medzi krajnými vodičmi)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A – vn     (do 52 kV),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B – vvn   (do 300kV),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C – zvn   (do 800kV),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 – uvn   (nad 800kV).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do 600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do 900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50631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Times New Roman"/>
                          <a:ea typeface="Times New Roman"/>
                          <a:cs typeface="Times New Roman"/>
                        </a:rPr>
                        <a:t>(krajný vodič proti zemi)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79512" y="11256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Opakovanie: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rozvodné siete TNC, TNS, TNC-S, TT, IT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možnosti vzniku úrazu el. prúdom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ochranu samočinného odpojenia napájania</a:t>
            </a:r>
          </a:p>
          <a:p>
            <a:pPr marL="342900" indent="-342900">
              <a:buAutoNum type="arabicPeriod"/>
            </a:pPr>
            <a:r>
              <a:rPr lang="sk-SK" dirty="0" smtClean="0"/>
              <a:t>Urči vypínacie časy pri ochrane samočinného odpojenia napájania</a:t>
            </a:r>
          </a:p>
          <a:p>
            <a:pPr marL="342900" indent="-342900">
              <a:buAutoNum type="arabicPeriod"/>
            </a:pPr>
            <a:r>
              <a:rPr lang="sk-SK" dirty="0" smtClean="0"/>
              <a:t>Charakterizuj požiadavky na ochranný vodič</a:t>
            </a:r>
          </a:p>
          <a:p>
            <a:pPr marL="342900" indent="-342900">
              <a:buAutoNum type="arabicPeriod"/>
            </a:pPr>
            <a:r>
              <a:rPr lang="sk-SK" dirty="0" smtClean="0"/>
              <a:t>Urči farebné značenie vodičov v sieti TNS</a:t>
            </a:r>
          </a:p>
          <a:p>
            <a:pPr marL="342900" indent="-342900">
              <a:buAutoNum type="arabicPeriod"/>
            </a:pP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6278563" cy="2200275"/>
          </a:xfrm>
          <a:prstGeom prst="rect">
            <a:avLst/>
          </a:prstGeom>
          <a:noFill/>
        </p:spPr>
      </p:pic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490143" y="3309764"/>
            <a:ext cx="314325" cy="428625"/>
          </a:xfrm>
          <a:prstGeom prst="upArrow">
            <a:avLst>
              <a:gd name="adj1" fmla="val 50000"/>
              <a:gd name="adj2" fmla="val 34091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6387" name="AutoShape 3"/>
          <p:cNvSpPr>
            <a:spLocks noChangeShapeType="1"/>
          </p:cNvSpPr>
          <p:nvPr/>
        </p:nvSpPr>
        <p:spPr bwMode="auto">
          <a:xfrm flipV="1">
            <a:off x="899592" y="2360861"/>
            <a:ext cx="1352551" cy="15001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6388" name="AutoShape 4"/>
          <p:cNvSpPr>
            <a:spLocks noChangeShapeType="1"/>
          </p:cNvSpPr>
          <p:nvPr/>
        </p:nvSpPr>
        <p:spPr bwMode="auto">
          <a:xfrm>
            <a:off x="899592" y="2408486"/>
            <a:ext cx="1552576" cy="14525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95536" y="197495"/>
            <a:ext cx="691888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sk-S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Zapojenie jednof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zových z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suviek v jednotlivých typoch siet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39552" y="400506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Už sa nesmie používať</a:t>
            </a:r>
          </a:p>
          <a:p>
            <a:r>
              <a:rPr lang="sk-SK" dirty="0"/>
              <a:t>ale v starých inštaláciách</a:t>
            </a:r>
          </a:p>
          <a:p>
            <a:r>
              <a:rPr lang="sk-SK" dirty="0"/>
              <a:t>sa ešte nájde.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b="1" dirty="0" smtClean="0"/>
              <a:t>Na základe rozhodnutia komisie IEC boli zavedené tieto názvy pre malé napätia: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62068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b="1" dirty="0" smtClean="0"/>
              <a:t>SELV </a:t>
            </a:r>
            <a:r>
              <a:rPr lang="sk-SK" dirty="0" smtClean="0"/>
              <a:t>je elektrický systém, v ktorom nemôže pri bežných podmienkach a pri podmienkach samostatnej poruchy (vrátane zemných poruchových spojení v iných obvodoch) prevýšiť hodnotu </a:t>
            </a:r>
            <a:r>
              <a:rPr lang="sk-SK" b="1" dirty="0" smtClean="0"/>
              <a:t>malého napätia</a:t>
            </a:r>
            <a:r>
              <a:rPr lang="sk-SK" dirty="0" smtClean="0"/>
              <a:t>.</a:t>
            </a:r>
          </a:p>
          <a:p>
            <a:pPr lvl="0"/>
            <a:endParaRPr lang="sk-SK" b="1" dirty="0" smtClean="0"/>
          </a:p>
          <a:p>
            <a:pPr lvl="0"/>
            <a:r>
              <a:rPr lang="sk-SK" b="1" dirty="0" smtClean="0"/>
              <a:t>PELV </a:t>
            </a:r>
            <a:r>
              <a:rPr lang="sk-SK" dirty="0" smtClean="0"/>
              <a:t>je elektrický systém, v ktorom nemôže pri bežných podmienkach a pri podmienkach samostatnej poruchy (vrátane zemných poruchových spojení v iných obvodoch) prevýšiť hodnotu malého napätia. </a:t>
            </a:r>
            <a:r>
              <a:rPr lang="sk-SK" b="1" dirty="0" smtClean="0"/>
              <a:t>PELV je uzemnený variant obvodu SELV.</a:t>
            </a:r>
          </a:p>
          <a:p>
            <a:pPr lvl="0"/>
            <a:endParaRPr lang="sk-SK" b="1" dirty="0" smtClean="0"/>
          </a:p>
          <a:p>
            <a:pPr lvl="0"/>
            <a:r>
              <a:rPr lang="sk-SK" b="1" dirty="0" smtClean="0"/>
              <a:t>FELV </a:t>
            </a:r>
            <a:r>
              <a:rPr lang="sk-SK" dirty="0" smtClean="0"/>
              <a:t>je elektrický systém, ktorý z funkčných dôvodov používa napätie z napäťového pásma I, ale svojim vyhotovením nevyhovuje požiadavkám na obvody SELV ani PELV. </a:t>
            </a:r>
          </a:p>
          <a:p>
            <a:pPr lvl="0"/>
            <a:r>
              <a:rPr lang="sk-SK" b="1" dirty="0" smtClean="0"/>
              <a:t>Takéto zariadenie musí byt navyše zabezpečené niektorou z požiadaviek na základnú ochranu aj na ochranu pri poruche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395536" y="4077072"/>
          <a:ext cx="8568952" cy="2583184"/>
        </p:xfrm>
        <a:graphic>
          <a:graphicData uri="http://schemas.openxmlformats.org/drawingml/2006/table">
            <a:tbl>
              <a:tblPr/>
              <a:tblGrid>
                <a:gridCol w="1193452"/>
                <a:gridCol w="1539748"/>
                <a:gridCol w="2374269"/>
                <a:gridCol w="1266074"/>
                <a:gridCol w="2195409"/>
              </a:tblGrid>
              <a:tr h="32908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cap="all" dirty="0">
                          <a:latin typeface="Times New Roman"/>
                          <a:ea typeface="Times New Roman"/>
                          <a:cs typeface="Times New Roman"/>
                        </a:rPr>
                        <a:t>Napäťové  pásmo  I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Times New Roman"/>
                          <a:ea typeface="Times New Roman"/>
                          <a:cs typeface="Times New Roman"/>
                        </a:rPr>
                        <a:t>malé napätie (</a:t>
                      </a:r>
                      <a:r>
                        <a:rPr lang="sk-SK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mn</a:t>
                      </a:r>
                      <a:r>
                        <a:rPr lang="sk-SK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cap="all">
                          <a:latin typeface="Times New Roman"/>
                          <a:ea typeface="Times New Roman"/>
                          <a:cs typeface="Times New Roman"/>
                        </a:rPr>
                        <a:t>Napäťové  pásmo II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nízke napätie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Times New Roman"/>
                          <a:ea typeface="Times New Roman"/>
                          <a:cs typeface="Times New Roman"/>
                        </a:rPr>
                        <a:t>vysoké napätie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Striedavé do 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50V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jednosmerné do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120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striedavé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jednosmerné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nad hranicou nn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Rozdelenie vn je podľa kategórií: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85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nad hranicou mn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9154">
                <a:tc rowSpan="4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(medzi krajnými vodičmi i krajný vodič proti zemi)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do 1000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do 1500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5915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(medzi krajnými vodičmi)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A – vn     (do 52 kV),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B – vvn   (do 300kV),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C – zvn   (do 800kV),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 – uvn   (nad 800kV).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54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do 600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latin typeface="Times New Roman"/>
                          <a:ea typeface="Times New Roman"/>
                          <a:cs typeface="Times New Roman"/>
                        </a:rPr>
                        <a:t>do 900 V</a:t>
                      </a:r>
                      <a:endParaRPr lang="sk-SK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50631"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latin typeface="Times New Roman"/>
                          <a:ea typeface="Times New Roman"/>
                          <a:cs typeface="Times New Roman"/>
                        </a:rPr>
                        <a:t>(krajný vodič proti zemi)</a:t>
                      </a:r>
                      <a:endParaRPr lang="sk-SK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9" marR="6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mo.lx10.net/ELEKTRO/images/sel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2925"/>
            <a:ext cx="6552728" cy="3346075"/>
          </a:xfrm>
          <a:prstGeom prst="rect">
            <a:avLst/>
          </a:prstGeom>
          <a:noFill/>
        </p:spPr>
      </p:pic>
      <p:pic>
        <p:nvPicPr>
          <p:cNvPr id="1028" name="Picture 4" descr="http://romo.lx10.net/ELEKTRO/images/tabulk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698739" cy="3078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C:\Users\katka\Desktop\sel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C:\Users\katka\Pictures\chr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92683"/>
            <a:ext cx="5760720" cy="502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51520" y="5541039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Podstata spočíva v odpojení poruchového zariadenia od zdroja v čase kratšom ako 0,2 s. Odpojené sú všetky fázy vrátane stredného vodiča N (to znamená, že prenos poruchy na bezporuchové zariadenie je vylúčený). </a:t>
            </a:r>
          </a:p>
          <a:p>
            <a:endParaRPr lang="sk-SK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8640"/>
            <a:ext cx="2052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Nap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ä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ťový chr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nič: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C:\Users\katka\Pictures\chrá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648" y="118575"/>
            <a:ext cx="5760720" cy="431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88640"/>
            <a:ext cx="1907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Prúdový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chr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nič: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9512" y="443711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Úlohou prúdového chrániča </a:t>
            </a:r>
            <a:r>
              <a:rPr lang="sk-SK" b="1" dirty="0" smtClean="0"/>
              <a:t>je odpojiť od napájania elektrické zariadenie najneskôr do 0,2 sekundy</a:t>
            </a:r>
            <a:r>
              <a:rPr lang="sk-SK" dirty="0" smtClean="0"/>
              <a:t>, ak rozdiel prúdov do zariadenia vtekajúcich a zo zariadenia vytekajúcich prekročí tzv. vybavovací prúd prúdového chrániča.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1520" y="558924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Vybavovací prúd prúdového chrániča je vo všetkých priestoroch stanovený na hodnotu 30 </a:t>
            </a:r>
            <a:r>
              <a:rPr lang="sk-SK" b="1" dirty="0" err="1" smtClean="0"/>
              <a:t>mA</a:t>
            </a:r>
            <a:r>
              <a:rPr lang="sk-SK" b="1" dirty="0" smtClean="0"/>
              <a:t>. </a:t>
            </a:r>
            <a:r>
              <a:rPr lang="sk-SK" dirty="0" smtClean="0"/>
              <a:t>Výnimkou sú priestory so zvýšeným požiarnym rizikom, kde je jeho hodnota stanovená na 300 </a:t>
            </a:r>
            <a:r>
              <a:rPr lang="sk-SK" dirty="0" err="1" smtClean="0"/>
              <a:t>mA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Prúdový chránič predstavuje </a:t>
            </a:r>
            <a:r>
              <a:rPr lang="sk-SK" b="1" dirty="0" smtClean="0">
                <a:solidFill>
                  <a:srgbClr val="FF0000"/>
                </a:solidFill>
              </a:rPr>
              <a:t>doplnkovú ochranu </a:t>
            </a:r>
            <a:r>
              <a:rPr lang="sk-SK" b="1" dirty="0" smtClean="0"/>
              <a:t>pred úrazom elektrickým prúdom. </a:t>
            </a:r>
            <a:r>
              <a:rPr lang="sk-SK" dirty="0" smtClean="0"/>
              <a:t>Preto ho nikdy </a:t>
            </a:r>
            <a:r>
              <a:rPr lang="sk-SK" b="1" dirty="0" smtClean="0"/>
              <a:t>nesmieme použiť samostatne</a:t>
            </a:r>
            <a:r>
              <a:rPr lang="sk-SK" dirty="0" smtClean="0"/>
              <a:t>. K prúdovému chrániču musí byť pred napájaným zariadením vždy ešte zapojený istič alebo poistka.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134076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Podstata spočíva v </a:t>
            </a:r>
            <a:r>
              <a:rPr lang="sk-SK" b="1" dirty="0" smtClean="0"/>
              <a:t>odpojení poruchového zariadenia od zdroja v čase kratšom ako 0,2 s. Odpojené sú všetky fázy vrátane stredného vodiča N </a:t>
            </a:r>
            <a:r>
              <a:rPr lang="sk-SK" dirty="0" smtClean="0"/>
              <a:t>(to znamená, že prenos poruchy na bezporuchové zariadenie je vylúčený).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23488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Prúdový chránič musíme dnes už použiť vo všetkých zásuvkových obvodoch a kúpeľniach aj vo svetelných obvodoch.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3068960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Špeciálnu pozornosť venujeme elektrickým zásuvkám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v kúpeľni (30 </a:t>
            </a:r>
            <a:r>
              <a:rPr lang="sk-SK" dirty="0" err="1" smtClean="0"/>
              <a:t>mA</a:t>
            </a:r>
            <a:r>
              <a:rPr lang="sk-SK" dirty="0" smtClean="0"/>
              <a:t>)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v zdravotníckych </a:t>
            </a:r>
            <a:r>
              <a:rPr lang="sk-SK" dirty="0" err="1" smtClean="0"/>
              <a:t>inštaláciach</a:t>
            </a:r>
            <a:r>
              <a:rPr lang="sk-SK" dirty="0" smtClean="0"/>
              <a:t> (30 </a:t>
            </a:r>
            <a:r>
              <a:rPr lang="sk-SK" dirty="0" err="1" smtClean="0"/>
              <a:t>mA</a:t>
            </a:r>
            <a:r>
              <a:rPr lang="sk-SK" dirty="0" smtClean="0"/>
              <a:t>)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ktoré napájajú zariadenia používané v exteriéri (kosačka, cirkulár, čistička vody v bazéne, ponorné čerpadlo do studne a pod.) (30 </a:t>
            </a:r>
            <a:r>
              <a:rPr lang="sk-SK" dirty="0" err="1" smtClean="0"/>
              <a:t>mA</a:t>
            </a:r>
            <a:r>
              <a:rPr lang="sk-SK" dirty="0" smtClean="0"/>
              <a:t>) </a:t>
            </a:r>
          </a:p>
          <a:p>
            <a:pPr lvl="0">
              <a:buFont typeface="Arial" pitchFamily="34" charset="0"/>
              <a:buChar char="•"/>
            </a:pPr>
            <a:r>
              <a:rPr lang="sk-SK" dirty="0" smtClean="0"/>
              <a:t> v priestoroch so zvýšeným požiarnym rizikom (300 </a:t>
            </a:r>
            <a:r>
              <a:rPr lang="sk-SK" dirty="0" err="1" smtClean="0"/>
              <a:t>mA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23528" y="486916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 prúdovým chráničom musíme zapojiť ešte ističe alebo poistky, ktoré istia jednotlivé svetelné, zásuvkové alebo technologické obvody. </a:t>
            </a:r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8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Prúdové chrániče je možné použiť len v sieťach TN-S!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332656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Úraz el. prúdom môže byť spôsobený:</a:t>
            </a:r>
            <a:endParaRPr lang="sk-SK" sz="2000" dirty="0">
              <a:solidFill>
                <a:srgbClr val="FF0000"/>
              </a:solidFill>
            </a:endParaRPr>
          </a:p>
          <a:p>
            <a:pPr lvl="0"/>
            <a:endParaRPr lang="sk-SK" dirty="0" smtClean="0"/>
          </a:p>
          <a:p>
            <a:pPr lvl="0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Pri </a:t>
            </a:r>
            <a:r>
              <a:rPr lang="sk-SK" dirty="0"/>
              <a:t>dotyku živých častí alebo priblížení sa k nim na kritickú vzdialenosť (jednopólový </a:t>
            </a:r>
            <a:r>
              <a:rPr lang="sk-SK" dirty="0" smtClean="0"/>
              <a:t>dotyk)</a:t>
            </a:r>
          </a:p>
          <a:p>
            <a:pPr lvl="0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Pri </a:t>
            </a:r>
            <a:r>
              <a:rPr lang="sk-SK" dirty="0"/>
              <a:t>súčasnom dotyku živých častí rôznej polarity alebo s rozdielnymi potenciálmi alebo priblížením sa k nim na kritickú vzdialenosť (dvojpólový </a:t>
            </a:r>
            <a:r>
              <a:rPr lang="sk-SK" dirty="0" smtClean="0"/>
              <a:t>dotyk)</a:t>
            </a:r>
          </a:p>
          <a:p>
            <a:pPr lvl="0"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Pri </a:t>
            </a:r>
            <a:r>
              <a:rPr lang="sk-SK" dirty="0"/>
              <a:t>dotyku neživých častí, ktoré pri zlyhaní zákl. izolácie sa stanú živými časťami</a:t>
            </a:r>
          </a:p>
          <a:p>
            <a:endParaRPr lang="sk-SK" dirty="0"/>
          </a:p>
        </p:txBody>
      </p:sp>
      <p:pic>
        <p:nvPicPr>
          <p:cNvPr id="5" name="obrázek 1" descr="C:\Users\katka\Desktop\možno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79928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188640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Ochrana pred úrazom elektrickým prúdom v normálnej prevádzke</a:t>
            </a:r>
            <a:endParaRPr lang="sk-SK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Jedná </a:t>
            </a:r>
            <a:r>
              <a:rPr lang="sk-SK" dirty="0"/>
              <a:t>sa o ochranu pred nebezpečným dotykom so živými časťami.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Ochrana </a:t>
            </a:r>
            <a:r>
              <a:rPr lang="sk-SK" dirty="0"/>
              <a:t>živých častí sa vykonáva:</a:t>
            </a:r>
          </a:p>
          <a:p>
            <a:pPr lvl="0"/>
            <a:endParaRPr lang="sk-SK" b="1" dirty="0" smtClean="0"/>
          </a:p>
          <a:p>
            <a:pPr lvl="1">
              <a:buFont typeface="Arial" pitchFamily="34" charset="0"/>
              <a:buChar char="•"/>
            </a:pPr>
            <a:r>
              <a:rPr lang="sk-SK" b="1" dirty="0"/>
              <a:t> </a:t>
            </a:r>
            <a:r>
              <a:rPr lang="sk-SK" b="1" dirty="0" smtClean="0"/>
              <a:t>Izolovaním </a:t>
            </a:r>
            <a:r>
              <a:rPr lang="sk-SK" b="1" dirty="0"/>
              <a:t>živých častí</a:t>
            </a:r>
            <a:endParaRPr lang="sk-SK" dirty="0"/>
          </a:p>
          <a:p>
            <a:pPr lvl="1">
              <a:buFont typeface="Arial" pitchFamily="34" charset="0"/>
              <a:buChar char="•"/>
            </a:pPr>
            <a:r>
              <a:rPr lang="sk-SK" b="1" dirty="0" smtClean="0"/>
              <a:t> Zábranami </a:t>
            </a:r>
            <a:r>
              <a:rPr lang="sk-SK" b="1" dirty="0"/>
              <a:t>a krytmi</a:t>
            </a:r>
            <a:endParaRPr lang="sk-SK" dirty="0"/>
          </a:p>
          <a:p>
            <a:pPr lvl="1">
              <a:buFont typeface="Arial" pitchFamily="34" charset="0"/>
              <a:buChar char="•"/>
            </a:pPr>
            <a:r>
              <a:rPr lang="sk-SK" b="1" dirty="0" smtClean="0"/>
              <a:t> Prekážkami</a:t>
            </a:r>
            <a:endParaRPr lang="sk-SK" dirty="0"/>
          </a:p>
          <a:p>
            <a:pPr lvl="1">
              <a:buFont typeface="Arial" pitchFamily="34" charset="0"/>
              <a:buChar char="•"/>
            </a:pPr>
            <a:r>
              <a:rPr lang="sk-SK" b="1" dirty="0" smtClean="0"/>
              <a:t> Umiestnením </a:t>
            </a:r>
            <a:r>
              <a:rPr lang="sk-SK" b="1" dirty="0"/>
              <a:t>mimo dosah</a:t>
            </a:r>
            <a:endParaRPr lang="sk-SK" dirty="0"/>
          </a:p>
          <a:p>
            <a:pPr lvl="1">
              <a:buFont typeface="Arial" pitchFamily="34" charset="0"/>
              <a:buChar char="•"/>
            </a:pPr>
            <a:r>
              <a:rPr lang="sk-SK" b="1" dirty="0" smtClean="0"/>
              <a:t> Doplnkovou </a:t>
            </a:r>
            <a:r>
              <a:rPr lang="sk-SK" b="1" dirty="0"/>
              <a:t>ochranou prúdovými chráničmi</a:t>
            </a:r>
            <a:endParaRPr lang="sk-SK" dirty="0"/>
          </a:p>
          <a:p>
            <a:pPr lvl="1">
              <a:buFont typeface="Arial" pitchFamily="34" charset="0"/>
              <a:buChar char="•"/>
            </a:pPr>
            <a:r>
              <a:rPr lang="sk-SK" b="1" dirty="0" smtClean="0"/>
              <a:t> Doplnkovou </a:t>
            </a:r>
            <a:r>
              <a:rPr lang="sk-SK" b="1" dirty="0"/>
              <a:t>izoláciou</a:t>
            </a:r>
            <a:endParaRPr lang="sk-SK" dirty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321297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Ochrana izolovaním živých častí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b="1" dirty="0"/>
              <a:t>Spočíva v zabezpečení živých častí takou izoláciou, ktorá znemožní akýkoľvek dotyk živých častí zariadenia.</a:t>
            </a:r>
            <a:r>
              <a:rPr lang="sk-SK" dirty="0"/>
              <a:t> Živé časti musia byť kompletne pokryté izoláciou, ktorú je možné odstrániť iba jej zničením. Rozoznávame: základnú, prídavnú, dvojitú a zosilnenú.</a:t>
            </a:r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1520" y="4653136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2. Ochrana zábranami alebo krytmi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b="1" dirty="0"/>
              <a:t>Zábrany alebo kryty sú konštrukčné opatrenia, ktoré tvoria súčasť elektrického zariadenia (kryty, skrine apod.)</a:t>
            </a:r>
            <a:r>
              <a:rPr lang="sk-SK" dirty="0"/>
              <a:t>. Táto ochrana rovnako zabezpečuje i ochranu pred vniknutím cudzích telies, vniknutím vody, mechanickým poškodením.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Označenie stupňa krytím </a:t>
            </a:r>
            <a:r>
              <a:rPr lang="sk-SK" dirty="0"/>
              <a:t>je medzinárodné a má označenie </a:t>
            </a:r>
            <a:r>
              <a:rPr lang="sk-SK" b="1" dirty="0"/>
              <a:t>IP, </a:t>
            </a:r>
            <a:r>
              <a:rPr lang="sk-SK" dirty="0"/>
              <a:t>za ktorým nasledujú dve číslice.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Prvá </a:t>
            </a:r>
            <a:r>
              <a:rPr lang="sk-SK" dirty="0"/>
              <a:t>číslica charakterizuje </a:t>
            </a:r>
            <a:r>
              <a:rPr lang="sk-SK" b="1" dirty="0"/>
              <a:t>stupeň ochrany pred nebezpečným dotykom a pred vniknutím cudzieho telesa do zariadenia</a:t>
            </a:r>
            <a:r>
              <a:rPr lang="sk-SK" dirty="0"/>
              <a:t>, 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D</a:t>
            </a:r>
            <a:r>
              <a:rPr lang="sk-SK" dirty="0" smtClean="0"/>
              <a:t>ruhá </a:t>
            </a:r>
            <a:r>
              <a:rPr lang="sk-SK" dirty="0"/>
              <a:t>číslica určuje stupeň ochrany pred vniknutím vody do zariadenia.</a:t>
            </a:r>
          </a:p>
          <a:p>
            <a:endParaRPr lang="sk-S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340768"/>
            <a:ext cx="67394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IP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0648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251520" y="260648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Doplnkové značenie je zabezpečené ďalším písmenom za číslicovou skupinou znaku IP. </a:t>
            </a:r>
            <a:endParaRPr lang="sk-SK" dirty="0" smtClean="0"/>
          </a:p>
          <a:p>
            <a:r>
              <a:rPr lang="sk-SK" dirty="0" smtClean="0"/>
              <a:t>Napr</a:t>
            </a:r>
            <a:r>
              <a:rPr lang="sk-SK" dirty="0"/>
              <a:t>.: IP XX A</a:t>
            </a:r>
          </a:p>
          <a:p>
            <a:endParaRPr lang="sk-SK" b="1" dirty="0" smtClean="0"/>
          </a:p>
          <a:p>
            <a:r>
              <a:rPr lang="sk-SK" b="1" dirty="0" smtClean="0"/>
              <a:t>A </a:t>
            </a:r>
            <a:r>
              <a:rPr lang="sk-SK" b="1" dirty="0"/>
              <a:t>(B, C, D) - </a:t>
            </a:r>
            <a:r>
              <a:rPr lang="sk-SK" dirty="0"/>
              <a:t>chránené pred dotykom chrbta ruky (prstom, </a:t>
            </a:r>
            <a:r>
              <a:rPr lang="sk-SK" dirty="0" smtClean="0"/>
              <a:t>nástrojom, drôtom</a:t>
            </a:r>
            <a:r>
              <a:rPr lang="sk-SK" dirty="0"/>
              <a:t>),</a:t>
            </a:r>
          </a:p>
          <a:p>
            <a:r>
              <a:rPr lang="sk-SK" b="1" dirty="0"/>
              <a:t>H - </a:t>
            </a:r>
            <a:r>
              <a:rPr lang="sk-SK" dirty="0"/>
              <a:t>zariadenia vysokého napätia,</a:t>
            </a:r>
          </a:p>
          <a:p>
            <a:r>
              <a:rPr lang="sk-SK" b="1" dirty="0"/>
              <a:t>M </a:t>
            </a:r>
            <a:r>
              <a:rPr lang="sk-SK" dirty="0"/>
              <a:t>- skúšané proti vniknutiu vody, pri prevádzke zariadenia,</a:t>
            </a:r>
          </a:p>
          <a:p>
            <a:r>
              <a:rPr lang="sk-SK" b="1" dirty="0"/>
              <a:t>S - </a:t>
            </a:r>
            <a:r>
              <a:rPr lang="sk-SK" dirty="0"/>
              <a:t>odolnosť proti vode sa skúša, keď zariadenie nepracuje,</a:t>
            </a:r>
          </a:p>
          <a:p>
            <a:r>
              <a:rPr lang="sk-SK" b="1" dirty="0"/>
              <a:t>W </a:t>
            </a:r>
            <a:r>
              <a:rPr lang="sk-SK" dirty="0"/>
              <a:t>- zariadenie je určené pre osobitné klimatické podmienky</a:t>
            </a:r>
          </a:p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Okrem zariadení v predpísaných krytiach IP je dovolené používať grafické symboly na elektroinštalačných výrobkoch, popr. elektrických spotrebičoch. 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Ak </a:t>
            </a:r>
            <a:r>
              <a:rPr lang="sk-SK" dirty="0"/>
              <a:t>kryty jasne nenaznačujú, že obsahujú elektrické zariadenia, musia sa označiť čiernym bleskom na žltom pozadí vo vnútri čierneho trojuholníka:</a:t>
            </a:r>
          </a:p>
          <a:p>
            <a:endParaRPr lang="sk-SK" dirty="0"/>
          </a:p>
        </p:txBody>
      </p:sp>
      <p:pic>
        <p:nvPicPr>
          <p:cNvPr id="8" name="obrázek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1881</Words>
  <Application>Microsoft Office PowerPoint</Application>
  <PresentationFormat>Prezentácia na obrazovke (4:3)</PresentationFormat>
  <Paragraphs>259</Paragraphs>
  <Slides>45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4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okay</dc:creator>
  <cp:lastModifiedBy>okay</cp:lastModifiedBy>
  <cp:revision>59</cp:revision>
  <dcterms:created xsi:type="dcterms:W3CDTF">2014-11-12T17:56:34Z</dcterms:created>
  <dcterms:modified xsi:type="dcterms:W3CDTF">2014-11-28T05:02:16Z</dcterms:modified>
</cp:coreProperties>
</file>