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66" r:id="rId4"/>
    <p:sldId id="268" r:id="rId5"/>
    <p:sldId id="265" r:id="rId6"/>
    <p:sldId id="264" r:id="rId7"/>
    <p:sldId id="269" r:id="rId8"/>
    <p:sldId id="256" r:id="rId9"/>
    <p:sldId id="261" r:id="rId10"/>
    <p:sldId id="262" r:id="rId11"/>
    <p:sldId id="263" r:id="rId12"/>
    <p:sldId id="257" r:id="rId13"/>
    <p:sldId id="258" r:id="rId14"/>
    <p:sldId id="259" r:id="rId15"/>
    <p:sldId id="260" r:id="rId16"/>
    <p:sldId id="272" r:id="rId17"/>
    <p:sldId id="270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94B-1FFF-4FA6-94DF-74C7F60E8D1A}" type="datetimeFigureOut">
              <a:rPr lang="sk-SK" smtClean="0"/>
              <a:pPr/>
              <a:t>12.9.2017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F8BB-0535-4847-B429-21503A6A09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94B-1FFF-4FA6-94DF-74C7F60E8D1A}" type="datetimeFigureOut">
              <a:rPr lang="sk-SK" smtClean="0"/>
              <a:pPr/>
              <a:t>12.9.2017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F8BB-0535-4847-B429-21503A6A09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94B-1FFF-4FA6-94DF-74C7F60E8D1A}" type="datetimeFigureOut">
              <a:rPr lang="sk-SK" smtClean="0"/>
              <a:pPr/>
              <a:t>12.9.2017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F8BB-0535-4847-B429-21503A6A09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94B-1FFF-4FA6-94DF-74C7F60E8D1A}" type="datetimeFigureOut">
              <a:rPr lang="sk-SK" smtClean="0"/>
              <a:pPr/>
              <a:t>12.9.2017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F8BB-0535-4847-B429-21503A6A09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94B-1FFF-4FA6-94DF-74C7F60E8D1A}" type="datetimeFigureOut">
              <a:rPr lang="sk-SK" smtClean="0"/>
              <a:pPr/>
              <a:t>12.9.2017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F8BB-0535-4847-B429-21503A6A09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94B-1FFF-4FA6-94DF-74C7F60E8D1A}" type="datetimeFigureOut">
              <a:rPr lang="sk-SK" smtClean="0"/>
              <a:pPr/>
              <a:t>12.9.2017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F8BB-0535-4847-B429-21503A6A09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94B-1FFF-4FA6-94DF-74C7F60E8D1A}" type="datetimeFigureOut">
              <a:rPr lang="sk-SK" smtClean="0"/>
              <a:pPr/>
              <a:t>12.9.2017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F8BB-0535-4847-B429-21503A6A09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94B-1FFF-4FA6-94DF-74C7F60E8D1A}" type="datetimeFigureOut">
              <a:rPr lang="sk-SK" smtClean="0"/>
              <a:pPr/>
              <a:t>12.9.2017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F8BB-0535-4847-B429-21503A6A09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94B-1FFF-4FA6-94DF-74C7F60E8D1A}" type="datetimeFigureOut">
              <a:rPr lang="sk-SK" smtClean="0"/>
              <a:pPr/>
              <a:t>12.9.2017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F8BB-0535-4847-B429-21503A6A09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94B-1FFF-4FA6-94DF-74C7F60E8D1A}" type="datetimeFigureOut">
              <a:rPr lang="sk-SK" smtClean="0"/>
              <a:pPr/>
              <a:t>12.9.2017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F8BB-0535-4847-B429-21503A6A09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94B-1FFF-4FA6-94DF-74C7F60E8D1A}" type="datetimeFigureOut">
              <a:rPr lang="sk-SK" smtClean="0"/>
              <a:pPr/>
              <a:t>12.9.2017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F8BB-0535-4847-B429-21503A6A09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694B-1FFF-4FA6-94DF-74C7F60E8D1A}" type="datetimeFigureOut">
              <a:rPr lang="sk-SK" smtClean="0"/>
              <a:pPr/>
              <a:t>12.9.2017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F8BB-0535-4847-B429-21503A6A093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692696"/>
            <a:ext cx="57606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Vodič</a:t>
            </a:r>
            <a:r>
              <a:rPr lang="sk-SK" dirty="0" smtClean="0"/>
              <a:t> - zariadenie, ktoré slúži na prenos elektrickej energie. </a:t>
            </a:r>
          </a:p>
          <a:p>
            <a:endParaRPr lang="sk-SK" dirty="0"/>
          </a:p>
          <a:p>
            <a:r>
              <a:rPr lang="sk-SK" b="1" dirty="0" smtClean="0">
                <a:solidFill>
                  <a:srgbClr val="FF0000"/>
                </a:solidFill>
              </a:rPr>
              <a:t>Kovový vodič </a:t>
            </a:r>
            <a:r>
              <a:rPr lang="sk-SK" dirty="0" smtClean="0"/>
              <a:t>je súčiastka vyrobená z kovu. 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holý</a:t>
            </a:r>
            <a:r>
              <a:rPr lang="sk-SK" dirty="0" smtClean="0"/>
              <a:t> - jadro bez obalu (izolácie)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izolovaný</a:t>
            </a:r>
            <a:r>
              <a:rPr lang="sk-SK" dirty="0" smtClean="0"/>
              <a:t> - potiahnutý vrstvou izolantu (nevodiča) zabraňujúci kontaktu s vodivým jadrom. </a:t>
            </a:r>
          </a:p>
          <a:p>
            <a:endParaRPr lang="sk-SK" dirty="0"/>
          </a:p>
          <a:p>
            <a:r>
              <a:rPr lang="sk-SK" b="1" dirty="0" smtClean="0">
                <a:solidFill>
                  <a:srgbClr val="FF0000"/>
                </a:solidFill>
              </a:rPr>
              <a:t>Elektrická izolácia </a:t>
            </a:r>
            <a:r>
              <a:rPr lang="sk-SK" dirty="0" smtClean="0"/>
              <a:t>- nevodivá vrstva dielektrika (plast, lak ). Izolácia chráni vodič elektricky a mechanicky a zároveň slúži na farebné odlíšenie vodičov v kábli medzi sebou. </a:t>
            </a:r>
          </a:p>
          <a:p>
            <a:endParaRPr lang="sk-SK" dirty="0"/>
          </a:p>
          <a:p>
            <a:r>
              <a:rPr lang="sk-SK" b="1" dirty="0" smtClean="0">
                <a:solidFill>
                  <a:srgbClr val="FF0000"/>
                </a:solidFill>
              </a:rPr>
              <a:t>Jadro vodiča </a:t>
            </a:r>
            <a:r>
              <a:rPr lang="sk-SK" b="1" dirty="0" smtClean="0"/>
              <a:t>- </a:t>
            </a:r>
            <a:r>
              <a:rPr lang="sk-SK" dirty="0" smtClean="0"/>
              <a:t>môže byť tvorené 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drôtom</a:t>
            </a:r>
            <a:r>
              <a:rPr lang="sk-SK" dirty="0" smtClean="0"/>
              <a:t>  - plné jadro, pevné uloženie (bytové inštalácie)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lankom</a:t>
            </a:r>
            <a:r>
              <a:rPr lang="sk-SK" dirty="0" smtClean="0"/>
              <a:t>  - viacero drôtov omotaných okolo seba bez vzájomnej izolácie, pohyblivé uloženie </a:t>
            </a:r>
            <a:r>
              <a:rPr lang="en-CA" dirty="0" smtClean="0"/>
              <a:t>(</a:t>
            </a:r>
            <a:r>
              <a:rPr lang="en-CA" dirty="0" err="1" smtClean="0"/>
              <a:t>automobily</a:t>
            </a:r>
            <a:r>
              <a:rPr lang="en-CA" dirty="0" smtClean="0"/>
              <a:t>)</a:t>
            </a:r>
            <a:endParaRPr lang="sk-SK" dirty="0" smtClean="0"/>
          </a:p>
          <a:p>
            <a:endParaRPr lang="sk-SK" dirty="0"/>
          </a:p>
          <a:p>
            <a:r>
              <a:rPr lang="sk-SK" b="1" dirty="0" smtClean="0">
                <a:solidFill>
                  <a:srgbClr val="FF0000"/>
                </a:solidFill>
              </a:rPr>
              <a:t>Lanko</a:t>
            </a:r>
            <a:r>
              <a:rPr lang="sk-SK" dirty="0" smtClean="0"/>
              <a:t> má lepšiu mechanickú odolnosť (ohýbanie, ťahanie, krútenie), ako plný drôt. </a:t>
            </a:r>
          </a:p>
          <a:p>
            <a:endParaRPr lang="sk-SK" dirty="0"/>
          </a:p>
          <a:p>
            <a:r>
              <a:rPr lang="sk-SK" b="1" dirty="0" smtClean="0">
                <a:solidFill>
                  <a:srgbClr val="FF0000"/>
                </a:solidFill>
              </a:rPr>
              <a:t>Viacero vodičov </a:t>
            </a:r>
            <a:r>
              <a:rPr lang="sk-SK" b="1" dirty="0" smtClean="0"/>
              <a:t>- </a:t>
            </a:r>
            <a:r>
              <a:rPr lang="sk-SK" dirty="0" smtClean="0"/>
              <a:t>spojených dohromady (obalom, alebo zakrútením) nazývame </a:t>
            </a:r>
            <a:r>
              <a:rPr lang="sk-SK" b="1" dirty="0" smtClean="0"/>
              <a:t>kábel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79512" y="4462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Vodiče a káble</a:t>
            </a:r>
            <a:endParaRPr lang="sk-SK" sz="2400" b="1" dirty="0"/>
          </a:p>
        </p:txBody>
      </p:sp>
      <p:pic>
        <p:nvPicPr>
          <p:cNvPr id="1028" name="Picture 4" descr="http://www.wapro.cz/DataStorage/Products/big/3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2228" y="5661248"/>
            <a:ext cx="3031772" cy="1196752"/>
          </a:xfrm>
          <a:prstGeom prst="rect">
            <a:avLst/>
          </a:prstGeom>
          <a:noFill/>
        </p:spPr>
      </p:pic>
      <p:pic>
        <p:nvPicPr>
          <p:cNvPr id="1032" name="Picture 8" descr="https://www.elima.cz/obchod/images/CY-SM_.jpg"/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 rot="19125603">
            <a:off x="6226114" y="3177180"/>
            <a:ext cx="1972288" cy="2046634"/>
          </a:xfrm>
          <a:prstGeom prst="rect">
            <a:avLst/>
          </a:prstGeom>
          <a:noFill/>
        </p:spPr>
      </p:pic>
      <p:pic>
        <p:nvPicPr>
          <p:cNvPr id="1030" name="Picture 6" descr="http://www.conrad.de/medias/global/ce/6000_6999/6000/6040/6041/604108_BB_00_FB.EPS_250.jpg"/>
          <p:cNvPicPr>
            <a:picLocks noChangeAspect="1" noChangeArrowheads="1"/>
          </p:cNvPicPr>
          <p:nvPr/>
        </p:nvPicPr>
        <p:blipFill>
          <a:blip r:embed="rId4" cstate="print"/>
          <a:srcRect t="39311" b="39521"/>
          <a:stretch>
            <a:fillRect/>
          </a:stretch>
        </p:blipFill>
        <p:spPr bwMode="auto">
          <a:xfrm>
            <a:off x="6084168" y="4293096"/>
            <a:ext cx="2381250" cy="504056"/>
          </a:xfrm>
          <a:prstGeom prst="rect">
            <a:avLst/>
          </a:prstGeom>
          <a:noFill/>
        </p:spPr>
      </p:pic>
      <p:pic>
        <p:nvPicPr>
          <p:cNvPr id="1034" name="Picture 10" descr="http://www.allkabel.eu/upload/productimg/28_Cu%20lanko.jpg"/>
          <p:cNvPicPr>
            <a:picLocks noChangeAspect="1" noChangeArrowheads="1"/>
          </p:cNvPicPr>
          <p:nvPr/>
        </p:nvPicPr>
        <p:blipFill>
          <a:blip r:embed="rId5" cstate="print"/>
          <a:srcRect r="21700" b="33625"/>
          <a:stretch>
            <a:fillRect/>
          </a:stretch>
        </p:blipFill>
        <p:spPr bwMode="auto">
          <a:xfrm>
            <a:off x="6012160" y="1588126"/>
            <a:ext cx="2333059" cy="288032"/>
          </a:xfrm>
          <a:prstGeom prst="rect">
            <a:avLst/>
          </a:prstGeom>
          <a:noFill/>
        </p:spPr>
      </p:pic>
      <p:pic>
        <p:nvPicPr>
          <p:cNvPr id="1036" name="Picture 12" descr="https://www.distrelec.sk/Web/WebShopImages/landscape_large/_r/ed/wiring_cable_straight_red.jpg"/>
          <p:cNvPicPr>
            <a:picLocks noChangeAspect="1" noChangeArrowheads="1"/>
          </p:cNvPicPr>
          <p:nvPr/>
        </p:nvPicPr>
        <p:blipFill>
          <a:blip r:embed="rId6" cstate="print"/>
          <a:srcRect t="40499" r="14138" b="41501"/>
          <a:stretch>
            <a:fillRect/>
          </a:stretch>
        </p:blipFill>
        <p:spPr bwMode="auto">
          <a:xfrm flipV="1">
            <a:off x="6057801" y="2092182"/>
            <a:ext cx="2186608" cy="256698"/>
          </a:xfrm>
          <a:prstGeom prst="rect">
            <a:avLst/>
          </a:prstGeom>
          <a:noFill/>
        </p:spPr>
      </p:pic>
      <p:pic>
        <p:nvPicPr>
          <p:cNvPr id="1038" name="Picture 14" descr="http://www.rr-naradi.cz/data/products/detail_merici-vodic-s-krokosvorkou-a-.jpg"/>
          <p:cNvPicPr>
            <a:picLocks noChangeAspect="1" noChangeArrowheads="1"/>
          </p:cNvPicPr>
          <p:nvPr/>
        </p:nvPicPr>
        <p:blipFill>
          <a:blip r:embed="rId7" cstate="print"/>
          <a:srcRect t="19348"/>
          <a:stretch>
            <a:fillRect/>
          </a:stretch>
        </p:blipFill>
        <p:spPr bwMode="auto">
          <a:xfrm>
            <a:off x="6048672" y="188640"/>
            <a:ext cx="2915816" cy="1086533"/>
          </a:xfrm>
          <a:prstGeom prst="rect">
            <a:avLst/>
          </a:prstGeom>
          <a:noFill/>
        </p:spPr>
      </p:pic>
      <p:pic>
        <p:nvPicPr>
          <p:cNvPr id="1040" name="Picture 16" descr="https://i.alza.cz/Foto/ImgGalery/Image/vodi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362853"/>
            <a:ext cx="2736304" cy="1429412"/>
          </a:xfrm>
          <a:prstGeom prst="rect">
            <a:avLst/>
          </a:prstGeom>
          <a:noFill/>
        </p:spPr>
      </p:pic>
      <p:pic>
        <p:nvPicPr>
          <p:cNvPr id="1042" name="Picture 18" descr="https://publi.cz/books/353/images/pics/8_2.jpg"/>
          <p:cNvPicPr>
            <a:picLocks noChangeAspect="1" noChangeArrowheads="1"/>
          </p:cNvPicPr>
          <p:nvPr/>
        </p:nvPicPr>
        <p:blipFill>
          <a:blip r:embed="rId9" cstate="print"/>
          <a:srcRect l="16028" t="13148" r="21641" b="32070"/>
          <a:stretch>
            <a:fillRect/>
          </a:stretch>
        </p:blipFill>
        <p:spPr bwMode="auto">
          <a:xfrm>
            <a:off x="6372200" y="4797152"/>
            <a:ext cx="1512168" cy="540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332656"/>
            <a:ext cx="8640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Spájkovanie koncov vodičov</a:t>
            </a:r>
          </a:p>
          <a:p>
            <a:endParaRPr lang="sk-SK" b="1" dirty="0"/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/>
              <a:t>Pri spájkovaní vodičov do plošných spojov a súčiastok je potrebné </a:t>
            </a:r>
            <a:r>
              <a:rPr lang="sk-SK" b="1" dirty="0"/>
              <a:t>koniec vodičov pocínovať</a:t>
            </a:r>
            <a:r>
              <a:rPr lang="sk-SK" dirty="0"/>
              <a:t>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Prispájkovaný </a:t>
            </a:r>
            <a:r>
              <a:rPr lang="sk-SK" b="1" dirty="0"/>
              <a:t>nepocínovaný vodič</a:t>
            </a:r>
            <a:r>
              <a:rPr lang="sk-SK" dirty="0"/>
              <a:t> je cínom k súčiastke len prilepený a </a:t>
            </a:r>
            <a:r>
              <a:rPr lang="sk-SK" b="1" dirty="0"/>
              <a:t>po krátkom čase hrozí jeho uvoľnenie a odpojenie</a:t>
            </a:r>
            <a:r>
              <a:rPr lang="sk-SK" dirty="0"/>
              <a:t>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Takto </a:t>
            </a:r>
            <a:r>
              <a:rPr lang="sk-SK" dirty="0"/>
              <a:t>prispájkovaný vodič má </a:t>
            </a:r>
            <a:r>
              <a:rPr lang="sk-SK" b="1" dirty="0"/>
              <a:t>tiež veľmi zlé elektrické vlastnosti</a:t>
            </a:r>
            <a:r>
              <a:rPr lang="sk-SK" dirty="0"/>
              <a:t>, vzniká prechodový odpor a to spôsobuje pri prechode prúdu zahrievanie a opaľovanie spájkovaného miesta</a:t>
            </a:r>
            <a:r>
              <a:rPr lang="sk-SK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/>
              <a:t>Pocínovaný vodič má na povrchu tenkú vrstvu cínu, ktorá sa pri spájkovaní ľahko spojí so spájkovacím miestom na súčiastke, alebo na plošnom spoji</a:t>
            </a:r>
            <a:r>
              <a:rPr lang="sk-SK" dirty="0"/>
              <a:t>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b="1" dirty="0" smtClean="0"/>
              <a:t>Správne </a:t>
            </a:r>
            <a:r>
              <a:rPr lang="sk-SK" b="1" dirty="0"/>
              <a:t>prispájkovanie je možné ľahko vidieť </a:t>
            </a:r>
            <a:r>
              <a:rPr lang="sk-SK" dirty="0"/>
              <a:t>- cín je rovnomerne rozliaty po spoji, má hladký povrch bez nepravidelných tvarov. Spájkované miesto má lesklý cín bez tmavých znečistených prísad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9458" name="Picture 2" descr="http://www.alseteu.sk/images/produkty/K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05064"/>
            <a:ext cx="281539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188640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/>
              <a:t>Postup pri pocínovaní vodiča</a:t>
            </a:r>
            <a:endParaRPr lang="sk-SK" b="1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Ku </a:t>
            </a:r>
            <a:r>
              <a:rPr lang="sk-SK" dirty="0"/>
              <a:t>spájkovaciemu hrotu sa priloží cín a spájkovačku zapneme.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Ak </a:t>
            </a:r>
            <a:r>
              <a:rPr lang="sk-SK" dirty="0"/>
              <a:t>sa začne cín topiť, tak spájkovačku hneď vypneme, aby nedošlo k prehriatiu cínu a kolofónie.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Aj </a:t>
            </a:r>
            <a:r>
              <a:rPr lang="sk-SK" dirty="0"/>
              <a:t>pri vypnutej spájkovačke ostáva teplota hrotu ešte chvíľu vysoká a je možné priložený cín taviť a tak naberať potrebné </a:t>
            </a:r>
            <a:r>
              <a:rPr lang="sk-SK" dirty="0" err="1"/>
              <a:t>možstvo</a:t>
            </a:r>
            <a:r>
              <a:rPr lang="sk-SK" dirty="0"/>
              <a:t> cínu na hrot.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Množstvo </a:t>
            </a:r>
            <a:r>
              <a:rPr lang="sk-SK" dirty="0"/>
              <a:t>nabratého cínu je závislé od priemeru a dĺžky vodiča na pocínovanie.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Bežne </a:t>
            </a:r>
            <a:r>
              <a:rPr lang="sk-SK" dirty="0"/>
              <a:t>dostupný cín obsahuje aj </a:t>
            </a:r>
            <a:r>
              <a:rPr lang="sk-SK" dirty="0" err="1"/>
              <a:t>tavidlo</a:t>
            </a:r>
            <a:r>
              <a:rPr lang="sk-SK" dirty="0"/>
              <a:t> - </a:t>
            </a:r>
            <a:r>
              <a:rPr lang="sk-SK" b="1" dirty="0"/>
              <a:t>kolofóniu</a:t>
            </a:r>
            <a:r>
              <a:rPr lang="sk-SK" dirty="0"/>
              <a:t>, ktorá vylepšuje spájkovanie. Pri pocínovaní množstvo kolofónie v cíne nestačí a je potrebné kolofóniu na hrot spájkovačky pridať.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b="1" dirty="0" smtClean="0"/>
              <a:t>Kolofónia</a:t>
            </a:r>
            <a:r>
              <a:rPr lang="sk-SK" dirty="0" smtClean="0"/>
              <a:t> </a:t>
            </a:r>
            <a:r>
              <a:rPr lang="sk-SK" b="1" dirty="0"/>
              <a:t>sa zásadne pridáva po nabratí cínu na hrot, keď hrot spájkovačky chladne, aby sa kolofónia nespálila, pretože má nižšiu teplotu tavenia.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Hrot </a:t>
            </a:r>
            <a:r>
              <a:rPr lang="sk-SK" b="1" dirty="0"/>
              <a:t>s nabratým cínom a kolofóniou priložíme k vodiču a hrot mierne zohrejeme tak, aby sa roztavila len kolofónia a aby stiekla na vodič a zaliala ho</a:t>
            </a:r>
            <a:r>
              <a:rPr lang="sk-SK" dirty="0"/>
              <a:t>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Takto </a:t>
            </a:r>
            <a:r>
              <a:rPr lang="sk-SK" dirty="0"/>
              <a:t>sa medený vodič pri zohriatí chráni pred oxidáciou pri pocínovaní.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Následne </a:t>
            </a:r>
            <a:r>
              <a:rPr lang="sk-SK" dirty="0"/>
              <a:t>zohrejeme hrot tak, aby sa roztavil aj cín.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b="1" dirty="0" smtClean="0"/>
              <a:t>Vodič </a:t>
            </a:r>
            <a:r>
              <a:rPr lang="sk-SK" b="1" dirty="0"/>
              <a:t>je stále priložený k hrotu s najväčšou možnou plochou, aby sa spoľahlivo zohrial a aby sa cín mohol kapilárne rozlievať po medenom vodiči. </a:t>
            </a:r>
            <a:r>
              <a:rPr lang="sk-SK" dirty="0"/>
              <a:t>Ak je vodič </a:t>
            </a:r>
            <a:r>
              <a:rPr lang="sk-SK" dirty="0" smtClean="0"/>
              <a:t>lankový, </a:t>
            </a:r>
            <a:r>
              <a:rPr lang="sk-SK" dirty="0"/>
              <a:t>je potrebné, aby cín zatiekol do vnútra vodiča medzi </a:t>
            </a:r>
            <a:r>
              <a:rPr lang="sk-SK" dirty="0" smtClean="0"/>
              <a:t>lanká.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Po </a:t>
            </a:r>
            <a:r>
              <a:rPr lang="sk-SK" dirty="0"/>
              <a:t>pocínovaní vypneme spájkovačku a hneď odtiahneme vodič od spájkovačky. Takto sa prebytočné množstvo cínu z vodiča kapilárne presunie na hrot spájkovačky.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Množstvo </a:t>
            </a:r>
            <a:r>
              <a:rPr lang="sk-SK" dirty="0"/>
              <a:t>unikajúceho dymu je mierou prehrievania hrotu a spaľovania kolofónie. Pri správnej teplote uniká len nepatrný dym, cín je lesklý a kolofónia si udržiava žltú farbu.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40466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Úpravy koncov vodičov, náradie na úpravu</a:t>
            </a:r>
            <a:endParaRPr lang="sk-SK" b="1" dirty="0"/>
          </a:p>
        </p:txBody>
      </p:sp>
      <p:pic>
        <p:nvPicPr>
          <p:cNvPr id="6" name="Obrázok 5"/>
          <p:cNvPicPr/>
          <p:nvPr/>
        </p:nvPicPr>
        <p:blipFill rotWithShape="1">
          <a:blip r:embed="rId2" cstate="print"/>
          <a:srcRect b="26412"/>
          <a:stretch/>
        </p:blipFill>
        <p:spPr>
          <a:xfrm>
            <a:off x="251520" y="980728"/>
            <a:ext cx="4284476" cy="5400599"/>
          </a:xfrm>
          <a:prstGeom prst="rect">
            <a:avLst/>
          </a:prstGeom>
        </p:spPr>
      </p:pic>
      <p:pic>
        <p:nvPicPr>
          <p:cNvPr id="7" name="Obrázok 6"/>
          <p:cNvPicPr/>
          <p:nvPr/>
        </p:nvPicPr>
        <p:blipFill rotWithShape="1">
          <a:blip r:embed="rId2" cstate="print"/>
          <a:srcRect t="73680"/>
          <a:stretch/>
        </p:blipFill>
        <p:spPr>
          <a:xfrm>
            <a:off x="4618831" y="980727"/>
            <a:ext cx="4057625" cy="27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0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11663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Úpravy koncov vodičov, náradie na úpravu</a:t>
            </a:r>
            <a:endParaRPr lang="sk-SK" sz="2400" b="1" dirty="0"/>
          </a:p>
        </p:txBody>
      </p:sp>
      <p:pic>
        <p:nvPicPr>
          <p:cNvPr id="8" name="Obrázok 7"/>
          <p:cNvPicPr/>
          <p:nvPr/>
        </p:nvPicPr>
        <p:blipFill rotWithShape="1">
          <a:blip r:embed="rId2" cstate="print"/>
          <a:srcRect t="13457" b="35528"/>
          <a:stretch/>
        </p:blipFill>
        <p:spPr>
          <a:xfrm>
            <a:off x="5796136" y="0"/>
            <a:ext cx="3117862" cy="6768752"/>
          </a:xfrm>
          <a:prstGeom prst="rect">
            <a:avLst/>
          </a:prstGeom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43741" y="2154089"/>
            <a:ext cx="3824806" cy="219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/>
          <p:cNvPicPr/>
          <p:nvPr/>
        </p:nvPicPr>
        <p:blipFill rotWithShape="1">
          <a:blip r:embed="rId2" cstate="print"/>
          <a:srcRect t="59576"/>
          <a:stretch/>
        </p:blipFill>
        <p:spPr>
          <a:xfrm>
            <a:off x="2483768" y="764704"/>
            <a:ext cx="3312368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70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Úpravy koncov vodičov, náradie na úpravu</a:t>
            </a:r>
            <a:endParaRPr lang="sk-SK" sz="2400" b="1" dirty="0"/>
          </a:p>
        </p:txBody>
      </p:sp>
      <p:pic>
        <p:nvPicPr>
          <p:cNvPr id="6" name="Obrázok 5"/>
          <p:cNvPicPr/>
          <p:nvPr/>
        </p:nvPicPr>
        <p:blipFill rotWithShape="1">
          <a:blip r:embed="rId2" cstate="print"/>
          <a:srcRect t="50327"/>
          <a:stretch/>
        </p:blipFill>
        <p:spPr bwMode="auto">
          <a:xfrm>
            <a:off x="314590" y="967974"/>
            <a:ext cx="3321305" cy="5701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Obrázok 6"/>
          <p:cNvPicPr/>
          <p:nvPr/>
        </p:nvPicPr>
        <p:blipFill rotWithShape="1">
          <a:blip r:embed="rId2" cstate="print"/>
          <a:srcRect t="653" b="49673"/>
          <a:stretch/>
        </p:blipFill>
        <p:spPr bwMode="auto">
          <a:xfrm>
            <a:off x="4067944" y="980728"/>
            <a:ext cx="3600400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806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Úpravy koncov vodičov, náradie na úpravu</a:t>
            </a:r>
            <a:endParaRPr lang="sk-SK" sz="2400" b="1" dirty="0"/>
          </a:p>
        </p:txBody>
      </p:sp>
      <p:pic>
        <p:nvPicPr>
          <p:cNvPr id="8" name="Obrázok 7"/>
          <p:cNvPicPr/>
          <p:nvPr/>
        </p:nvPicPr>
        <p:blipFill rotWithShape="1">
          <a:blip r:embed="rId2" cstate="print"/>
          <a:srcRect t="46829"/>
          <a:stretch/>
        </p:blipFill>
        <p:spPr>
          <a:xfrm>
            <a:off x="251520" y="773996"/>
            <a:ext cx="2808312" cy="5823356"/>
          </a:xfrm>
          <a:prstGeom prst="rect">
            <a:avLst/>
          </a:prstGeom>
        </p:spPr>
      </p:pic>
      <p:pic>
        <p:nvPicPr>
          <p:cNvPr id="9" name="Obrázok 8"/>
          <p:cNvPicPr/>
          <p:nvPr/>
        </p:nvPicPr>
        <p:blipFill rotWithShape="1">
          <a:blip r:embed="rId2" cstate="print"/>
          <a:srcRect b="53290"/>
          <a:stretch/>
        </p:blipFill>
        <p:spPr>
          <a:xfrm>
            <a:off x="3275856" y="827392"/>
            <a:ext cx="3600400" cy="55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4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htmodel.sk/htmodel/userfiles/images/funkcne/prislusenstvo/konektory/5607922_bananik_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2880320" cy="2016225"/>
          </a:xfrm>
          <a:prstGeom prst="rect">
            <a:avLst/>
          </a:prstGeom>
          <a:noFill/>
        </p:spPr>
      </p:pic>
      <p:pic>
        <p:nvPicPr>
          <p:cNvPr id="29700" name="Picture 4" descr="http://static2.tme.eu/products_pics/b/e/a/bea4b669c3d37b33a46c3b7534e0cd32/378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6672"/>
            <a:ext cx="2112235" cy="1584176"/>
          </a:xfrm>
          <a:prstGeom prst="rect">
            <a:avLst/>
          </a:prstGeom>
          <a:noFill/>
        </p:spPr>
      </p:pic>
      <p:pic>
        <p:nvPicPr>
          <p:cNvPr id="6" name="Obrázok 5"/>
          <p:cNvPicPr/>
          <p:nvPr/>
        </p:nvPicPr>
        <p:blipFill rotWithShape="1">
          <a:blip r:embed="rId4" cstate="print"/>
          <a:srcRect l="11548" t="51783" r="26095" b="43333"/>
          <a:stretch/>
        </p:blipFill>
        <p:spPr>
          <a:xfrm>
            <a:off x="611560" y="3212976"/>
            <a:ext cx="3600400" cy="1296144"/>
          </a:xfrm>
          <a:prstGeom prst="rect">
            <a:avLst/>
          </a:prstGeom>
        </p:spPr>
      </p:pic>
      <p:pic>
        <p:nvPicPr>
          <p:cNvPr id="7" name="Picture 2" descr="http://www.aerial.sk/eshop/components/com_virtuemart/shop_image/product/01.0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0051" y="404664"/>
            <a:ext cx="1699615" cy="1240719"/>
          </a:xfrm>
          <a:prstGeom prst="rect">
            <a:avLst/>
          </a:prstGeom>
          <a:noFill/>
        </p:spPr>
      </p:pic>
      <p:pic>
        <p:nvPicPr>
          <p:cNvPr id="8" name="Obrázok 7"/>
          <p:cNvPicPr/>
          <p:nvPr/>
        </p:nvPicPr>
        <p:blipFill rotWithShape="1">
          <a:blip r:embed="rId4" cstate="print"/>
          <a:srcRect l="8696" t="84900" r="8184" b="7186"/>
          <a:stretch/>
        </p:blipFill>
        <p:spPr>
          <a:xfrm>
            <a:off x="611560" y="4797152"/>
            <a:ext cx="3600400" cy="1440160"/>
          </a:xfrm>
          <a:prstGeom prst="rect">
            <a:avLst/>
          </a:prstGeom>
        </p:spPr>
      </p:pic>
      <p:pic>
        <p:nvPicPr>
          <p:cNvPr id="9" name="Obrázok 8"/>
          <p:cNvPicPr/>
          <p:nvPr/>
        </p:nvPicPr>
        <p:blipFill rotWithShape="1">
          <a:blip r:embed="rId6" cstate="print"/>
          <a:srcRect l="6773" t="84316" r="13008" b="8783"/>
          <a:stretch/>
        </p:blipFill>
        <p:spPr bwMode="auto">
          <a:xfrm>
            <a:off x="4644008" y="4797152"/>
            <a:ext cx="388843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9702" name="Picture 6" descr="http://www.cameradepo.hu/termektamogatas/wp-content/uploads/2013/09/568b.gif"/>
          <p:cNvPicPr>
            <a:picLocks noChangeAspect="1" noChangeArrowheads="1"/>
          </p:cNvPicPr>
          <p:nvPr/>
        </p:nvPicPr>
        <p:blipFill>
          <a:blip r:embed="rId7" cstate="print"/>
          <a:srcRect l="3689" t="3030" r="4084" b="3030"/>
          <a:stretch>
            <a:fillRect/>
          </a:stretch>
        </p:blipFill>
        <p:spPr bwMode="auto">
          <a:xfrm>
            <a:off x="4572000" y="2204864"/>
            <a:ext cx="40324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179348"/>
            <a:ext cx="842493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Opakovanie učiva ZŠ:</a:t>
            </a:r>
          </a:p>
          <a:p>
            <a:endParaRPr lang="sk-SK" sz="2400" b="1" dirty="0" smtClean="0"/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err="1" smtClean="0"/>
              <a:t>schématické</a:t>
            </a:r>
            <a:r>
              <a:rPr lang="sk-SK" dirty="0" smtClean="0"/>
              <a:t> značky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rezistor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kondenzátor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tranzistor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Ohmov zákon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zapojenie </a:t>
            </a:r>
            <a:r>
              <a:rPr lang="sk-SK" dirty="0" err="1" smtClean="0"/>
              <a:t>rezistorov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elektrické relé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transformátor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jednosmerný a striedavý obvod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stavba atómu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2806"/>
            <a:ext cx="8064896" cy="605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5"/>
            <a:ext cx="8208912" cy="58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061" y="2564904"/>
            <a:ext cx="884193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395536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Označovanie káblov</a:t>
            </a:r>
            <a:endParaRPr lang="sk-SK" sz="3200" b="1" dirty="0"/>
          </a:p>
        </p:txBody>
      </p:sp>
      <p:sp>
        <p:nvSpPr>
          <p:cNvPr id="6" name="Obdĺžnik 5"/>
          <p:cNvSpPr/>
          <p:nvPr/>
        </p:nvSpPr>
        <p:spPr>
          <a:xfrm>
            <a:off x="2195736" y="980728"/>
            <a:ext cx="3451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 </a:t>
            </a:r>
            <a:r>
              <a:rPr lang="sk-SK" sz="4800" b="1" dirty="0" smtClean="0">
                <a:solidFill>
                  <a:srgbClr val="FF0000"/>
                </a:solidFill>
              </a:rPr>
              <a:t>CYKY-J 4x2,5</a:t>
            </a:r>
            <a:endParaRPr lang="sk-SK" sz="4800" b="1" dirty="0">
              <a:solidFill>
                <a:srgbClr val="FF0000"/>
              </a:solidFill>
            </a:endParaRPr>
          </a:p>
        </p:txBody>
      </p:sp>
      <p:cxnSp>
        <p:nvCxnSpPr>
          <p:cNvPr id="8" name="Rovná spojovacia šípka 7"/>
          <p:cNvCxnSpPr/>
          <p:nvPr/>
        </p:nvCxnSpPr>
        <p:spPr>
          <a:xfrm flipH="1">
            <a:off x="1619672" y="1700808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>
            <a:off x="2483768" y="1700808"/>
            <a:ext cx="36004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3203848" y="1700808"/>
            <a:ext cx="50405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3491880" y="1700808"/>
            <a:ext cx="1584176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4067944" y="1700808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4644008" y="22048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Obsahuje ochranný vodič</a:t>
            </a:r>
            <a:endParaRPr lang="sk-SK" dirty="0"/>
          </a:p>
        </p:txBody>
      </p:sp>
      <p:cxnSp>
        <p:nvCxnSpPr>
          <p:cNvPr id="20" name="Rovná spojovacia šípka 19"/>
          <p:cNvCxnSpPr/>
          <p:nvPr/>
        </p:nvCxnSpPr>
        <p:spPr>
          <a:xfrm>
            <a:off x="4427984" y="1700808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5724128" y="18448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 vodiče</a:t>
            </a:r>
            <a:endParaRPr lang="sk-SK" dirty="0"/>
          </a:p>
        </p:txBody>
      </p:sp>
      <p:cxnSp>
        <p:nvCxnSpPr>
          <p:cNvPr id="23" name="Rovná spojovacia šípka 22"/>
          <p:cNvCxnSpPr/>
          <p:nvPr/>
        </p:nvCxnSpPr>
        <p:spPr>
          <a:xfrm>
            <a:off x="5580112" y="1556792"/>
            <a:ext cx="10801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6804248" y="16288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Prierez vodičov</a:t>
            </a:r>
            <a:endParaRPr lang="sk-SK" dirty="0"/>
          </a:p>
        </p:txBody>
      </p:sp>
      <p:sp>
        <p:nvSpPr>
          <p:cNvPr id="25" name="BlokTextu 24"/>
          <p:cNvSpPr txBox="1"/>
          <p:nvPr/>
        </p:nvSpPr>
        <p:spPr>
          <a:xfrm>
            <a:off x="467544" y="5445224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Rozdelenie káblov: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/>
              <a:t> </a:t>
            </a:r>
            <a:r>
              <a:rPr lang="sk-SK" b="1" dirty="0" smtClean="0"/>
              <a:t>pevné</a:t>
            </a:r>
            <a:r>
              <a:rPr lang="sk-SK" dirty="0" smtClean="0"/>
              <a:t> uloženie (plné jadro) – elektroinštalácie bytov a stavieb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</a:t>
            </a:r>
            <a:r>
              <a:rPr lang="sk-SK" b="1" dirty="0" smtClean="0"/>
              <a:t>pohyblivé</a:t>
            </a:r>
            <a:r>
              <a:rPr lang="sk-SK" dirty="0" smtClean="0"/>
              <a:t> uloženie (lankové jadro) – automobily, vozidlá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ienergosystem.com/fzk-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6895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energosystem.com/fzk-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32179" cy="6065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6409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Opakovanie:</a:t>
            </a:r>
          </a:p>
          <a:p>
            <a:endParaRPr lang="sk-SK" dirty="0"/>
          </a:p>
          <a:p>
            <a:r>
              <a:rPr lang="sk-SK" dirty="0" smtClean="0"/>
              <a:t>1. Napíš označenie kábla, ktorý má 5 žíl (3 fázové, 1 neutrálny, 1 ochranný), jadro je z </a:t>
            </a:r>
            <a:r>
              <a:rPr lang="sk-SK" dirty="0" err="1" smtClean="0"/>
              <a:t>Cu</a:t>
            </a:r>
            <a:r>
              <a:rPr lang="sk-SK" dirty="0" smtClean="0"/>
              <a:t>, plášť a izolácie vodičov PVC, prierez vodičov je 1,5 mm2</a:t>
            </a:r>
          </a:p>
          <a:p>
            <a:endParaRPr lang="sk-SK" dirty="0"/>
          </a:p>
          <a:p>
            <a:r>
              <a:rPr lang="sk-SK" dirty="0" smtClean="0"/>
              <a:t>2. Napíš označenie kábla, ktorý má 3 žily (</a:t>
            </a:r>
            <a:r>
              <a:rPr lang="sk-SK" dirty="0"/>
              <a:t>1</a:t>
            </a:r>
            <a:r>
              <a:rPr lang="sk-SK" dirty="0" smtClean="0"/>
              <a:t> fázový, 1 neutrálny, 1 ochranný), jadro je z </a:t>
            </a:r>
            <a:r>
              <a:rPr lang="sk-SK" dirty="0" err="1" smtClean="0"/>
              <a:t>Cu</a:t>
            </a:r>
            <a:r>
              <a:rPr lang="sk-SK" dirty="0" smtClean="0"/>
              <a:t>, plášť a izolácie vodičov PVC, prierez vodičov je 4 mm2</a:t>
            </a:r>
          </a:p>
          <a:p>
            <a:endParaRPr lang="sk-SK" dirty="0"/>
          </a:p>
          <a:p>
            <a:r>
              <a:rPr lang="sk-SK" dirty="0" smtClean="0"/>
              <a:t>3. Napíš označenie kábla, ktorý má 5 žíl a neobsahuje ochranný vodič, žily majú prierez 1,5mm2, jadro je z </a:t>
            </a:r>
            <a:r>
              <a:rPr lang="sk-SK" dirty="0" err="1" smtClean="0"/>
              <a:t>Cu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dirty="0"/>
              <a:t>4</a:t>
            </a:r>
            <a:r>
              <a:rPr lang="sk-SK" dirty="0" smtClean="0"/>
              <a:t>. Napíš farebné označenie vodičov v jednosmernej sústave</a:t>
            </a:r>
          </a:p>
          <a:p>
            <a:endParaRPr lang="sk-SK" dirty="0"/>
          </a:p>
          <a:p>
            <a:r>
              <a:rPr lang="sk-SK" dirty="0"/>
              <a:t>5</a:t>
            </a:r>
            <a:r>
              <a:rPr lang="sk-SK" dirty="0" smtClean="0"/>
              <a:t>. Napíš farebné označenie vodičov v striedavej sústave</a:t>
            </a:r>
          </a:p>
          <a:p>
            <a:endParaRPr lang="sk-SK" dirty="0"/>
          </a:p>
          <a:p>
            <a:r>
              <a:rPr lang="sk-SK" dirty="0"/>
              <a:t>6</a:t>
            </a:r>
            <a:r>
              <a:rPr lang="sk-SK" dirty="0" smtClean="0"/>
              <a:t>. Vyrátaj odpor vodiča v Ohmoch, ktorý je vyrobený z </a:t>
            </a:r>
            <a:r>
              <a:rPr lang="sk-SK" dirty="0" err="1" smtClean="0"/>
              <a:t>Cu</a:t>
            </a:r>
            <a:r>
              <a:rPr lang="sk-SK" dirty="0" smtClean="0"/>
              <a:t>, má dĺžku 1 000 m a má prierez 1,5 mm2. (</a:t>
            </a:r>
            <a:r>
              <a:rPr lang="el-GR" dirty="0" smtClean="0"/>
              <a:t>ρ</a:t>
            </a:r>
            <a:r>
              <a:rPr lang="sk-SK" dirty="0" smtClean="0"/>
              <a:t>=1,75.10</a:t>
            </a:r>
            <a:r>
              <a:rPr lang="sk-SK" baseline="30000" dirty="0" smtClean="0"/>
              <a:t>-8</a:t>
            </a:r>
            <a:r>
              <a:rPr lang="sk-SK" dirty="0" smtClean="0"/>
              <a:t> </a:t>
            </a:r>
            <a:r>
              <a:rPr lang="el-GR" dirty="0" smtClean="0"/>
              <a:t>Ω</a:t>
            </a:r>
            <a:r>
              <a:rPr lang="sk-SK" dirty="0" smtClean="0"/>
              <a:t>.m)</a:t>
            </a:r>
          </a:p>
          <a:p>
            <a:endParaRPr lang="sk-SK" dirty="0"/>
          </a:p>
          <a:p>
            <a:r>
              <a:rPr lang="sk-SK" dirty="0" smtClean="0"/>
              <a:t>7. Vyrátaj odpor vodiča v Ohmoch, ktorý je vyrobený z </a:t>
            </a:r>
            <a:r>
              <a:rPr lang="sk-SK" dirty="0" err="1" smtClean="0"/>
              <a:t>Fe</a:t>
            </a:r>
            <a:r>
              <a:rPr lang="sk-SK" dirty="0" smtClean="0"/>
              <a:t>, má dĺžku 1 000 m a má prierez 1,5 mm2 . (</a:t>
            </a:r>
            <a:r>
              <a:rPr lang="el-GR" dirty="0" smtClean="0"/>
              <a:t>ρ</a:t>
            </a:r>
            <a:r>
              <a:rPr lang="sk-SK" dirty="0" smtClean="0"/>
              <a:t>=13.10</a:t>
            </a:r>
            <a:r>
              <a:rPr lang="sk-SK" baseline="30000" dirty="0" smtClean="0"/>
              <a:t>-8</a:t>
            </a:r>
            <a:r>
              <a:rPr lang="sk-SK" dirty="0" smtClean="0"/>
              <a:t> </a:t>
            </a:r>
            <a:r>
              <a:rPr lang="el-GR" dirty="0" smtClean="0"/>
              <a:t>Ω</a:t>
            </a:r>
            <a:r>
              <a:rPr lang="sk-SK" dirty="0" smtClean="0"/>
              <a:t>.m)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260648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Výroba letovacích hrotov do </a:t>
            </a:r>
            <a:r>
              <a:rPr lang="sk-SK" sz="2400" b="1" dirty="0" smtClean="0"/>
              <a:t>spájkovačky</a:t>
            </a:r>
          </a:p>
          <a:p>
            <a:endParaRPr lang="sk-SK" b="1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 </a:t>
            </a:r>
            <a:r>
              <a:rPr lang="sk-SK" dirty="0"/>
              <a:t>elektronike a v elektrotechnike sa na spájkovanie často používa transformátorová spájkovačka. Jej aktívnu časť tvorí </a:t>
            </a:r>
            <a:r>
              <a:rPr lang="sk-SK" b="1" dirty="0"/>
              <a:t>medený spájkovací hrot</a:t>
            </a:r>
            <a:r>
              <a:rPr lang="sk-SK" dirty="0"/>
              <a:t>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Pri </a:t>
            </a:r>
            <a:r>
              <a:rPr lang="sk-SK" dirty="0"/>
              <a:t>používaní sa hrot opotrebováva a je potrebné ho meniť. Je možné ho vyrobiť z plného medeného drôtu </a:t>
            </a:r>
            <a:r>
              <a:rPr lang="sk-SK" b="1" dirty="0"/>
              <a:t>s priemerom 1,35 mm = prierez 1,5 mm</a:t>
            </a:r>
            <a:r>
              <a:rPr lang="sk-SK" b="1" baseline="30000" dirty="0"/>
              <a:t>2</a:t>
            </a:r>
            <a:r>
              <a:rPr lang="sk-SK" dirty="0"/>
              <a:t>.</a:t>
            </a:r>
          </a:p>
          <a:p>
            <a:endParaRPr lang="sk-SK" b="1" dirty="0"/>
          </a:p>
        </p:txBody>
      </p:sp>
      <p:pic>
        <p:nvPicPr>
          <p:cNvPr id="11266" name="Picture 2" descr="https://www.speedtech.sk/files/hrot-pre-spajkovacky-35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2952328" cy="2049004"/>
          </a:xfrm>
          <a:prstGeom prst="rect">
            <a:avLst/>
          </a:prstGeom>
          <a:noFill/>
        </p:spPr>
      </p:pic>
      <p:pic>
        <p:nvPicPr>
          <p:cNvPr id="11268" name="Picture 4" descr="https://www.speedtech.sk/files/250/hrot-pre-spajkovacky-1-8mm-35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1927"/>
            <a:ext cx="2736304" cy="2167153"/>
          </a:xfrm>
          <a:prstGeom prst="rect">
            <a:avLst/>
          </a:prstGeom>
          <a:noFill/>
        </p:spPr>
      </p:pic>
      <p:pic>
        <p:nvPicPr>
          <p:cNvPr id="11270" name="Picture 6" descr="http://www.najnakup.sk/ii2.ashx?m=1&amp;k=6509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3552394" cy="2664296"/>
          </a:xfrm>
          <a:prstGeom prst="rect">
            <a:avLst/>
          </a:prstGeom>
          <a:noFill/>
        </p:spPr>
      </p:pic>
      <p:pic>
        <p:nvPicPr>
          <p:cNvPr id="11272" name="Picture 8" descr="http://www.unitech-elektro.sk/files/images/produkty/image_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4104455" cy="2713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54868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Uchytenie </a:t>
            </a:r>
            <a:r>
              <a:rPr lang="sk-SK" dirty="0"/>
              <a:t>hrotov je závislé od typu spájkovačky. Najpoužívanejšie sú dva spôsoby úchytu a tvaru </a:t>
            </a:r>
            <a:r>
              <a:rPr lang="sk-SK" dirty="0" smtClean="0"/>
              <a:t>hrotov: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ROVNÝ </a:t>
            </a:r>
            <a:r>
              <a:rPr lang="sk-SK" b="1" dirty="0"/>
              <a:t>-úchyt do </a:t>
            </a:r>
            <a:r>
              <a:rPr lang="sk-SK" b="1" dirty="0" smtClean="0"/>
              <a:t>svorky</a:t>
            </a:r>
          </a:p>
          <a:p>
            <a:pPr lvl="1"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b="1" dirty="0" err="1"/>
              <a:t>OČKÁ-úchyt</a:t>
            </a:r>
            <a:r>
              <a:rPr lang="sk-SK" b="1" dirty="0"/>
              <a:t> pod </a:t>
            </a:r>
            <a:r>
              <a:rPr lang="sk-SK" b="1" dirty="0" smtClean="0"/>
              <a:t>skrutky</a:t>
            </a:r>
            <a:endParaRPr lang="sk-SK" b="1" dirty="0"/>
          </a:p>
          <a:p>
            <a:endParaRPr lang="sk-SK" dirty="0"/>
          </a:p>
        </p:txBody>
      </p:sp>
      <p:pic>
        <p:nvPicPr>
          <p:cNvPr id="14338" name="Picture 2" descr="http://www.aerial.sk/eshop/components/com_virtuemart/shop_image/product/01.0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1944216" cy="1419278"/>
          </a:xfrm>
          <a:prstGeom prst="rect">
            <a:avLst/>
          </a:prstGeom>
          <a:noFill/>
        </p:spPr>
      </p:pic>
      <p:pic>
        <p:nvPicPr>
          <p:cNvPr id="6" name="Picture 4" descr="https://www.speedtech.sk/files/250/hrot-pre-spajkovacky-1-8mm-35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2736304" cy="2167153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23528" y="3789040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Aktívna </a:t>
            </a:r>
            <a:r>
              <a:rPr lang="sk-SK" b="1" dirty="0"/>
              <a:t>dĺžka hrotu ( mimo úchyt) je približne 50 - 60 mm</a:t>
            </a:r>
            <a:r>
              <a:rPr lang="sk-SK" dirty="0"/>
              <a:t>. Skrátením </a:t>
            </a:r>
            <a:r>
              <a:rPr lang="sk-SK" dirty="0" smtClean="0"/>
              <a:t>dĺžky </a:t>
            </a:r>
            <a:r>
              <a:rPr lang="sk-SK" dirty="0"/>
              <a:t>hrotu sa zvýši výkon a aj teplota pri spájkovaní, ale preťažuje sa spájkovačka. Tu uvedené parametre hrotov sú doporučené pre </a:t>
            </a:r>
            <a:r>
              <a:rPr lang="sk-SK" dirty="0" err="1"/>
              <a:t>transformatorové</a:t>
            </a:r>
            <a:r>
              <a:rPr lang="sk-SK" dirty="0"/>
              <a:t> </a:t>
            </a:r>
            <a:r>
              <a:rPr lang="sk-SK" b="1" dirty="0"/>
              <a:t>spájkovačky s príkonom 75W, 100W, 125W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Po uchytení hrotu do spájkovačky je potrebné </a:t>
            </a:r>
            <a:r>
              <a:rPr lang="sk-SK" b="1" dirty="0"/>
              <a:t>špičku hrotu mierne zohriať a potrieť kolofóniou</a:t>
            </a:r>
            <a:r>
              <a:rPr lang="sk-SK" dirty="0"/>
              <a:t>, aby sa zamedzilo vzniku oxidácie pri vyššej teplote. Následne je potrebné </a:t>
            </a:r>
            <a:r>
              <a:rPr lang="sk-SK" b="1" dirty="0"/>
              <a:t>špičku hrotu pocínovať</a:t>
            </a:r>
            <a:r>
              <a:rPr lang="sk-SK" dirty="0"/>
              <a:t>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Správne </a:t>
            </a:r>
            <a:r>
              <a:rPr lang="sk-SK" dirty="0"/>
              <a:t>pocínovaný hrot má </a:t>
            </a:r>
            <a:r>
              <a:rPr lang="sk-SK" b="1" dirty="0"/>
              <a:t>rovnomernú vrstvu lesklého cínu bez spálených tmavých usadenín</a:t>
            </a:r>
            <a:r>
              <a:rPr lang="sk-SK" dirty="0"/>
              <a:t>.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1002</Words>
  <Application>Microsoft Office PowerPoint</Application>
  <PresentationFormat>Prezentácia na obrazovke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Juraj</cp:lastModifiedBy>
  <cp:revision>59</cp:revision>
  <dcterms:created xsi:type="dcterms:W3CDTF">2015-01-25T08:59:10Z</dcterms:created>
  <dcterms:modified xsi:type="dcterms:W3CDTF">2017-09-12T17:02:33Z</dcterms:modified>
</cp:coreProperties>
</file>