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6"/>
  </p:handout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46" r:id="rId13"/>
    <p:sldId id="347" r:id="rId14"/>
    <p:sldId id="350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35" r:id="rId24"/>
    <p:sldId id="314" r:id="rId25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D4BE9359-D8E9-414A-B4A6-E74EB5F0CBC4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E981E43-FB3A-402D-861E-4A941E14AB3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3B60-3615-44F6-A67F-C3CAB257E8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Tm="211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BBA8-BF10-477B-A4B3-C8FFB266B0A1}" type="datetimeFigureOut">
              <a:rPr lang="sk-SK" smtClean="0"/>
              <a:pPr/>
              <a:t>24.10.2017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sk-SK" smtClean="0"/>
              <a:t>Nové pojmy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7150"/>
            <a:ext cx="8229600" cy="25209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u="sng" dirty="0" smtClean="0">
                <a:solidFill>
                  <a:srgbClr val="009900"/>
                </a:solidFill>
              </a:rPr>
              <a:t>Konštrukčná trieda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I. II. III. IV.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u="sng" dirty="0" smtClean="0">
                <a:solidFill>
                  <a:srgbClr val="FF6600"/>
                </a:solidFill>
              </a:rPr>
              <a:t>Modul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5 mm, 2,5 mm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u="sng" dirty="0" smtClean="0">
                <a:solidFill>
                  <a:srgbClr val="FF0066"/>
                </a:solidFill>
              </a:rPr>
              <a:t>Raster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I. konštrukčná trieda má 5 mm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u="sng" dirty="0" smtClean="0">
                <a:solidFill>
                  <a:srgbClr val="9933FF"/>
                </a:solidFill>
              </a:rPr>
              <a:t>Spájkovacie plôšky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 I. konštrukčnej triede môžu mať minimálnu vzdialenosť modul (5 mm). Medzi plôškami nesmie prechádzať vodič.</a:t>
            </a:r>
          </a:p>
        </p:txBody>
      </p:sp>
      <p:pic>
        <p:nvPicPr>
          <p:cNvPr id="3076" name="Picture 7" descr="ukazkap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3857625"/>
            <a:ext cx="65706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400" smtClean="0"/>
              <a:t>8.krok:</a:t>
            </a:r>
            <a:r>
              <a:rPr lang="sk-SK" sz="3200" smtClean="0"/>
              <a:t> </a:t>
            </a:r>
            <a:r>
              <a:rPr lang="sk-SK" sz="2400" smtClean="0"/>
              <a:t>označíme rozmery plošného spoja a zrkadlovo ho prevrátime, nakreslíme spojovací obrazec.</a:t>
            </a:r>
          </a:p>
        </p:txBody>
      </p:sp>
      <p:pic>
        <p:nvPicPr>
          <p:cNvPr id="12291" name="Picture 9" descr="plosakzdrojtopabott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916113"/>
            <a:ext cx="8064500" cy="2960687"/>
          </a:xfrm>
          <a:noFill/>
        </p:spPr>
      </p:pic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650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b="1" smtClean="0"/>
              <a:t>Návrh BOTTOM nám slúži na prekopírovanie stredov plošiek na platňu plošného spoja a nakreslenie krycou farbou.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9.krok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sk-SK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 výrobu plošného spoja </a:t>
            </a: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fotocestou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nakreslíme </a:t>
            </a: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BOTTOM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výslednej podoby</a:t>
            </a:r>
          </a:p>
        </p:txBody>
      </p:sp>
      <p:pic>
        <p:nvPicPr>
          <p:cNvPr id="13315" name="Picture 5" descr="bottomzdro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700213"/>
            <a:ext cx="6048375" cy="42021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57158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Návrh DPS spojovacími čiarami</a:t>
            </a:r>
            <a:endParaRPr lang="sk-S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4" y="253475"/>
            <a:ext cx="3319778" cy="267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68877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357158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Návrh DPS deliacimi čiarami</a:t>
            </a:r>
            <a:endParaRPr lang="sk-SK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84533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42" y="110599"/>
            <a:ext cx="3319778" cy="267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312368" cy="3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4067944" y="3747076"/>
            <a:ext cx="3672409" cy="29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3284984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Doska plošného spoja = realizácia elektrického obvodu, potrebujeme katalóg súčiastok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9552" y="3789041"/>
            <a:ext cx="2770413" cy="2448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499992" y="3789040"/>
            <a:ext cx="2808311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4" cstate="print"/>
          <a:srcRect r="8623"/>
          <a:stretch>
            <a:fillRect/>
          </a:stretch>
        </p:blipFill>
        <p:spPr bwMode="auto">
          <a:xfrm>
            <a:off x="2987824" y="229265"/>
            <a:ext cx="2160240" cy="319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467544" y="2606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Elektrická schéma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652120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Rozpis súčiastok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652120" y="83671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V1 /12V – jednosmerný zdroj</a:t>
            </a:r>
          </a:p>
          <a:p>
            <a:r>
              <a:rPr lang="sk-SK" dirty="0" smtClean="0"/>
              <a:t>R1/4.7k – </a:t>
            </a:r>
            <a:r>
              <a:rPr lang="sk-SK" dirty="0" err="1" smtClean="0"/>
              <a:t>rezistor</a:t>
            </a:r>
            <a:endParaRPr lang="sk-SK" dirty="0" smtClean="0"/>
          </a:p>
          <a:p>
            <a:r>
              <a:rPr lang="sk-SK" dirty="0" smtClean="0"/>
              <a:t>C1/100uF – kondenzátor</a:t>
            </a:r>
          </a:p>
          <a:p>
            <a:r>
              <a:rPr lang="sk-SK" dirty="0" smtClean="0"/>
              <a:t>Q1/BC337 – NPN tranzistor</a:t>
            </a:r>
          </a:p>
          <a:p>
            <a:r>
              <a:rPr lang="sk-SK" dirty="0" smtClean="0"/>
              <a:t>LED1 – </a:t>
            </a:r>
            <a:r>
              <a:rPr lang="sk-SK" dirty="0" err="1" smtClean="0"/>
              <a:t>Led</a:t>
            </a:r>
            <a:r>
              <a:rPr lang="sk-SK" dirty="0" smtClean="0"/>
              <a:t> dióda</a:t>
            </a:r>
            <a:endParaRPr lang="sk-SK" dirty="0"/>
          </a:p>
        </p:txBody>
      </p:sp>
      <p:sp>
        <p:nvSpPr>
          <p:cNvPr id="13" name="Ovál 12"/>
          <p:cNvSpPr/>
          <p:nvPr/>
        </p:nvSpPr>
        <p:spPr>
          <a:xfrm>
            <a:off x="2857488" y="1500174"/>
            <a:ext cx="714380" cy="7143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4214810" y="1357298"/>
            <a:ext cx="428628" cy="42862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Rovná spojovacia šípka 15"/>
          <p:cNvCxnSpPr>
            <a:stCxn id="13" idx="3"/>
          </p:cNvCxnSpPr>
          <p:nvPr/>
        </p:nvCxnSpPr>
        <p:spPr>
          <a:xfrm rot="5400000">
            <a:off x="1428728" y="2395689"/>
            <a:ext cx="1819132" cy="124762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14" idx="3"/>
          </p:cNvCxnSpPr>
          <p:nvPr/>
        </p:nvCxnSpPr>
        <p:spPr>
          <a:xfrm rot="5400000">
            <a:off x="1357291" y="2651849"/>
            <a:ext cx="3848985" cy="199159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rot="5400000">
            <a:off x="1285852" y="2285992"/>
            <a:ext cx="4643470" cy="107157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rot="10800000" flipV="1">
            <a:off x="1357290" y="2428868"/>
            <a:ext cx="3071834" cy="300039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35716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Zdroje elektrickej energie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0180" name="Picture 4" descr="http://www.elektroeden.cz/ImgGalery/alkalicke-bat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930648" cy="257176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4572000" y="785794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Akumulátorové články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napätie 1,5V, 4,5V, 9V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Lineárne napájacie zdroje</a:t>
            </a:r>
          </a:p>
          <a:p>
            <a:r>
              <a:rPr lang="sk-SK" b="1" dirty="0" smtClean="0"/>
              <a:t>Autobatéria</a:t>
            </a:r>
          </a:p>
          <a:p>
            <a:r>
              <a:rPr lang="sk-SK" b="1" dirty="0" smtClean="0"/>
              <a:t>Adaptér</a:t>
            </a:r>
          </a:p>
          <a:p>
            <a:r>
              <a:rPr lang="sk-SK" b="1" dirty="0" smtClean="0"/>
              <a:t>Dynamo</a:t>
            </a:r>
          </a:p>
          <a:p>
            <a:r>
              <a:rPr lang="sk-SK" b="1" dirty="0" smtClean="0"/>
              <a:t>Alternátor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Picture 19" descr="http://kovo-vyroba.sk/upload/product/70908.jpg"/>
          <p:cNvPicPr>
            <a:picLocks noChangeAspect="1" noChangeArrowheads="1"/>
          </p:cNvPicPr>
          <p:nvPr/>
        </p:nvPicPr>
        <p:blipFill>
          <a:blip r:embed="rId3" cstate="print"/>
          <a:srcRect l="6061" t="20178" r="6061" b="7183"/>
          <a:stretch>
            <a:fillRect/>
          </a:stretch>
        </p:blipFill>
        <p:spPr bwMode="auto">
          <a:xfrm>
            <a:off x="357157" y="4000504"/>
            <a:ext cx="4007999" cy="2643206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500562" y="4286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Jednosmerné napätie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643438" y="385762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Striedavé napätie</a:t>
            </a:r>
          </a:p>
          <a:p>
            <a:r>
              <a:rPr lang="sk-SK" b="1" dirty="0" smtClean="0"/>
              <a:t>Transformátory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230V/12V, 230V/24V, 230V/16V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encrypted-tbn3.gstatic.com/images?q=tbn:ANd9GcRTbxpMsaftnf9Pg5v0LE4cUNdvfIDDQoVY7GJmU45F2QCvbwdp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500462" cy="2134428"/>
          </a:xfrm>
          <a:prstGeom prst="rect">
            <a:avLst/>
          </a:prstGeom>
          <a:noFill/>
        </p:spPr>
      </p:pic>
      <p:pic>
        <p:nvPicPr>
          <p:cNvPr id="5" name="Picture 8" descr="http://www.wireliled.cz/wp-content/uploads/2015/03/LED_symbol_ma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286017" cy="1088579"/>
          </a:xfrm>
          <a:prstGeom prst="rect">
            <a:avLst/>
          </a:prstGeom>
          <a:noFill/>
        </p:spPr>
      </p:pic>
      <p:pic>
        <p:nvPicPr>
          <p:cNvPr id="46086" name="Picture 6" descr="http://www.tzb-info.cz/docu/clanky/0038/003822o2.gif"/>
          <p:cNvPicPr>
            <a:picLocks noChangeAspect="1" noChangeArrowheads="1"/>
          </p:cNvPicPr>
          <p:nvPr/>
        </p:nvPicPr>
        <p:blipFill>
          <a:blip r:embed="rId4" cstate="print"/>
          <a:srcRect b="21053"/>
          <a:stretch>
            <a:fillRect/>
          </a:stretch>
        </p:blipFill>
        <p:spPr bwMode="auto">
          <a:xfrm>
            <a:off x="500034" y="3929066"/>
            <a:ext cx="8080797" cy="228601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928926" y="62029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Priepustný smer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786446" y="627437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Nepriepustný smer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85720" y="1428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LED dióda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6088" name="Picture 8" descr="https://encrypted-tbn2.gstatic.com/images?q=tbn:ANd9GcRwndDXb1kW1-vgpdCRgnqydbQZFubyBirjrJ4oPFbPuhFKMuW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00" y="785794"/>
            <a:ext cx="3571900" cy="2505663"/>
          </a:xfrm>
          <a:prstGeom prst="rect">
            <a:avLst/>
          </a:prstGeom>
          <a:noFill/>
        </p:spPr>
      </p:pic>
      <p:pic>
        <p:nvPicPr>
          <p:cNvPr id="46090" name="Picture 10" descr="http://remote-lab.fyzika.net/experiment/04/img/LED_foto.gif"/>
          <p:cNvPicPr>
            <a:picLocks noChangeAspect="1" noChangeArrowheads="1"/>
          </p:cNvPicPr>
          <p:nvPr/>
        </p:nvPicPr>
        <p:blipFill>
          <a:blip r:embed="rId6" cstate="print"/>
          <a:srcRect r="36250"/>
          <a:stretch>
            <a:fillRect/>
          </a:stretch>
        </p:blipFill>
        <p:spPr bwMode="auto">
          <a:xfrm>
            <a:off x="4214809" y="1000108"/>
            <a:ext cx="155378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.ytimg.com/vi/FcHPdkEYC6s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5429286" cy="407196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7158" y="2142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Tranzistor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7108" name="Picture 4" descr="https://upload.wikimedia.org/wikipedia/commons/thumb/c/cb/BJT_NPN_symbol_(case).svg/200px-BJT_NPN_symbol_(case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857232"/>
            <a:ext cx="1905000" cy="1905000"/>
          </a:xfrm>
          <a:prstGeom prst="rect">
            <a:avLst/>
          </a:prstGeom>
          <a:noFill/>
        </p:spPr>
      </p:pic>
      <p:pic>
        <p:nvPicPr>
          <p:cNvPr id="47110" name="Picture 6" descr="Transistor as switch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29" y="3071810"/>
            <a:ext cx="2952771" cy="2214578"/>
          </a:xfrm>
          <a:prstGeom prst="rect">
            <a:avLst/>
          </a:prstGeom>
          <a:noFill/>
        </p:spPr>
      </p:pic>
      <p:pic>
        <p:nvPicPr>
          <p:cNvPr id="47112" name="Picture 8" descr="http://www.puntoflotante.net/BC337-NPN-TRANSIS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926846"/>
            <a:ext cx="2491025" cy="1931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14285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Rezistor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9154" name="Picture 2" descr="http://www.spsemoh.cz/vyuka/zel/obrazky/rezistor-vrstvovy-foto2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5564"/>
            <a:ext cx="2500330" cy="264637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57158" y="571480"/>
            <a:ext cx="637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Slúži na nastavenie elektrického prúdu v elektrickom obvode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643306" y="1782537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FF0000"/>
                </a:solidFill>
              </a:rPr>
              <a:t> drôtové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FF0000"/>
                </a:solidFill>
              </a:rPr>
              <a:t> vrstvové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9156" name="Picture 4" descr="https://upload.wikimedia.org/wikipedia/commons/b/b5/Potenti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23653"/>
            <a:ext cx="1919975" cy="2248619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3714744" y="464344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Nastaviteľné </a:t>
            </a:r>
            <a:r>
              <a:rPr lang="sk-SK" b="1" dirty="0" err="1" smtClean="0"/>
              <a:t>rezistory</a:t>
            </a:r>
            <a:r>
              <a:rPr lang="sk-SK" b="1" dirty="0" smtClean="0"/>
              <a:t> - potenciometre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3571868" y="134515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Pevné </a:t>
            </a:r>
            <a:r>
              <a:rPr lang="sk-SK" b="1" dirty="0" err="1" smtClean="0"/>
              <a:t>rezistory</a:t>
            </a:r>
            <a:endParaRPr lang="sk-SK" b="1" dirty="0"/>
          </a:p>
        </p:txBody>
      </p:sp>
      <p:pic>
        <p:nvPicPr>
          <p:cNvPr id="49160" name="Picture 8" descr="http://fyzweb.cz/odpovedna/img/rezist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85860"/>
            <a:ext cx="3048000" cy="742951"/>
          </a:xfrm>
          <a:prstGeom prst="rect">
            <a:avLst/>
          </a:prstGeom>
          <a:noFill/>
        </p:spPr>
      </p:pic>
      <p:pic>
        <p:nvPicPr>
          <p:cNvPr id="49162" name="Picture 10" descr="https://upload.wikimedia.org/wikipedia/commons/thumb/2/2a/Variable_resistor_as_rheostat_symbol_GOST.svg/220px-Variable_resistor_as_rheostat_symbol_GOST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143512"/>
            <a:ext cx="1298872" cy="71438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3643306" y="242886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Farebné značenie </a:t>
            </a:r>
            <a:endParaRPr lang="sk-SK" dirty="0"/>
          </a:p>
        </p:txBody>
      </p:sp>
      <p:pic>
        <p:nvPicPr>
          <p:cNvPr id="49164" name="Picture 12" descr="http://skriptum.wz.cz/elektro/RCLT_soubory/image00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14290"/>
            <a:ext cx="1664238" cy="1214446"/>
          </a:xfrm>
          <a:prstGeom prst="rect">
            <a:avLst/>
          </a:prstGeom>
          <a:noFill/>
        </p:spPr>
      </p:pic>
      <p:pic>
        <p:nvPicPr>
          <p:cNvPr id="49166" name="Picture 14" descr="http://3.bp.blogspot.com/-eLWhO91X6_0/Tu5d6FUY3dI/AAAAAAAABOc/nGl6IyfFcy8/s1600/Vrstvov%25C3%25BD+rezistor.jpg"/>
          <p:cNvPicPr>
            <a:picLocks noChangeAspect="1" noChangeArrowheads="1"/>
          </p:cNvPicPr>
          <p:nvPr/>
        </p:nvPicPr>
        <p:blipFill>
          <a:blip r:embed="rId7" cstate="print"/>
          <a:srcRect l="3847" t="12545" r="3846" b="8004"/>
          <a:stretch>
            <a:fillRect/>
          </a:stretch>
        </p:blipFill>
        <p:spPr bwMode="auto">
          <a:xfrm>
            <a:off x="3571868" y="2928934"/>
            <a:ext cx="5143536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s.ges.cz/images/pictures/k/kerko50.jpg"/>
          <p:cNvPicPr>
            <a:picLocks noChangeAspect="1" noChangeArrowheads="1"/>
          </p:cNvPicPr>
          <p:nvPr/>
        </p:nvPicPr>
        <p:blipFill>
          <a:blip r:embed="rId2" cstate="print"/>
          <a:srcRect l="5263" t="7226" r="5263"/>
          <a:stretch>
            <a:fillRect/>
          </a:stretch>
        </p:blipFill>
        <p:spPr bwMode="auto">
          <a:xfrm>
            <a:off x="357158" y="3094740"/>
            <a:ext cx="2428892" cy="1834458"/>
          </a:xfrm>
          <a:prstGeom prst="rect">
            <a:avLst/>
          </a:prstGeom>
          <a:noFill/>
        </p:spPr>
      </p:pic>
      <p:pic>
        <p:nvPicPr>
          <p:cNvPr id="48132" name="Picture 4" descr="http://www.nejelektro.cz/images/produkty/1703/kondenzator-elektrolyticky-1000uf-25v-105c_0.jpg"/>
          <p:cNvPicPr>
            <a:picLocks noChangeAspect="1" noChangeArrowheads="1"/>
          </p:cNvPicPr>
          <p:nvPr/>
        </p:nvPicPr>
        <p:blipFill>
          <a:blip r:embed="rId3" cstate="print"/>
          <a:srcRect l="6122" t="21089" r="20408" b="8162"/>
          <a:stretch>
            <a:fillRect/>
          </a:stretch>
        </p:blipFill>
        <p:spPr bwMode="auto">
          <a:xfrm>
            <a:off x="285720" y="5000612"/>
            <a:ext cx="2571768" cy="185738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85720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Kondenzátor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572000" y="28572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Keramický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714876" y="357187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Elektrolytický</a:t>
            </a:r>
          </a:p>
        </p:txBody>
      </p:sp>
      <p:pic>
        <p:nvPicPr>
          <p:cNvPr id="48134" name="Picture 6" descr="http://www.spsemoh.cz/vyuka/zel/obrazky/kond-keram-sch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642918"/>
            <a:ext cx="4032580" cy="2571768"/>
          </a:xfrm>
          <a:prstGeom prst="rect">
            <a:avLst/>
          </a:prstGeom>
          <a:noFill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4071942"/>
            <a:ext cx="429548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1" name="Picture 13" descr="http://ssjh.sk/dexorix/images/platnov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714356"/>
            <a:ext cx="2857520" cy="2484800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2928926" y="1785926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Slúži na hromadenie elektrického náboja</a:t>
            </a:r>
            <a:endParaRPr lang="sk-SK" dirty="0"/>
          </a:p>
        </p:txBody>
      </p:sp>
      <p:pic>
        <p:nvPicPr>
          <p:cNvPr id="48143" name="Picture 15" descr="http://kf-lin.elf.stuba.sk/~ballo/STU_online/Fyzika%20II/8%20kapitola/elstat4-2_soubory/image00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000504"/>
            <a:ext cx="1309693" cy="976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/>
            <a:r>
              <a:rPr lang="sk-SK" sz="4000" smtClean="0"/>
              <a:t>Úloha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11509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k-SK" sz="2800" b="1" dirty="0" smtClean="0">
                <a:solidFill>
                  <a:srgbClr val="C00000"/>
                </a:solidFill>
              </a:rPr>
              <a:t>Navrhnite plošný spoj stabilizovaného zdroja.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k-SK" sz="2800" dirty="0" smtClean="0"/>
              <a:t>Na kreslenie uzlov používame farebné ceruzky.</a:t>
            </a:r>
          </a:p>
        </p:txBody>
      </p:sp>
      <p:pic>
        <p:nvPicPr>
          <p:cNvPr id="4100" name="Picture 7" descr="raste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429000"/>
            <a:ext cx="4505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schémastabili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636838"/>
            <a:ext cx="48355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suciastky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581525"/>
            <a:ext cx="2362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71414"/>
            <a:ext cx="164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Tranzistor</a:t>
            </a:r>
            <a:endParaRPr lang="sk-SK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53200"/>
            <a:ext cx="4608512" cy="16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57374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67544" y="7838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Štruktúra tranzistora: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306896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Funkcia tranzistora: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539552" y="573499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Ve</a:t>
            </a:r>
            <a:r>
              <a:rPr lang="sk-SK" dirty="0" err="1"/>
              <a:t>l</a:t>
            </a:r>
            <a:r>
              <a:rPr lang="sk-SK" b="1" dirty="0" err="1"/>
              <a:t>mi</a:t>
            </a:r>
            <a:r>
              <a:rPr lang="sk-SK" b="1" dirty="0"/>
              <a:t> malé napätie v obvode bázy vyvoláva prúd, ktorý je </a:t>
            </a:r>
            <a:r>
              <a:rPr lang="sk-SK" b="1" dirty="0" smtClean="0"/>
              <a:t>prí</a:t>
            </a:r>
            <a:r>
              <a:rPr lang="sk-SK" dirty="0"/>
              <a:t>č</a:t>
            </a:r>
            <a:r>
              <a:rPr lang="sk-SK" b="1" dirty="0" smtClean="0"/>
              <a:t>inou</a:t>
            </a:r>
            <a:endParaRPr lang="sk-SK" b="1" dirty="0"/>
          </a:p>
          <a:p>
            <a:r>
              <a:rPr lang="sk-SK" b="1" dirty="0"/>
              <a:t>vzniku omnoho </a:t>
            </a:r>
            <a:r>
              <a:rPr lang="sk-SK" b="1" dirty="0" smtClean="0"/>
              <a:t>vä</a:t>
            </a:r>
            <a:r>
              <a:rPr lang="sk-SK" b="1" dirty="0"/>
              <a:t>č</a:t>
            </a:r>
            <a:r>
              <a:rPr lang="sk-SK" b="1" dirty="0" smtClean="0"/>
              <a:t>šieho </a:t>
            </a:r>
            <a:r>
              <a:rPr lang="sk-SK" b="1" dirty="0"/>
              <a:t>prúdu v kolektorovom obvode</a:t>
            </a:r>
            <a:r>
              <a:rPr lang="sk-SK" b="1" dirty="0" smtClean="0"/>
              <a:t>. Tento vytvorí na kolektore oveľa väčšie napätie ako je vstupné napätie.</a:t>
            </a:r>
            <a:endParaRPr lang="sk-SK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92650"/>
            <a:ext cx="3909665" cy="164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3250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164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Tranzistor</a:t>
            </a:r>
            <a:endParaRPr lang="sk-SK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8" t="3538" r="1818" b="51317"/>
          <a:stretch>
            <a:fillRect/>
          </a:stretch>
        </p:blipFill>
        <p:spPr bwMode="auto">
          <a:xfrm>
            <a:off x="571472" y="1142984"/>
            <a:ext cx="7715304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72168" y="714356"/>
            <a:ext cx="658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Aktívna polovodičová súčiastka, ktorá zosilňuje napätie, prúd, výkon.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00034" y="4214818"/>
            <a:ext cx="857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Základné parametre tranzistora: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jednosmerné prúdové zosilnenie B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U</a:t>
            </a:r>
            <a:r>
              <a:rPr lang="sk-SK" b="1" baseline="-25000" dirty="0" smtClean="0"/>
              <a:t>BE</a:t>
            </a:r>
            <a:r>
              <a:rPr lang="sk-SK" b="1" dirty="0" smtClean="0"/>
              <a:t> , </a:t>
            </a:r>
            <a:r>
              <a:rPr lang="sk-SK" b="1" dirty="0" err="1" smtClean="0"/>
              <a:t>I</a:t>
            </a:r>
            <a:r>
              <a:rPr lang="sk-SK" b="1" baseline="-25000" dirty="0" err="1" smtClean="0"/>
              <a:t>c</a:t>
            </a:r>
            <a:r>
              <a:rPr lang="sk-SK" b="1" baseline="-25000" dirty="0" smtClean="0"/>
              <a:t>  </a:t>
            </a:r>
            <a:r>
              <a:rPr lang="sk-SK" b="1" dirty="0" smtClean="0"/>
              <a:t>,  I</a:t>
            </a:r>
            <a:r>
              <a:rPr lang="sk-SK" b="1" baseline="-25000" dirty="0" smtClean="0"/>
              <a:t>B 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stratový výkon </a:t>
            </a:r>
            <a:r>
              <a:rPr lang="sk-SK" b="1" dirty="0" err="1" smtClean="0"/>
              <a:t>P</a:t>
            </a:r>
            <a:r>
              <a:rPr lang="sk-SK" b="1" baseline="-25000" dirty="0" err="1" smtClean="0"/>
              <a:t>tot</a:t>
            </a:r>
            <a:r>
              <a:rPr lang="sk-SK" b="1" baseline="-25000" dirty="0" smtClean="0"/>
              <a:t> </a:t>
            </a:r>
            <a:r>
              <a:rPr lang="sk-SK" dirty="0" smtClean="0"/>
              <a:t> (pri prekročení stratového výkonu dochádza k zničeniu tranzistora)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Puzdro: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plastové </a:t>
            </a:r>
            <a:r>
              <a:rPr lang="sk-SK" dirty="0" smtClean="0"/>
              <a:t>– malé prúdy (</a:t>
            </a:r>
            <a:r>
              <a:rPr lang="sk-SK" dirty="0" err="1" smtClean="0"/>
              <a:t>mA</a:t>
            </a:r>
            <a:r>
              <a:rPr lang="sk-SK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kovové </a:t>
            </a:r>
            <a:r>
              <a:rPr lang="sk-SK" dirty="0" smtClean="0"/>
              <a:t>– výkonové, prúdové zosilňovače – veľké prúdy (A)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73142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5787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Tranzistor – skúšanie </a:t>
            </a:r>
            <a:r>
              <a:rPr lang="sk-SK" sz="2800" b="1" dirty="0" err="1" smtClean="0"/>
              <a:t>NPN</a:t>
            </a:r>
            <a:r>
              <a:rPr lang="sk-SK" sz="2800" b="1" dirty="0" smtClean="0"/>
              <a:t> tranzistora </a:t>
            </a:r>
            <a:endParaRPr lang="sk-SK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8" t="1714" r="1042" b="8529"/>
          <a:stretch>
            <a:fillRect/>
          </a:stretch>
        </p:blipFill>
        <p:spPr bwMode="auto">
          <a:xfrm>
            <a:off x="642910" y="1000107"/>
            <a:ext cx="6429420" cy="53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979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7128792" cy="436510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51520" y="11256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Navrhnite pomocou programu </a:t>
            </a:r>
            <a:r>
              <a:rPr lang="sk-SK" b="1" dirty="0" err="1" smtClean="0"/>
              <a:t>Layout</a:t>
            </a:r>
            <a:r>
              <a:rPr lang="sk-SK" b="1" dirty="0" smtClean="0"/>
              <a:t> dosku plošného spoja podľa predlohy </a:t>
            </a:r>
          </a:p>
          <a:p>
            <a:pPr marL="342900" indent="-342900">
              <a:buAutoNum type="arabicPeriod"/>
            </a:pPr>
            <a:r>
              <a:rPr lang="sk-SK" dirty="0" smtClean="0"/>
              <a:t>Príslušné súčiastky a ich rozmery nájdite pomocou internetu</a:t>
            </a:r>
          </a:p>
          <a:p>
            <a:pPr marL="342900" indent="-342900">
              <a:buAutoNum type="arabicPeriod"/>
            </a:pPr>
            <a:r>
              <a:rPr lang="sk-SK" dirty="0" smtClean="0"/>
              <a:t>Mriežku v dokumente nastavte na 1 mm</a:t>
            </a:r>
          </a:p>
          <a:p>
            <a:pPr marL="342900" indent="-342900">
              <a:buAutoNum type="arabicPeriod"/>
            </a:pPr>
            <a:r>
              <a:rPr lang="sk-SK" dirty="0" smtClean="0"/>
              <a:t>Hrúbku čiary pre vodivé plochy si nastavte na 1 mm</a:t>
            </a:r>
          </a:p>
          <a:p>
            <a:pPr marL="342900" indent="-342900">
              <a:buAutoNum type="arabicPeriod"/>
            </a:pPr>
            <a:r>
              <a:rPr lang="sk-SK" dirty="0" smtClean="0"/>
              <a:t>Letovacie body nastavte na vonkajší  rozmer 1.8 mm a vnútorný priemer na 0.7 mm</a:t>
            </a:r>
          </a:p>
          <a:p>
            <a:pPr marL="342900" indent="-342900">
              <a:buAutoNum type="arabicPeriod"/>
            </a:pPr>
            <a:r>
              <a:rPr lang="sk-SK" dirty="0" smtClean="0"/>
              <a:t>Rozmer DPS </a:t>
            </a:r>
            <a:r>
              <a:rPr lang="sk-SK" dirty="0" err="1" smtClean="0"/>
              <a:t>podla</a:t>
            </a:r>
            <a:r>
              <a:rPr lang="sk-SK" dirty="0" smtClean="0"/>
              <a:t> </a:t>
            </a:r>
            <a:r>
              <a:rPr lang="sk-SK" dirty="0" err="1" smtClean="0"/>
              <a:t>doporučenia</a:t>
            </a:r>
            <a:r>
              <a:rPr lang="sk-SK" dirty="0" smtClean="0"/>
              <a:t> je 60x40 mm</a:t>
            </a:r>
          </a:p>
          <a:p>
            <a:pPr marL="342900" indent="-342900">
              <a:buAutoNum type="arabicPeriod"/>
            </a:pPr>
            <a:r>
              <a:rPr lang="sk-SK" dirty="0" smtClean="0"/>
              <a:t>Súčiastky popíšte vo vrstve S1 s výškou písma 1.5 .</a:t>
            </a:r>
          </a:p>
          <a:p>
            <a:pPr marL="342900" indent="-342900">
              <a:buAutoNum type="arabicPeriod"/>
            </a:pPr>
            <a:r>
              <a:rPr lang="sk-SK" dirty="0" smtClean="0"/>
              <a:t>DPS  navrhnite  tak, aby bola funkčná a esteticky vypracovaná.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lokTextu 4"/>
          <p:cNvSpPr txBox="1">
            <a:spLocks noChangeArrowheads="1"/>
          </p:cNvSpPr>
          <p:nvPr/>
        </p:nvSpPr>
        <p:spPr bwMode="auto">
          <a:xfrm>
            <a:off x="251520" y="260350"/>
            <a:ext cx="874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 smtClean="0"/>
              <a:t>1. Zapoj v </a:t>
            </a:r>
            <a:r>
              <a:rPr lang="sk-SK" b="1" dirty="0" err="1" smtClean="0"/>
              <a:t>Multisime</a:t>
            </a:r>
            <a:r>
              <a:rPr lang="sk-SK" b="1" dirty="0" smtClean="0"/>
              <a:t> </a:t>
            </a:r>
            <a:r>
              <a:rPr lang="sk-SK" b="1" dirty="0" err="1" smtClean="0"/>
              <a:t>astabilný</a:t>
            </a:r>
            <a:r>
              <a:rPr lang="sk-SK" b="1" dirty="0" smtClean="0"/>
              <a:t> </a:t>
            </a:r>
            <a:r>
              <a:rPr lang="sk-SK" b="1" dirty="0" err="1" smtClean="0"/>
              <a:t>multivibrátor</a:t>
            </a:r>
            <a:r>
              <a:rPr lang="sk-SK" b="1" dirty="0" smtClean="0"/>
              <a:t> s 1 LED, zapoj pomocou kontaktnej plochy:</a:t>
            </a:r>
            <a:endParaRPr lang="sk-SK" b="1" dirty="0"/>
          </a:p>
        </p:txBody>
      </p:sp>
      <p:sp>
        <p:nvSpPr>
          <p:cNvPr id="14339" name="AutoShape 4" descr="http://www.puntoflotante.net/BC337-NPN-TRANSISTOR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052737"/>
            <a:ext cx="51745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volta.estranky.cz/img/picture/667/jednoduch%C3%BD-blika%C4%8D-s-LED-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456384" cy="2829731"/>
          </a:xfrm>
          <a:prstGeom prst="rect">
            <a:avLst/>
          </a:prstGeom>
          <a:noFill/>
        </p:spPr>
      </p:pic>
      <p:pic>
        <p:nvPicPr>
          <p:cNvPr id="11266" name="Picture 2" descr="http://rc.305.cz/images/bc327_bc337_pin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48522"/>
            <a:ext cx="3701397" cy="22208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2800" smtClean="0">
                <a:solidFill>
                  <a:srgbClr val="FF6600"/>
                </a:solidFill>
              </a:rPr>
              <a:t>	</a:t>
            </a:r>
            <a:r>
              <a:rPr lang="sk-SK" sz="2800" smtClean="0"/>
              <a:t>Postup:</a:t>
            </a:r>
            <a:r>
              <a:rPr lang="sk-SK" sz="4000" smtClean="0"/>
              <a:t> </a:t>
            </a:r>
            <a:r>
              <a:rPr lang="sk-SK" sz="2400" smtClean="0"/>
              <a:t>1.krok - </a:t>
            </a:r>
            <a:r>
              <a:rPr lang="sk-SK" sz="2000" smtClean="0"/>
              <a:t>farebne vyznačíme prvý uzol –</a:t>
            </a:r>
            <a:br>
              <a:rPr lang="sk-SK" sz="2000" smtClean="0"/>
            </a:br>
            <a:r>
              <a:rPr lang="sk-SK" sz="2000" smtClean="0"/>
              <a:t>potom  uložíme súčiastky uzla na raster a nakreslíme spojenia plošiek.</a:t>
            </a:r>
            <a:endParaRPr lang="sk-SK" sz="4000" smtClean="0"/>
          </a:p>
        </p:txBody>
      </p:sp>
      <p:pic>
        <p:nvPicPr>
          <p:cNvPr id="5123" name="Picture 8" descr="1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82073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512888"/>
          </a:xfrm>
        </p:spPr>
        <p:txBody>
          <a:bodyPr/>
          <a:lstStyle/>
          <a:p>
            <a:pPr eaLnBrk="1" hangingPunct="1"/>
            <a:r>
              <a:rPr lang="sk-SK" sz="2400" smtClean="0"/>
              <a:t>2.krok:</a:t>
            </a:r>
            <a:r>
              <a:rPr lang="sk-SK" smtClean="0"/>
              <a:t> </a:t>
            </a:r>
            <a:r>
              <a:rPr lang="sk-SK" sz="2400" smtClean="0"/>
              <a:t>farebne vyznačíme druhý uzol –</a:t>
            </a:r>
            <a:br>
              <a:rPr lang="sk-SK" sz="2400" smtClean="0"/>
            </a:br>
            <a:r>
              <a:rPr lang="sk-SK" sz="2400" smtClean="0"/>
              <a:t>potom  uložíme súčiastky uzla na raster a nakreslíme spojenia plošiek.</a:t>
            </a:r>
          </a:p>
        </p:txBody>
      </p:sp>
      <p:pic>
        <p:nvPicPr>
          <p:cNvPr id="6147" name="Picture 5" descr="2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8250238" cy="4510087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C40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08138"/>
          </a:xfrm>
        </p:spPr>
        <p:txBody>
          <a:bodyPr/>
          <a:lstStyle/>
          <a:p>
            <a:pPr eaLnBrk="1" hangingPunct="1"/>
            <a:r>
              <a:rPr lang="sk-SK" sz="2400" smtClean="0"/>
              <a:t>3.krok:</a:t>
            </a:r>
            <a:r>
              <a:rPr lang="sk-SK" sz="3200" smtClean="0"/>
              <a:t> </a:t>
            </a:r>
            <a:r>
              <a:rPr lang="sk-SK" sz="2400" smtClean="0"/>
              <a:t>farebne vyznačíme tretí uzol –</a:t>
            </a:r>
            <a:br>
              <a:rPr lang="sk-SK" sz="2400" smtClean="0"/>
            </a:br>
            <a:r>
              <a:rPr lang="sk-SK" sz="2400" smtClean="0"/>
              <a:t>potom  uložíme súčiastky uzla na raster a nakreslíme spojenia plošiek.</a:t>
            </a:r>
          </a:p>
        </p:txBody>
      </p:sp>
      <p:pic>
        <p:nvPicPr>
          <p:cNvPr id="7171" name="Picture 5" descr="3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814387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400" dirty="0" err="1" smtClean="0"/>
              <a:t>4.krok</a:t>
            </a:r>
            <a:r>
              <a:rPr lang="sk-SK" sz="2400" dirty="0" smtClean="0"/>
              <a:t>:</a:t>
            </a:r>
            <a:r>
              <a:rPr lang="sk-SK" sz="3200" dirty="0" smtClean="0"/>
              <a:t> </a:t>
            </a:r>
            <a:r>
              <a:rPr lang="sk-SK" sz="2400" dirty="0" smtClean="0"/>
              <a:t>farebne vyznačíme štvrtý uzol –</a:t>
            </a:r>
            <a:br>
              <a:rPr lang="sk-SK" sz="2400" dirty="0" smtClean="0"/>
            </a:br>
            <a:r>
              <a:rPr lang="sk-SK" sz="2400" dirty="0" smtClean="0"/>
              <a:t>potom  uložíme súčiastky uzla na raster a nakreslíme spojenia </a:t>
            </a:r>
            <a:r>
              <a:rPr lang="sk-SK" sz="2400" dirty="0" err="1" smtClean="0"/>
              <a:t>plošiek</a:t>
            </a:r>
            <a:r>
              <a:rPr lang="sk-SK" sz="2400" dirty="0" smtClean="0"/>
              <a:t>.</a:t>
            </a:r>
          </a:p>
        </p:txBody>
      </p:sp>
      <p:pic>
        <p:nvPicPr>
          <p:cNvPr id="8195" name="Picture 4" descr="4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8178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72450" y="476250"/>
            <a:ext cx="287338" cy="288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679575"/>
          </a:xfrm>
        </p:spPr>
        <p:txBody>
          <a:bodyPr/>
          <a:lstStyle/>
          <a:p>
            <a:pPr eaLnBrk="1" hangingPunct="1"/>
            <a:r>
              <a:rPr lang="sk-SK" sz="2400" smtClean="0"/>
              <a:t>5.krok:</a:t>
            </a:r>
            <a:r>
              <a:rPr lang="sk-SK" sz="3200" smtClean="0"/>
              <a:t> </a:t>
            </a:r>
            <a:r>
              <a:rPr lang="sk-SK" sz="2400" smtClean="0"/>
              <a:t>farebne vyznačíme piaty uzol –</a:t>
            </a:r>
            <a:br>
              <a:rPr lang="sk-SK" sz="2400" smtClean="0"/>
            </a:br>
            <a:r>
              <a:rPr lang="sk-SK" sz="2400" smtClean="0"/>
              <a:t>a nakreslíme spojenia plošiek.</a:t>
            </a:r>
          </a:p>
        </p:txBody>
      </p:sp>
      <p:pic>
        <p:nvPicPr>
          <p:cNvPr id="9219" name="Picture 4" descr="5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95488"/>
            <a:ext cx="82073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35113"/>
          </a:xfrm>
        </p:spPr>
        <p:txBody>
          <a:bodyPr/>
          <a:lstStyle/>
          <a:p>
            <a:pPr eaLnBrk="1" hangingPunct="1"/>
            <a:r>
              <a:rPr lang="sk-SK" sz="2400" smtClean="0"/>
              <a:t>6.krok:</a:t>
            </a:r>
            <a:r>
              <a:rPr lang="sk-SK" sz="3200" smtClean="0"/>
              <a:t> </a:t>
            </a:r>
            <a:r>
              <a:rPr lang="sk-SK" sz="2400" smtClean="0"/>
              <a:t>farebne vyznačíme šiesty uzol –</a:t>
            </a:r>
            <a:br>
              <a:rPr lang="sk-SK" sz="2400" smtClean="0"/>
            </a:br>
            <a:r>
              <a:rPr lang="sk-SK" sz="2400" smtClean="0"/>
              <a:t>potom  uložíme plôšku XC3 na raster a nakreslíme spojenia plošiek.</a:t>
            </a:r>
          </a:p>
        </p:txBody>
      </p:sp>
      <p:pic>
        <p:nvPicPr>
          <p:cNvPr id="10243" name="Picture 5" descr="6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55800"/>
            <a:ext cx="8215312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35113"/>
          </a:xfrm>
        </p:spPr>
        <p:txBody>
          <a:bodyPr/>
          <a:lstStyle/>
          <a:p>
            <a:pPr eaLnBrk="1" hangingPunct="1"/>
            <a:r>
              <a:rPr lang="sk-SK" sz="2400" smtClean="0"/>
              <a:t>7.krok:</a:t>
            </a:r>
            <a:r>
              <a:rPr lang="sk-SK" sz="3200" smtClean="0"/>
              <a:t> </a:t>
            </a:r>
            <a:r>
              <a:rPr lang="sk-SK" sz="2400" smtClean="0"/>
              <a:t>farebne vyznačíme siedmy uzol –</a:t>
            </a:r>
            <a:br>
              <a:rPr lang="sk-SK" sz="2400" smtClean="0"/>
            </a:br>
            <a:r>
              <a:rPr lang="sk-SK" sz="2400" smtClean="0"/>
              <a:t> uložíme plôšku XC2 na raster a nakreslíme spojenia plošiek.</a:t>
            </a:r>
          </a:p>
        </p:txBody>
      </p:sp>
      <p:pic>
        <p:nvPicPr>
          <p:cNvPr id="11267" name="Picture 5" descr="7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89138"/>
            <a:ext cx="81438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ál 5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4A7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1|4.5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464</Words>
  <Application>Microsoft Office PowerPoint</Application>
  <PresentationFormat>Prezentácia na obrazovke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Nové pojmy</vt:lpstr>
      <vt:lpstr>Úloha</vt:lpstr>
      <vt:lpstr> Postup: 1.krok - farebne vyznačíme prvý uzol – potom  uložíme súčiastky uzla na raster a nakreslíme spojenia plošiek.</vt:lpstr>
      <vt:lpstr>2.krok: farebne vyznačíme druhý uzol – potom  uložíme súčiastky uzla na raster a nakreslíme spojenia plošiek.</vt:lpstr>
      <vt:lpstr>3.krok: farebne vyznačíme tretí uzol – potom  uložíme súčiastky uzla na raster a nakreslíme spojenia plošiek.</vt:lpstr>
      <vt:lpstr>4.krok: farebne vyznačíme štvrtý uzol – potom  uložíme súčiastky uzla na raster a nakreslíme spojenia plošiek.</vt:lpstr>
      <vt:lpstr>5.krok: farebne vyznačíme piaty uzol – a nakreslíme spojenia plošiek.</vt:lpstr>
      <vt:lpstr>6.krok: farebne vyznačíme šiesty uzol – potom  uložíme plôšku XC3 na raster a nakreslíme spojenia plošiek.</vt:lpstr>
      <vt:lpstr>7.krok: farebne vyznačíme siedmy uzol –  uložíme plôšku XC2 na raster a nakreslíme spojenia plošiek.</vt:lpstr>
      <vt:lpstr>8.krok: označíme rozmery plošného spoja a zrkadlovo ho prevrátime, nakreslíme spojovací obrazec.</vt:lpstr>
      <vt:lpstr>9.krok: Pre výrobu plošného spoja fotocestou nakreslíme BOTTOM do výslednej podoby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Juraj</cp:lastModifiedBy>
  <cp:revision>107</cp:revision>
  <dcterms:created xsi:type="dcterms:W3CDTF">2014-09-25T16:29:53Z</dcterms:created>
  <dcterms:modified xsi:type="dcterms:W3CDTF">2017-10-24T16:27:51Z</dcterms:modified>
</cp:coreProperties>
</file>