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84" r:id="rId2"/>
    <p:sldId id="285" r:id="rId3"/>
    <p:sldId id="286" r:id="rId4"/>
    <p:sldId id="287" r:id="rId5"/>
    <p:sldId id="257" r:id="rId6"/>
    <p:sldId id="280" r:id="rId7"/>
    <p:sldId id="273" r:id="rId8"/>
    <p:sldId id="261" r:id="rId9"/>
    <p:sldId id="281" r:id="rId10"/>
    <p:sldId id="264" r:id="rId11"/>
    <p:sldId id="262" r:id="rId12"/>
    <p:sldId id="275" r:id="rId13"/>
    <p:sldId id="263" r:id="rId14"/>
    <p:sldId id="267" r:id="rId15"/>
    <p:sldId id="283" r:id="rId16"/>
    <p:sldId id="282" r:id="rId17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25C-0044-4E88-91F3-06CF25762A36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6618-916E-44A6-97C6-15F6BC44F17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28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321037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1. Lineárny napájací zdroj 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2. </a:t>
            </a:r>
            <a:r>
              <a:rPr lang="sk-SK" sz="2400" b="1" dirty="0" smtClean="0">
                <a:solidFill>
                  <a:srgbClr val="FF0000"/>
                </a:solidFill>
              </a:rPr>
              <a:t>P</a:t>
            </a:r>
            <a:r>
              <a:rPr lang="sk-SK" sz="2400" b="1" dirty="0" smtClean="0">
                <a:solidFill>
                  <a:srgbClr val="FF0000"/>
                </a:solidFill>
              </a:rPr>
              <a:t>arametre </a:t>
            </a:r>
            <a:r>
              <a:rPr lang="sk-SK" sz="2400" b="1" dirty="0" smtClean="0">
                <a:solidFill>
                  <a:srgbClr val="FF0000"/>
                </a:solidFill>
              </a:rPr>
              <a:t>striedavého signálu ? 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3. Čo je zosilnenie 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4. Rozdelenie zosilňovačov </a:t>
            </a:r>
            <a:r>
              <a:rPr lang="sk-SK" b="1" dirty="0" smtClean="0">
                <a:solidFill>
                  <a:srgbClr val="FF0000"/>
                </a:solidFill>
              </a:rPr>
              <a:t>(podľa zosilňovanej veličiny, frekvencie, šírky frekvenčného pásma, aktívneho prvku, </a:t>
            </a:r>
            <a:r>
              <a:rPr lang="sk-SK" b="1" dirty="0" smtClean="0">
                <a:solidFill>
                  <a:srgbClr val="FF0000"/>
                </a:solidFill>
              </a:rPr>
              <a:t>zapojenia, </a:t>
            </a:r>
            <a:r>
              <a:rPr lang="sk-SK" b="1" dirty="0" smtClean="0">
                <a:solidFill>
                  <a:srgbClr val="FF0000"/>
                </a:solidFill>
              </a:rPr>
              <a:t>počtu stupňov, spätnej väzby, veľkosti vstupného signálu)</a:t>
            </a:r>
            <a:r>
              <a:rPr lang="sk-SK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5. Funkcie jednotlivých prvkov nízkofrekvenčného  zosilňovača ?</a:t>
            </a:r>
          </a:p>
          <a:p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7504" y="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Cieľ</a:t>
            </a:r>
            <a:r>
              <a:rPr lang="sk-SK" b="1" dirty="0" smtClean="0"/>
              <a:t> </a:t>
            </a:r>
            <a:r>
              <a:rPr lang="sk-SK" b="1" dirty="0" smtClean="0"/>
              <a:t>pracovného dňa :  funkcie polovodičových prvkov pri regulácii</a:t>
            </a:r>
            <a:endParaRPr lang="sk-SK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6473" t="10526"/>
          <a:stretch>
            <a:fillRect/>
          </a:stretch>
        </p:blipFill>
        <p:spPr bwMode="auto">
          <a:xfrm>
            <a:off x="107504" y="3212976"/>
            <a:ext cx="41619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644008" y="3212976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7. Ideálny operačný zosilňovač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8. Vlastnosti ideálneho </a:t>
            </a:r>
            <a:r>
              <a:rPr lang="sk-SK" sz="2400" b="1" dirty="0" smtClean="0">
                <a:solidFill>
                  <a:srgbClr val="FF0000"/>
                </a:solidFill>
              </a:rPr>
              <a:t>OZ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9. Popíš značku OZ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Súbor:Operac zosilnov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00739"/>
            <a:ext cx="2592288" cy="199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548680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 je polovodičová </a:t>
            </a:r>
            <a:r>
              <a:rPr lang="sk-SK" dirty="0" smtClean="0"/>
              <a:t>aktívna </a:t>
            </a:r>
            <a:r>
              <a:rPr lang="sk-SK" b="1" dirty="0" smtClean="0"/>
              <a:t>spínacia súčiastka</a:t>
            </a:r>
            <a:r>
              <a:rPr lang="sk-SK" dirty="0" smtClean="0"/>
              <a:t>, </a:t>
            </a:r>
            <a:r>
              <a:rPr lang="sk-SK" dirty="0" smtClean="0"/>
              <a:t>schopná viesť elektrický prúd oboma smermi.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Vlastnosťami približne zodpovedá dvom </a:t>
            </a:r>
            <a:r>
              <a:rPr lang="sk-SK" b="1" dirty="0" err="1" smtClean="0"/>
              <a:t>antiparalelne</a:t>
            </a:r>
            <a:r>
              <a:rPr lang="sk-SK" b="1" dirty="0" smtClean="0"/>
              <a:t> zapojeným tyristorom</a:t>
            </a:r>
            <a:r>
              <a:rPr lang="sk-SK" dirty="0" smtClean="0"/>
              <a:t>, ktorých riadiace elektródy sú prepojené do jednej.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Triaky</a:t>
            </a:r>
            <a:r>
              <a:rPr lang="sk-SK" dirty="0" smtClean="0"/>
              <a:t> sa vyrábajú pre bežné napätia v rozvodných sieťach a pre </a:t>
            </a:r>
            <a:r>
              <a:rPr lang="sk-SK" b="1" dirty="0" smtClean="0"/>
              <a:t>prúdy rádovo jednotiek ampérov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b="1" dirty="0" smtClean="0"/>
              <a:t>Typické využitie </a:t>
            </a:r>
            <a:r>
              <a:rPr lang="sk-SK" b="1" dirty="0" err="1" smtClean="0"/>
              <a:t>triaku</a:t>
            </a:r>
            <a:r>
              <a:rPr lang="sk-SK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regulácia intenzity osvetlenia,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regulácia výkonu vyhrievacích telies,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regulácia otáčok </a:t>
            </a:r>
            <a:r>
              <a:rPr lang="sk-SK" dirty="0" err="1" smtClean="0"/>
              <a:t>elektomotorov</a:t>
            </a:r>
            <a:r>
              <a:rPr lang="sk-SK" dirty="0" smtClean="0"/>
              <a:t> v práčkach, vŕtačkách, ventilátoroch a ďalších domácich elektrických spotrebičoch.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Jeho hlavnou výhodou je jednoduché zapojenie do elektrického obvodu.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8701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Triak</a:t>
            </a:r>
            <a:endParaRPr lang="sk-SK" sz="2400" b="1" dirty="0"/>
          </a:p>
        </p:txBody>
      </p:sp>
      <p:pic>
        <p:nvPicPr>
          <p:cNvPr id="21506" name="Picture 2" descr="https://upload.wikimedia.org/wikipedia/commons/thumb/d/d1/Triac.svg/200px-Triac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0480"/>
            <a:ext cx="1691680" cy="2537520"/>
          </a:xfrm>
          <a:prstGeom prst="rect">
            <a:avLst/>
          </a:prstGeom>
          <a:noFill/>
        </p:spPr>
      </p:pic>
      <p:pic>
        <p:nvPicPr>
          <p:cNvPr id="21508" name="Picture 4" descr="https://upload.wikimedia.org/wikipedia/commons/thumb/9/9c/Antiparaleln%C3%AD_zapojen%C3%AD_tyristor%C5%AF.svg/250px-Antiparaleln%C3%AD_zapojen%C3%AD_tyristor%C5%AF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1" y="3911432"/>
            <a:ext cx="2232249" cy="2946568"/>
          </a:xfrm>
          <a:prstGeom prst="rect">
            <a:avLst/>
          </a:prstGeom>
          <a:noFill/>
        </p:spPr>
      </p:pic>
      <p:pic>
        <p:nvPicPr>
          <p:cNvPr id="7" name="Picture 6" descr="http://www.spsemoh.cz/vyuka/zel/obrazky/trre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541072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psemoh.cz/vyuka/zel/obrazky/rizusmt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352800" cy="3048001"/>
          </a:xfrm>
          <a:prstGeom prst="rect">
            <a:avLst/>
          </a:prstGeom>
          <a:noFill/>
        </p:spPr>
      </p:pic>
      <p:pic>
        <p:nvPicPr>
          <p:cNvPr id="19460" name="Picture 4" descr="http://www.spsemoh.cz/vyuka/zel/obrazky/trre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13866"/>
            <a:ext cx="3456384" cy="2644134"/>
          </a:xfrm>
          <a:prstGeom prst="rect">
            <a:avLst/>
          </a:prstGeom>
          <a:noFill/>
        </p:spPr>
      </p:pic>
      <p:pic>
        <p:nvPicPr>
          <p:cNvPr id="19462" name="Picture 6" descr="http://www.spsemoh.cz/vyuka/zel/obrazky/trre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1"/>
            <a:ext cx="3541072" cy="270892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9512" y="39237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Priebehy napätia na záťaži pre dve rôzne hodnoty nastaveného výkonu</a:t>
            </a:r>
            <a:endParaRPr lang="sk-SK" b="1" dirty="0"/>
          </a:p>
        </p:txBody>
      </p:sp>
      <p:sp>
        <p:nvSpPr>
          <p:cNvPr id="9" name="Obdĺžnik 8"/>
          <p:cNvSpPr/>
          <p:nvPr/>
        </p:nvSpPr>
        <p:spPr>
          <a:xfrm>
            <a:off x="3347864" y="116632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Triakový</a:t>
            </a:r>
            <a:r>
              <a:rPr lang="sk-SK" b="1" dirty="0" smtClean="0"/>
              <a:t> regulátor </a:t>
            </a:r>
            <a:r>
              <a:rPr lang="sk-SK" dirty="0" smtClean="0"/>
              <a:t>sa využíva pre riadenie výkonu u striedavých spotrebičov.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51520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Malý výkon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995936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Veľký výkon</a:t>
            </a:r>
            <a:endParaRPr lang="sk-SK" dirty="0"/>
          </a:p>
        </p:txBody>
      </p:sp>
      <p:pic>
        <p:nvPicPr>
          <p:cNvPr id="8194" name="Picture 2" descr="https://www.svetsuciastok.sk/out/pictures/z1/9384-1-triak_bt136-600_600v_4a_70ma_to220ab_z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774031"/>
            <a:ext cx="1135013" cy="1135013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3419872" y="915685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TO220 - </a:t>
            </a:r>
            <a:r>
              <a:rPr lang="sk-SK" dirty="0" smtClean="0"/>
              <a:t>TIC236M - 12A/600V, riadiaci prúd 30-50mA, </a:t>
            </a:r>
          </a:p>
          <a:p>
            <a:r>
              <a:rPr lang="it-IT" dirty="0" smtClean="0"/>
              <a:t>Triak BTA16A-600B 600V/16A, </a:t>
            </a:r>
            <a:r>
              <a:rPr lang="sk-SK" dirty="0" smtClean="0"/>
              <a:t>riadiaci prúd </a:t>
            </a:r>
            <a:r>
              <a:rPr lang="it-IT" dirty="0" smtClean="0"/>
              <a:t>35mA</a:t>
            </a:r>
            <a:endParaRPr lang="sk-SK" dirty="0" smtClean="0"/>
          </a:p>
          <a:p>
            <a:r>
              <a:rPr lang="pl-PL" b="1" dirty="0" smtClean="0"/>
              <a:t>TO92</a:t>
            </a:r>
            <a:r>
              <a:rPr lang="pl-PL" dirty="0" smtClean="0"/>
              <a:t>  - Triak Z0103MA - 1A 600V, riadiaci prúd 5mA</a:t>
            </a:r>
          </a:p>
          <a:p>
            <a:r>
              <a:rPr lang="sk-SK" b="1" dirty="0" smtClean="0"/>
              <a:t>TO64 </a:t>
            </a:r>
            <a:r>
              <a:rPr lang="sk-SK" dirty="0" smtClean="0"/>
              <a:t> - </a:t>
            </a:r>
            <a:r>
              <a:rPr lang="sk-SK" dirty="0" err="1" smtClean="0"/>
              <a:t>Triak</a:t>
            </a:r>
            <a:r>
              <a:rPr lang="sk-SK" dirty="0" smtClean="0"/>
              <a:t> KT728/800, 800V, 15A, Ig100mA</a:t>
            </a:r>
          </a:p>
          <a:p>
            <a:r>
              <a:rPr lang="sk-SK" b="1" dirty="0" smtClean="0"/>
              <a:t>TO202</a:t>
            </a:r>
            <a:r>
              <a:rPr lang="sk-SK" dirty="0" smtClean="0"/>
              <a:t> - </a:t>
            </a:r>
            <a:r>
              <a:rPr lang="pl-PL" dirty="0" smtClean="0"/>
              <a:t>Triak Z0405/600V,4A, Ig 5mA</a:t>
            </a:r>
          </a:p>
          <a:p>
            <a:r>
              <a:rPr lang="pl-PL" b="1" dirty="0" smtClean="0"/>
              <a:t>TO126</a:t>
            </a:r>
            <a:r>
              <a:rPr lang="pl-PL" dirty="0" smtClean="0"/>
              <a:t>  - </a:t>
            </a:r>
            <a:r>
              <a:rPr lang="pl-PL" dirty="0" smtClean="0"/>
              <a:t>Triak </a:t>
            </a:r>
            <a:r>
              <a:rPr lang="sk-SK" dirty="0" smtClean="0"/>
              <a:t>2N6075A</a:t>
            </a:r>
            <a:r>
              <a:rPr lang="pl-PL" dirty="0" smtClean="0"/>
              <a:t>; </a:t>
            </a:r>
            <a:r>
              <a:rPr lang="pl-PL" dirty="0" smtClean="0"/>
              <a:t>600V; 4A; 5mA; </a:t>
            </a:r>
          </a:p>
          <a:p>
            <a:endParaRPr lang="sk-SK" dirty="0" smtClean="0"/>
          </a:p>
          <a:p>
            <a:endParaRPr lang="pl-PL" dirty="0" smtClean="0"/>
          </a:p>
          <a:p>
            <a:endParaRPr lang="sk-SK" b="1" dirty="0"/>
          </a:p>
        </p:txBody>
      </p:sp>
      <p:pic>
        <p:nvPicPr>
          <p:cNvPr id="8198" name="Picture 6" descr="KT728/800 triak, 800V 15A 100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9" y="2813829"/>
            <a:ext cx="1584176" cy="1191235"/>
          </a:xfrm>
          <a:prstGeom prst="rect">
            <a:avLst/>
          </a:prstGeom>
          <a:noFill/>
        </p:spPr>
      </p:pic>
      <p:pic>
        <p:nvPicPr>
          <p:cNvPr id="8202" name="Picture 10" descr="http://static1.tme.eu/products_pics/1/b/c/1bc32e09ca647591a8258ac81323a969/801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429000"/>
            <a:ext cx="1295466" cy="971600"/>
          </a:xfrm>
          <a:prstGeom prst="rect">
            <a:avLst/>
          </a:prstGeom>
          <a:noFill/>
        </p:spPr>
      </p:pic>
      <p:pic>
        <p:nvPicPr>
          <p:cNvPr id="8196" name="Picture 4" descr="https://www.svetsuciastok.sk/out/pictures/z1/9387-1-triak_z0103ma_600v_1a_5ma_to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852936"/>
            <a:ext cx="1248138" cy="936104"/>
          </a:xfrm>
          <a:prstGeom prst="rect">
            <a:avLst/>
          </a:prstGeom>
          <a:noFill/>
        </p:spPr>
      </p:pic>
      <p:pic>
        <p:nvPicPr>
          <p:cNvPr id="8200" name="Picture 8" descr="Triak Z0405/600V,4A/proud mřížky Ig 5mA pouzdro TO202-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882043"/>
            <a:ext cx="1224136" cy="918102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23528" y="116632"/>
            <a:ext cx="249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err="1" smtClean="0"/>
              <a:t>Triakový</a:t>
            </a:r>
            <a:r>
              <a:rPr lang="sk-SK" sz="2400" b="1" dirty="0" smtClean="0"/>
              <a:t> regulátor</a:t>
            </a:r>
            <a:endParaRPr lang="sk-SK" sz="2400" b="1" dirty="0"/>
          </a:p>
        </p:txBody>
      </p:sp>
      <p:pic>
        <p:nvPicPr>
          <p:cNvPr id="17410" name="Picture 2" descr="http://www.hadex.cz/img/zbozi/a519.jpg"/>
          <p:cNvPicPr>
            <a:picLocks noChangeAspect="1" noChangeArrowheads="1"/>
          </p:cNvPicPr>
          <p:nvPr/>
        </p:nvPicPr>
        <p:blipFill>
          <a:blip r:embed="rId10" cstate="print"/>
          <a:srcRect l="3809" t="6235" r="25734" b="30123"/>
          <a:stretch>
            <a:fillRect/>
          </a:stretch>
        </p:blipFill>
        <p:spPr bwMode="auto">
          <a:xfrm>
            <a:off x="7317770" y="5013176"/>
            <a:ext cx="182623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elnika.sweb.cz/mer_sou/wpe9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082223" cy="208823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251520" y="1166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</a:t>
            </a:r>
            <a:r>
              <a:rPr lang="sk-SK" b="1" dirty="0" err="1" smtClean="0"/>
              <a:t>triaku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595776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42798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VA charakteristika </a:t>
            </a:r>
            <a:r>
              <a:rPr lang="sk-SK" b="1" dirty="0" err="1" smtClean="0"/>
              <a:t>triaku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07504" y="1500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Diak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79512" y="22768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Rovnako </a:t>
            </a:r>
            <a:r>
              <a:rPr lang="sk-SK" dirty="0" smtClean="0"/>
              <a:t>sa súčiastka správa aj pri opačnej polarite napätia, činnosť oboch priechodov sa vymení.</a:t>
            </a:r>
            <a:endParaRPr lang="sk-SK" dirty="0"/>
          </a:p>
        </p:txBody>
      </p:sp>
      <p:pic>
        <p:nvPicPr>
          <p:cNvPr id="20484" name="Picture 4" descr="https://upload.wikimedia.org/wikipedia/commons/0/0f/Vachdi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2912845"/>
            <a:ext cx="4392489" cy="3900531"/>
          </a:xfrm>
          <a:prstGeom prst="rect">
            <a:avLst/>
          </a:prstGeom>
          <a:noFill/>
        </p:spPr>
      </p:pic>
      <p:pic>
        <p:nvPicPr>
          <p:cNvPr id="20482" name="Picture 2" descr="https://upload.wikimedia.org/wikipedia/commons/2/25/Diak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068960"/>
            <a:ext cx="1656184" cy="1656184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9512" y="548680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je </a:t>
            </a:r>
            <a:r>
              <a:rPr lang="sk-SK" dirty="0" smtClean="0"/>
              <a:t>trojvrstvová </a:t>
            </a:r>
            <a:r>
              <a:rPr lang="sk-SK" b="1" dirty="0" smtClean="0"/>
              <a:t>spínacia súčiastka</a:t>
            </a:r>
            <a:r>
              <a:rPr lang="sk-SK" dirty="0" smtClean="0"/>
              <a:t>. Pretože vlastnosti </a:t>
            </a:r>
            <a:r>
              <a:rPr lang="sk-SK" dirty="0" err="1" smtClean="0"/>
              <a:t>diaku</a:t>
            </a:r>
            <a:r>
              <a:rPr lang="sk-SK" dirty="0" smtClean="0"/>
              <a:t> nezávisia od polarity pripojeného napätia, jeho vývody sa od seba neodlišujú, t.j. je to súmerná súčiastka.  Ak platí že U &lt; </a:t>
            </a:r>
            <a:r>
              <a:rPr lang="sk-SK" dirty="0" err="1" smtClean="0"/>
              <a:t>UBo</a:t>
            </a:r>
            <a:r>
              <a:rPr lang="sk-SK" dirty="0" smtClean="0"/>
              <a:t> tak, jeden z priechodov je zavretý (má veľký odpor, podobne ako dióda v </a:t>
            </a:r>
            <a:r>
              <a:rPr lang="sk-SK" dirty="0" err="1" smtClean="0"/>
              <a:t>závernom</a:t>
            </a:r>
            <a:r>
              <a:rPr lang="sk-SK" dirty="0" smtClean="0"/>
              <a:t> smere), </a:t>
            </a:r>
            <a:r>
              <a:rPr lang="sk-SK" dirty="0" smtClean="0"/>
              <a:t>tomuto </a:t>
            </a:r>
            <a:r>
              <a:rPr lang="sk-SK" dirty="0" smtClean="0"/>
              <a:t>stavu hovoríme </a:t>
            </a:r>
            <a:r>
              <a:rPr lang="sk-SK" b="1" dirty="0" smtClean="0"/>
              <a:t>blokovací stav</a:t>
            </a:r>
            <a:r>
              <a:rPr lang="sk-SK" dirty="0" smtClean="0"/>
              <a:t>. Ak U </a:t>
            </a:r>
            <a:r>
              <a:rPr lang="sk-SK" u="sng" dirty="0" smtClean="0"/>
              <a:t>&gt;</a:t>
            </a:r>
            <a:r>
              <a:rPr lang="sk-SK" dirty="0" smtClean="0"/>
              <a:t> </a:t>
            </a:r>
            <a:r>
              <a:rPr lang="sk-SK" dirty="0" err="1" smtClean="0"/>
              <a:t>UBo</a:t>
            </a:r>
            <a:r>
              <a:rPr lang="sk-SK" dirty="0" smtClean="0"/>
              <a:t> , tak po dosiahnutí spínacieho napätia </a:t>
            </a:r>
            <a:r>
              <a:rPr lang="sk-SK" dirty="0" err="1" smtClean="0"/>
              <a:t>UBo</a:t>
            </a:r>
            <a:r>
              <a:rPr lang="sk-SK" dirty="0" smtClean="0"/>
              <a:t> nastane </a:t>
            </a:r>
            <a:r>
              <a:rPr lang="sk-SK" b="1" dirty="0" smtClean="0"/>
              <a:t>nedeštruktívny prieraz </a:t>
            </a:r>
            <a:r>
              <a:rPr lang="sk-SK" b="1" dirty="0" smtClean="0"/>
              <a:t> </a:t>
            </a:r>
            <a:r>
              <a:rPr lang="sk-SK" dirty="0" err="1" smtClean="0"/>
              <a:t>záverne</a:t>
            </a:r>
            <a:r>
              <a:rPr lang="sk-SK" dirty="0" smtClean="0"/>
              <a:t> </a:t>
            </a:r>
            <a:r>
              <a:rPr lang="sk-SK" dirty="0" smtClean="0"/>
              <a:t>polarizovaného </a:t>
            </a:r>
            <a:r>
              <a:rPr lang="sk-SK" dirty="0" smtClean="0"/>
              <a:t>priechodu, </a:t>
            </a:r>
            <a:r>
              <a:rPr lang="sk-SK" dirty="0" smtClean="0"/>
              <a:t>odpor </a:t>
            </a:r>
            <a:r>
              <a:rPr lang="sk-SK" dirty="0" err="1" smtClean="0"/>
              <a:t>diaku</a:t>
            </a:r>
            <a:r>
              <a:rPr lang="sk-SK" dirty="0" smtClean="0"/>
              <a:t> sa náhle zmenší, napätie klesne a prúd stúpne a prejde do vodivého stavu (priepustného). </a:t>
            </a:r>
            <a:endParaRPr lang="sk-SK" dirty="0"/>
          </a:p>
        </p:txBody>
      </p:sp>
      <p:pic>
        <p:nvPicPr>
          <p:cNvPr id="9" name="Picture 2" descr="Diak KR100, 26-36V/1A DO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1728192" cy="1132835"/>
          </a:xfrm>
          <a:prstGeom prst="rect">
            <a:avLst/>
          </a:prstGeom>
          <a:noFill/>
        </p:spPr>
      </p:pic>
      <p:pic>
        <p:nvPicPr>
          <p:cNvPr id="10" name="Picture 4" descr="Diak KR100, 26-36V/1A DO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02459">
            <a:off x="6588223" y="3899107"/>
            <a:ext cx="1584176" cy="1584176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5400600" y="5768096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DO41 </a:t>
            </a:r>
            <a:r>
              <a:rPr lang="sk-SK" dirty="0" smtClean="0"/>
              <a:t>- </a:t>
            </a:r>
            <a:r>
              <a:rPr lang="sk-SK" dirty="0" err="1" smtClean="0"/>
              <a:t>Diak</a:t>
            </a:r>
            <a:r>
              <a:rPr lang="sk-SK" dirty="0" smtClean="0"/>
              <a:t> KR100, </a:t>
            </a:r>
            <a:r>
              <a:rPr lang="sk-SK" dirty="0" smtClean="0"/>
              <a:t>26-36V/1A</a:t>
            </a:r>
            <a:endParaRPr lang="sk-SK" dirty="0" smtClean="0"/>
          </a:p>
          <a:p>
            <a:r>
              <a:rPr lang="sk-SK" b="1" dirty="0" smtClean="0"/>
              <a:t>DO35</a:t>
            </a:r>
            <a:r>
              <a:rPr lang="sk-SK" dirty="0" smtClean="0"/>
              <a:t>  - </a:t>
            </a:r>
            <a:r>
              <a:rPr lang="sk-SK" dirty="0" err="1" smtClean="0"/>
              <a:t>Diak</a:t>
            </a:r>
            <a:r>
              <a:rPr lang="sk-SK" dirty="0" smtClean="0"/>
              <a:t> ER901(DB4) 35-45V, </a:t>
            </a:r>
            <a:r>
              <a:rPr lang="sk-SK" dirty="0" smtClean="0"/>
              <a:t>I=2A</a:t>
            </a:r>
            <a:endParaRPr lang="sk-SK" dirty="0" smtClean="0"/>
          </a:p>
          <a:p>
            <a:endParaRPr lang="sk-SK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8F9"/>
              </a:clrFrom>
              <a:clrTo>
                <a:srgbClr val="F4F8F9">
                  <a:alpha val="0"/>
                </a:srgbClr>
              </a:clrTo>
            </a:clrChange>
          </a:blip>
          <a:srcRect l="6173" t="16849" r="2469" b="32092"/>
          <a:stretch>
            <a:fillRect/>
          </a:stretch>
        </p:blipFill>
        <p:spPr bwMode="auto">
          <a:xfrm>
            <a:off x="395535" y="1196752"/>
            <a:ext cx="822619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Regulátor jasu žiarovky (navrhni DPS, zakresli v </a:t>
            </a:r>
            <a:r>
              <a:rPr lang="sk-SK" b="1" dirty="0" err="1" smtClean="0"/>
              <a:t>Multisime</a:t>
            </a:r>
            <a:r>
              <a:rPr lang="sk-SK" b="1" dirty="0" smtClean="0"/>
              <a:t>)</a:t>
            </a:r>
            <a:endParaRPr lang="sk-SK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704924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574437" cy="29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51520" y="15007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PWM regulátor</a:t>
            </a:r>
            <a:endParaRPr lang="sk-SK" sz="2400" b="1" dirty="0"/>
          </a:p>
        </p:txBody>
      </p:sp>
      <p:pic>
        <p:nvPicPr>
          <p:cNvPr id="10242" name="Picture 2" descr="http://www.djpeak.cz/elektrotechnika/pwm_regulator/princip_p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24240"/>
            <a:ext cx="3312368" cy="203376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555776" y="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Určite amplitúdu, periódu, frekvenciu a šírku impulzu </a:t>
            </a:r>
          </a:p>
          <a:p>
            <a:r>
              <a:rPr lang="sk-SK" dirty="0" smtClean="0"/>
              <a:t>pri 10%, 50% a 80% nastavení </a:t>
            </a:r>
            <a:r>
              <a:rPr lang="sk-SK" dirty="0" err="1" smtClean="0"/>
              <a:t>trimra</a:t>
            </a:r>
            <a:r>
              <a:rPr lang="sk-SK" dirty="0" smtClean="0"/>
              <a:t> R1.</a:t>
            </a:r>
            <a:endParaRPr lang="sk-SK" dirty="0"/>
          </a:p>
        </p:txBody>
      </p:sp>
      <p:pic>
        <p:nvPicPr>
          <p:cNvPr id="33794" name="Picture 2" descr="http://www.el-component.com/images/bipolar-transistor/bd911-pin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646" y="1916832"/>
            <a:ext cx="2736354" cy="1578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okusy.chytrak.cz/schemata/pwm/p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5985857" cy="281335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PWM regulátor:</a:t>
            </a:r>
          </a:p>
          <a:p>
            <a:r>
              <a:rPr lang="sk-SK" b="1" dirty="0" smtClean="0"/>
              <a:t>Navrhnite DPS v programe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endParaRPr lang="sk-SK" b="1" dirty="0"/>
          </a:p>
        </p:txBody>
      </p:sp>
      <p:pic>
        <p:nvPicPr>
          <p:cNvPr id="15364" name="Picture 4" descr="http://pokusy.chytrak.cz/schemata/pwm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3"/>
            <a:ext cx="3229058" cy="1800200"/>
          </a:xfrm>
          <a:prstGeom prst="rect">
            <a:avLst/>
          </a:prstGeom>
          <a:noFill/>
        </p:spPr>
      </p:pic>
      <p:pic>
        <p:nvPicPr>
          <p:cNvPr id="15366" name="Picture 6" descr="http://pokusy.chytrak.cz/schemata/pwm/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21238"/>
            <a:ext cx="2664296" cy="1805061"/>
          </a:xfrm>
          <a:prstGeom prst="rect">
            <a:avLst/>
          </a:prstGeom>
          <a:noFill/>
        </p:spPr>
      </p:pic>
      <p:pic>
        <p:nvPicPr>
          <p:cNvPr id="15368" name="Picture 8" descr="http://pokusy.chytrak.cz/schemata/pwm/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4437113"/>
            <a:ext cx="2915304" cy="1800200"/>
          </a:xfrm>
          <a:prstGeom prst="rect">
            <a:avLst/>
          </a:prstGeom>
          <a:noFill/>
        </p:spPr>
      </p:pic>
      <p:pic>
        <p:nvPicPr>
          <p:cNvPr id="15370" name="Picture 10" descr="http://pokusy.chytrak.cz/schemata/pwm/obr.jpg"/>
          <p:cNvPicPr>
            <a:picLocks noChangeAspect="1" noChangeArrowheads="1"/>
          </p:cNvPicPr>
          <p:nvPr/>
        </p:nvPicPr>
        <p:blipFill>
          <a:blip r:embed="rId6" cstate="print"/>
          <a:srcRect l="13860" t="12335" r="8021" b="11580"/>
          <a:stretch>
            <a:fillRect/>
          </a:stretch>
        </p:blipFill>
        <p:spPr bwMode="auto">
          <a:xfrm>
            <a:off x="6078039" y="1556792"/>
            <a:ext cx="294466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zat.szm.com/selektory/frekvenc/typ_filtr.gif"/>
          <p:cNvPicPr>
            <a:picLocks noChangeAspect="1" noChangeArrowheads="1"/>
          </p:cNvPicPr>
          <p:nvPr/>
        </p:nvPicPr>
        <p:blipFill>
          <a:blip r:embed="rId2" cstate="print"/>
          <a:srcRect b="15152"/>
          <a:stretch>
            <a:fillRect/>
          </a:stretch>
        </p:blipFill>
        <p:spPr bwMode="auto">
          <a:xfrm>
            <a:off x="54446" y="620688"/>
            <a:ext cx="8982050" cy="201622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496" y="4462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10. Pomenuj </a:t>
            </a:r>
            <a:r>
              <a:rPr lang="sk-SK" b="1" dirty="0" smtClean="0"/>
              <a:t>jednotlivé frekvenčné filtre: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07504" y="26369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11. Pomenuj </a:t>
            </a:r>
            <a:r>
              <a:rPr lang="sk-SK" b="1" dirty="0" smtClean="0"/>
              <a:t>jednotlivé zapojenia </a:t>
            </a:r>
            <a:r>
              <a:rPr lang="sk-SK" b="1" dirty="0" smtClean="0"/>
              <a:t>OZ, na čo slúžia:</a:t>
            </a:r>
            <a:endParaRPr lang="sk-SK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" t="13352" r="65691" b="35465"/>
          <a:stretch>
            <a:fillRect/>
          </a:stretch>
        </p:blipFill>
        <p:spPr bwMode="auto">
          <a:xfrm>
            <a:off x="3059832" y="3140968"/>
            <a:ext cx="29523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0" t="16416" r="72170" b="30263"/>
          <a:stretch>
            <a:fillRect/>
          </a:stretch>
        </p:blipFill>
        <p:spPr bwMode="auto">
          <a:xfrm>
            <a:off x="395536" y="3301786"/>
            <a:ext cx="2088232" cy="16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6156176" y="5157192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8" t="21622" r="56434" b="24324"/>
          <a:stretch>
            <a:fillRect/>
          </a:stretch>
        </p:blipFill>
        <p:spPr bwMode="auto">
          <a:xfrm>
            <a:off x="6228184" y="3284984"/>
            <a:ext cx="26642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7" cstate="print"/>
          <a:srcRect l="6300" t="7485" r="5501" b="13922"/>
          <a:stretch>
            <a:fillRect/>
          </a:stretch>
        </p:blipFill>
        <p:spPr bwMode="auto">
          <a:xfrm>
            <a:off x="179512" y="5121188"/>
            <a:ext cx="2952328" cy="1476164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204942"/>
            <a:ext cx="2171328" cy="13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395536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1:			2:			3:		4: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179512" y="29249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	1:			2:				3: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251520" y="486916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	4:			5:				6: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12: Charakterizuj </a:t>
            </a:r>
            <a:r>
              <a:rPr lang="sk-SK" b="1" dirty="0" smtClean="0"/>
              <a:t>blokové </a:t>
            </a:r>
            <a:r>
              <a:rPr lang="sk-SK" b="1" dirty="0" smtClean="0"/>
              <a:t>schémy, pomenuj prvky:</a:t>
            </a:r>
            <a:endParaRPr lang="sk-SK" b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4880" y="8724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2240" y="20916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47120" y="20916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40904" y="33108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386880" y="1177280"/>
            <a:ext cx="1040160" cy="194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02904" y="3615680"/>
            <a:ext cx="824136" cy="293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427040" y="277748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427040" y="117728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884240" y="2396480"/>
            <a:ext cx="6628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339208" y="2396480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995664" y="64388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07504" y="3463280"/>
            <a:ext cx="304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612304" y="361568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07504" y="346328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4" name="Line 96"/>
          <p:cNvSpPr>
            <a:spLocks noChangeShapeType="1"/>
          </p:cNvSpPr>
          <p:nvPr/>
        </p:nvSpPr>
        <p:spPr bwMode="auto">
          <a:xfrm>
            <a:off x="4843264" y="39966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5" name="Line 97"/>
          <p:cNvSpPr>
            <a:spLocks noChangeShapeType="1"/>
          </p:cNvSpPr>
          <p:nvPr/>
        </p:nvSpPr>
        <p:spPr bwMode="auto">
          <a:xfrm>
            <a:off x="4919464" y="40728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6" name="Line 98"/>
          <p:cNvSpPr>
            <a:spLocks noChangeShapeType="1"/>
          </p:cNvSpPr>
          <p:nvPr/>
        </p:nvSpPr>
        <p:spPr bwMode="auto">
          <a:xfrm>
            <a:off x="4919464" y="41490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>
            <a:off x="2427040" y="148208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8" name="Line 103"/>
          <p:cNvSpPr>
            <a:spLocks noChangeShapeType="1"/>
          </p:cNvSpPr>
          <p:nvPr/>
        </p:nvSpPr>
        <p:spPr bwMode="auto">
          <a:xfrm flipV="1">
            <a:off x="2427040" y="300608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9" name="AutoShape 104"/>
          <p:cNvSpPr>
            <a:spLocks noChangeArrowheads="1"/>
          </p:cNvSpPr>
          <p:nvPr/>
        </p:nvSpPr>
        <p:spPr bwMode="auto">
          <a:xfrm rot="5400000">
            <a:off x="3775720" y="2320280"/>
            <a:ext cx="3048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843264" y="64388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1" name="Line 106"/>
          <p:cNvSpPr>
            <a:spLocks noChangeShapeType="1"/>
          </p:cNvSpPr>
          <p:nvPr/>
        </p:nvSpPr>
        <p:spPr bwMode="auto">
          <a:xfrm flipH="1">
            <a:off x="4995664" y="64388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624880" y="94868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/>
              <a:t>O</a:t>
            </a:r>
            <a:endParaRPr lang="cs-CZ" sz="3200" b="1"/>
          </a:p>
        </p:txBody>
      </p:sp>
      <p:sp>
        <p:nvSpPr>
          <p:cNvPr id="108" name="AutoShape 113"/>
          <p:cNvSpPr>
            <a:spLocks noChangeArrowheads="1"/>
          </p:cNvSpPr>
          <p:nvPr/>
        </p:nvSpPr>
        <p:spPr bwMode="auto">
          <a:xfrm rot="19970687">
            <a:off x="993304" y="3463280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6400800" y="5136976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4648200" y="5136976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2895600" y="5136976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" name="Line 12"/>
          <p:cNvSpPr>
            <a:spLocks noChangeShapeType="1"/>
          </p:cNvSpPr>
          <p:nvPr/>
        </p:nvSpPr>
        <p:spPr bwMode="auto">
          <a:xfrm>
            <a:off x="2514600" y="536557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2514600" y="567037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2514600" y="490837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5" name="Line 15"/>
          <p:cNvSpPr>
            <a:spLocks noChangeShapeType="1"/>
          </p:cNvSpPr>
          <p:nvPr/>
        </p:nvSpPr>
        <p:spPr bwMode="auto">
          <a:xfrm>
            <a:off x="2514600" y="567037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6" name="AutoShape 19"/>
          <p:cNvSpPr>
            <a:spLocks noChangeArrowheads="1"/>
          </p:cNvSpPr>
          <p:nvPr/>
        </p:nvSpPr>
        <p:spPr bwMode="auto">
          <a:xfrm rot="16281283">
            <a:off x="1219200" y="51369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7" name="AutoShape 20"/>
          <p:cNvSpPr>
            <a:spLocks noChangeArrowheads="1"/>
          </p:cNvSpPr>
          <p:nvPr/>
        </p:nvSpPr>
        <p:spPr bwMode="auto">
          <a:xfrm rot="16281283">
            <a:off x="1219200" y="53655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8" name="AutoShape 21"/>
          <p:cNvSpPr>
            <a:spLocks noChangeArrowheads="1"/>
          </p:cNvSpPr>
          <p:nvPr/>
        </p:nvSpPr>
        <p:spPr bwMode="auto">
          <a:xfrm rot="16281283">
            <a:off x="1219200" y="55941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9" name="Line 22"/>
          <p:cNvSpPr>
            <a:spLocks noChangeShapeType="1"/>
          </p:cNvSpPr>
          <p:nvPr/>
        </p:nvSpPr>
        <p:spPr bwMode="auto">
          <a:xfrm>
            <a:off x="1295400" y="5822776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0" name="Line 23"/>
          <p:cNvSpPr>
            <a:spLocks noChangeShapeType="1"/>
          </p:cNvSpPr>
          <p:nvPr/>
        </p:nvSpPr>
        <p:spPr bwMode="auto">
          <a:xfrm>
            <a:off x="1295400" y="4908376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1" name="Line 24"/>
          <p:cNvSpPr>
            <a:spLocks noChangeShapeType="1"/>
          </p:cNvSpPr>
          <p:nvPr/>
        </p:nvSpPr>
        <p:spPr bwMode="auto">
          <a:xfrm>
            <a:off x="1295400" y="6127576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" name="Line 25"/>
          <p:cNvSpPr>
            <a:spLocks noChangeShapeType="1"/>
          </p:cNvSpPr>
          <p:nvPr/>
        </p:nvSpPr>
        <p:spPr bwMode="auto">
          <a:xfrm>
            <a:off x="1295400" y="4908376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" name="AutoShape 27"/>
          <p:cNvSpPr>
            <a:spLocks noChangeArrowheads="1"/>
          </p:cNvSpPr>
          <p:nvPr/>
        </p:nvSpPr>
        <p:spPr bwMode="auto">
          <a:xfrm rot="5247912">
            <a:off x="838200" y="51369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4" name="AutoShape 28"/>
          <p:cNvSpPr>
            <a:spLocks noChangeArrowheads="1"/>
          </p:cNvSpPr>
          <p:nvPr/>
        </p:nvSpPr>
        <p:spPr bwMode="auto">
          <a:xfrm rot="5247912">
            <a:off x="838200" y="53655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5" name="AutoShape 29"/>
          <p:cNvSpPr>
            <a:spLocks noChangeArrowheads="1"/>
          </p:cNvSpPr>
          <p:nvPr/>
        </p:nvSpPr>
        <p:spPr bwMode="auto">
          <a:xfrm rot="5247912">
            <a:off x="838200" y="55941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6" name="Line 31"/>
          <p:cNvSpPr>
            <a:spLocks noChangeShapeType="1"/>
          </p:cNvSpPr>
          <p:nvPr/>
        </p:nvSpPr>
        <p:spPr bwMode="auto">
          <a:xfrm>
            <a:off x="990600" y="5822776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7" name="Line 32"/>
          <p:cNvSpPr>
            <a:spLocks noChangeShapeType="1"/>
          </p:cNvSpPr>
          <p:nvPr/>
        </p:nvSpPr>
        <p:spPr bwMode="auto">
          <a:xfrm>
            <a:off x="990600" y="4298776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8" name="Line 33"/>
          <p:cNvSpPr>
            <a:spLocks noChangeShapeType="1"/>
          </p:cNvSpPr>
          <p:nvPr/>
        </p:nvSpPr>
        <p:spPr bwMode="auto">
          <a:xfrm>
            <a:off x="838200" y="673717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9" name="Line 34"/>
          <p:cNvSpPr>
            <a:spLocks noChangeShapeType="1"/>
          </p:cNvSpPr>
          <p:nvPr/>
        </p:nvSpPr>
        <p:spPr bwMode="auto">
          <a:xfrm>
            <a:off x="914400" y="68133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0" name="Line 35"/>
          <p:cNvSpPr>
            <a:spLocks noChangeShapeType="1"/>
          </p:cNvSpPr>
          <p:nvPr/>
        </p:nvSpPr>
        <p:spPr bwMode="auto">
          <a:xfrm>
            <a:off x="762000" y="666097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" name="Line 36"/>
          <p:cNvSpPr>
            <a:spLocks noChangeShapeType="1"/>
          </p:cNvSpPr>
          <p:nvPr/>
        </p:nvSpPr>
        <p:spPr bwMode="auto">
          <a:xfrm>
            <a:off x="838200" y="4298776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H="1">
            <a:off x="990600" y="4298776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" name="Line 39"/>
          <p:cNvSpPr>
            <a:spLocks noChangeShapeType="1"/>
          </p:cNvSpPr>
          <p:nvPr/>
        </p:nvSpPr>
        <p:spPr bwMode="auto">
          <a:xfrm>
            <a:off x="1676400" y="5441776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>
            <a:off x="1676400" y="5594176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5" name="Line 41"/>
          <p:cNvSpPr>
            <a:spLocks noChangeShapeType="1"/>
          </p:cNvSpPr>
          <p:nvPr/>
        </p:nvSpPr>
        <p:spPr bwMode="auto">
          <a:xfrm>
            <a:off x="1828800" y="559417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6" name="Line 42"/>
          <p:cNvSpPr>
            <a:spLocks noChangeShapeType="1"/>
          </p:cNvSpPr>
          <p:nvPr/>
        </p:nvSpPr>
        <p:spPr bwMode="auto">
          <a:xfrm>
            <a:off x="1828800" y="490837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 flipV="1">
            <a:off x="1676400" y="5213176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8" name="AutoShape 46"/>
          <p:cNvSpPr>
            <a:spLocks noChangeArrowheads="1"/>
          </p:cNvSpPr>
          <p:nvPr/>
        </p:nvSpPr>
        <p:spPr bwMode="auto">
          <a:xfrm rot="5400000">
            <a:off x="6667500" y="5327476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9" name="AutoShape 47"/>
          <p:cNvSpPr>
            <a:spLocks noChangeArrowheads="1"/>
          </p:cNvSpPr>
          <p:nvPr/>
        </p:nvSpPr>
        <p:spPr bwMode="auto">
          <a:xfrm rot="5400000">
            <a:off x="3238500" y="5327476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0" name="AutoShape 48"/>
          <p:cNvSpPr>
            <a:spLocks noChangeArrowheads="1"/>
          </p:cNvSpPr>
          <p:nvPr/>
        </p:nvSpPr>
        <p:spPr bwMode="auto">
          <a:xfrm rot="5256844">
            <a:off x="8077200" y="5365576"/>
            <a:ext cx="533400" cy="228600"/>
          </a:xfrm>
          <a:custGeom>
            <a:avLst/>
            <a:gdLst>
              <a:gd name="T0" fmla="*/ 466725 w 21600"/>
              <a:gd name="T1" fmla="*/ 114300 h 21600"/>
              <a:gd name="T2" fmla="*/ 266700 w 21600"/>
              <a:gd name="T3" fmla="*/ 228600 h 21600"/>
              <a:gd name="T4" fmla="*/ 66675 w 21600"/>
              <a:gd name="T5" fmla="*/ 114300 h 21600"/>
              <a:gd name="T6" fmla="*/ 266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1" name="Rectangle 49"/>
          <p:cNvSpPr>
            <a:spLocks noChangeArrowheads="1"/>
          </p:cNvSpPr>
          <p:nvPr/>
        </p:nvSpPr>
        <p:spPr bwMode="auto">
          <a:xfrm>
            <a:off x="8077200" y="5365576"/>
            <a:ext cx="152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2" name="AutoShape 55"/>
          <p:cNvSpPr>
            <a:spLocks noChangeArrowheads="1"/>
          </p:cNvSpPr>
          <p:nvPr/>
        </p:nvSpPr>
        <p:spPr bwMode="auto">
          <a:xfrm rot="5543156">
            <a:off x="4838700" y="5403676"/>
            <a:ext cx="2286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" name="Line 57"/>
          <p:cNvSpPr>
            <a:spLocks noChangeShapeType="1"/>
          </p:cNvSpPr>
          <p:nvPr/>
        </p:nvSpPr>
        <p:spPr bwMode="auto">
          <a:xfrm>
            <a:off x="4800600" y="551797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4" name="Line 58"/>
          <p:cNvSpPr>
            <a:spLocks noChangeShapeType="1"/>
          </p:cNvSpPr>
          <p:nvPr/>
        </p:nvSpPr>
        <p:spPr bwMode="auto">
          <a:xfrm>
            <a:off x="5029200" y="528937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5" name="Line 59"/>
          <p:cNvSpPr>
            <a:spLocks noChangeShapeType="1"/>
          </p:cNvSpPr>
          <p:nvPr/>
        </p:nvSpPr>
        <p:spPr bwMode="auto">
          <a:xfrm>
            <a:off x="3810000" y="5517976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5562600" y="5517976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7" name="Line 61"/>
          <p:cNvSpPr>
            <a:spLocks noChangeShapeType="1"/>
          </p:cNvSpPr>
          <p:nvPr/>
        </p:nvSpPr>
        <p:spPr bwMode="auto">
          <a:xfrm>
            <a:off x="7315200" y="5517976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8" name="Line 62"/>
          <p:cNvSpPr>
            <a:spLocks noChangeShapeType="1"/>
          </p:cNvSpPr>
          <p:nvPr/>
        </p:nvSpPr>
        <p:spPr bwMode="auto">
          <a:xfrm>
            <a:off x="4114800" y="55179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9" name="Line 63"/>
          <p:cNvSpPr>
            <a:spLocks noChangeShapeType="1"/>
          </p:cNvSpPr>
          <p:nvPr/>
        </p:nvSpPr>
        <p:spPr bwMode="auto">
          <a:xfrm>
            <a:off x="5791200" y="55179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0" name="Line 64"/>
          <p:cNvSpPr>
            <a:spLocks noChangeShapeType="1"/>
          </p:cNvSpPr>
          <p:nvPr/>
        </p:nvSpPr>
        <p:spPr bwMode="auto">
          <a:xfrm>
            <a:off x="7543800" y="55179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1" name="BlokTextu 70"/>
          <p:cNvSpPr txBox="1"/>
          <p:nvPr/>
        </p:nvSpPr>
        <p:spPr>
          <a:xfrm>
            <a:off x="5868144" y="4766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1:</a:t>
            </a:r>
            <a:endParaRPr lang="sk-SK" dirty="0"/>
          </a:p>
        </p:txBody>
      </p:sp>
      <p:sp>
        <p:nvSpPr>
          <p:cNvPr id="72" name="BlokTextu 71"/>
          <p:cNvSpPr txBox="1"/>
          <p:nvPr/>
        </p:nvSpPr>
        <p:spPr>
          <a:xfrm>
            <a:off x="6012160" y="39330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5292080" y="188640"/>
            <a:ext cx="3240360" cy="25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13: Pomenuj </a:t>
            </a:r>
            <a:r>
              <a:rPr lang="sk-SK" b="1" dirty="0" smtClean="0"/>
              <a:t>jednotlivé zapojenia:</a:t>
            </a:r>
            <a:endParaRPr lang="sk-SK" b="1" dirty="0"/>
          </a:p>
        </p:txBody>
      </p:sp>
      <p:pic>
        <p:nvPicPr>
          <p:cNvPr id="1026" name="Picture 2" descr="image007_0.png (750×400)"/>
          <p:cNvPicPr>
            <a:picLocks noChangeAspect="1" noChangeArrowheads="1"/>
          </p:cNvPicPr>
          <p:nvPr/>
        </p:nvPicPr>
        <p:blipFill>
          <a:blip r:embed="rId3" cstate="print"/>
          <a:srcRect t="32130" r="53920" b="28181"/>
          <a:stretch>
            <a:fillRect/>
          </a:stretch>
        </p:blipFill>
        <p:spPr bwMode="auto">
          <a:xfrm>
            <a:off x="0" y="692696"/>
            <a:ext cx="4232353" cy="194421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07265"/>
            <a:ext cx="6762076" cy="34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ál 5"/>
          <p:cNvSpPr/>
          <p:nvPr/>
        </p:nvSpPr>
        <p:spPr>
          <a:xfrm>
            <a:off x="1187624" y="4293096"/>
            <a:ext cx="2520280" cy="2492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1907704" y="3068960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3779912" y="3789040"/>
            <a:ext cx="2016224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251520" y="26276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14: Pomenuj jednotlivé bloky: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475656" y="2924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1: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563888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2: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4572000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3: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251520" y="6926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1: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5076056" y="6113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2: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380312" y="3284984"/>
            <a:ext cx="1584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15: Napíš vzťah pre výpočet rezonančnej frekvencie paralelného rezonančného obvodu (</a:t>
            </a:r>
            <a:r>
              <a:rPr lang="sk-SK" b="1" dirty="0" err="1" smtClean="0"/>
              <a:t>Thomsonov</a:t>
            </a:r>
            <a:r>
              <a:rPr lang="sk-SK" b="1" dirty="0" smtClean="0"/>
              <a:t> vzťah)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semoh.cz/vyuka/zel/obrazky/vachartyristor.gif"/>
          <p:cNvPicPr>
            <a:picLocks noChangeAspect="1" noChangeArrowheads="1"/>
          </p:cNvPicPr>
          <p:nvPr/>
        </p:nvPicPr>
        <p:blipFill>
          <a:blip r:embed="rId2" cstate="print"/>
          <a:srcRect l="4918"/>
          <a:stretch>
            <a:fillRect/>
          </a:stretch>
        </p:blipFill>
        <p:spPr bwMode="auto">
          <a:xfrm>
            <a:off x="395536" y="714298"/>
            <a:ext cx="4176464" cy="307474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16: Popíš nasledovnú </a:t>
            </a:r>
            <a:r>
              <a:rPr lang="sk-SK" sz="2400" b="1" dirty="0" err="1" smtClean="0"/>
              <a:t>súčiastu</a:t>
            </a:r>
            <a:r>
              <a:rPr lang="sk-SK" sz="2400" b="1" dirty="0" smtClean="0"/>
              <a:t>,  jej funkciu a použitie</a:t>
            </a:r>
            <a:endParaRPr lang="sk-SK" sz="2400" b="1" dirty="0"/>
          </a:p>
        </p:txBody>
      </p:sp>
      <p:pic>
        <p:nvPicPr>
          <p:cNvPr id="8" name="Picture 2" descr="https://upload.wikimedia.org/wikipedia/commons/thumb/c/c5/Thyristor.svg/490px-Thyristor.svg.png"/>
          <p:cNvPicPr>
            <a:picLocks noChangeAspect="1" noChangeArrowheads="1"/>
          </p:cNvPicPr>
          <p:nvPr/>
        </p:nvPicPr>
        <p:blipFill>
          <a:blip r:embed="rId3" cstate="print"/>
          <a:srcRect l="85714"/>
          <a:stretch>
            <a:fillRect/>
          </a:stretch>
        </p:blipFill>
        <p:spPr bwMode="auto">
          <a:xfrm>
            <a:off x="4572000" y="1052736"/>
            <a:ext cx="1008107" cy="2016224"/>
          </a:xfrm>
          <a:prstGeom prst="rect">
            <a:avLst/>
          </a:prstGeom>
          <a:noFill/>
        </p:spPr>
      </p:pic>
      <p:pic>
        <p:nvPicPr>
          <p:cNvPr id="9" name="Picture 2" descr="http://www.spsemoh.cz/vyuka/zel/obrazky/rizusmty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3352800" cy="2590800"/>
          </a:xfrm>
          <a:prstGeom prst="rect">
            <a:avLst/>
          </a:prstGeom>
          <a:noFill/>
        </p:spPr>
      </p:pic>
      <p:pic>
        <p:nvPicPr>
          <p:cNvPr id="10" name="Picture 4" descr="http://www.spsemoh.cz/vyuka/zel/obrazky/rusm1c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31146"/>
            <a:ext cx="3810000" cy="1962150"/>
          </a:xfrm>
          <a:prstGeom prst="rect">
            <a:avLst/>
          </a:prstGeom>
          <a:noFill/>
        </p:spPr>
      </p:pic>
      <p:pic>
        <p:nvPicPr>
          <p:cNvPr id="11" name="Picture 6" descr="http://www.spsemoh.cz/vyuka/zel/obrazky/rusm1c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131146"/>
            <a:ext cx="3810000" cy="196215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3275856" y="32036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Blokovacie napätie</a:t>
            </a:r>
            <a:endParaRPr lang="sk-SK" dirty="0"/>
          </a:p>
        </p:txBody>
      </p:sp>
      <p:cxnSp>
        <p:nvCxnSpPr>
          <p:cNvPr id="15" name="Rovná spojovacia šípka 14"/>
          <p:cNvCxnSpPr/>
          <p:nvPr/>
        </p:nvCxnSpPr>
        <p:spPr>
          <a:xfrm flipV="1">
            <a:off x="3419872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12" y="1124744"/>
            <a:ext cx="878834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Regulácia svietivosti žiarovky  pomocou tyristora</a:t>
            </a:r>
            <a:endParaRPr lang="sk-SK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6192688" cy="36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07504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Návrh DPS – regulátor </a:t>
            </a:r>
            <a:r>
              <a:rPr lang="sk-SK" sz="2400" b="1" dirty="0" smtClean="0"/>
              <a:t>svietivosti</a:t>
            </a:r>
            <a:r>
              <a:rPr lang="sk-SK" sz="2400" b="1" dirty="0" smtClean="0"/>
              <a:t> </a:t>
            </a:r>
            <a:r>
              <a:rPr lang="sk-SK" sz="2400" b="1" dirty="0" smtClean="0"/>
              <a:t>žiarovky pomocou tyristora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6588224" y="6926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Tyristor:</a:t>
            </a:r>
            <a:r>
              <a:rPr lang="sk-SK" dirty="0" smtClean="0"/>
              <a:t> </a:t>
            </a:r>
            <a:r>
              <a:rPr lang="sk-SK" dirty="0" smtClean="0"/>
              <a:t>BT152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0" y="620769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BEZPEČNOSŤ:  </a:t>
            </a:r>
            <a:r>
              <a:rPr lang="sk-SK" sz="2400" b="1" dirty="0" smtClean="0"/>
              <a:t>Práca  s 230 V pri skúšaní DPS 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588224" y="11247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Program:</a:t>
            </a:r>
          </a:p>
          <a:p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51520" y="5703639"/>
            <a:ext cx="421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Skúšanie prevádza MOV</a:t>
            </a:r>
            <a:endParaRPr lang="sk-SK" sz="2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79512" y="45091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Realizácia spájkovaním súčiastok na DPS</a:t>
            </a:r>
            <a:endParaRPr lang="sk-SK" sz="2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179512" y="494116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BEZPEČNOSŤ:  </a:t>
            </a:r>
            <a:r>
              <a:rPr lang="sk-SK" sz="2400" b="1" dirty="0" smtClean="0"/>
              <a:t>Práca  so spájkovačkou 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6588224" y="206084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Hodnotenie:</a:t>
            </a:r>
          </a:p>
          <a:p>
            <a:r>
              <a:rPr lang="sk-SK" dirty="0" smtClean="0"/>
              <a:t>Funkčnosť </a:t>
            </a:r>
          </a:p>
          <a:p>
            <a:r>
              <a:rPr lang="sk-SK" dirty="0" smtClean="0"/>
              <a:t>Estetika 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psemoh.cz/vyuka/zel/obrazky/rizusmty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5291"/>
            <a:ext cx="5472608" cy="3315757"/>
          </a:xfrm>
          <a:prstGeom prst="rect">
            <a:avLst/>
          </a:prstGeom>
          <a:noFill/>
        </p:spPr>
      </p:pic>
      <p:pic>
        <p:nvPicPr>
          <p:cNvPr id="18436" name="Picture 4" descr="http://www.spsemoh.cz/vyuka/zel/obrazky/rusm2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43114"/>
            <a:ext cx="3810000" cy="1962150"/>
          </a:xfrm>
          <a:prstGeom prst="rect">
            <a:avLst/>
          </a:prstGeom>
          <a:noFill/>
        </p:spPr>
      </p:pic>
      <p:pic>
        <p:nvPicPr>
          <p:cNvPr id="18438" name="Picture 6" descr="http://www.spsemoh.cz/vyuka/zel/obrazky/rusm2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43114"/>
            <a:ext cx="3810000" cy="196215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611560" y="587727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Priebehy napätia na záťaži pre dve rôzne hodnoty nastaveného výkonu</a:t>
            </a:r>
            <a:endParaRPr lang="sk-SK" b="1" dirty="0"/>
          </a:p>
        </p:txBody>
      </p:sp>
      <p:sp>
        <p:nvSpPr>
          <p:cNvPr id="8" name="Obdĺžnik 7"/>
          <p:cNvSpPr/>
          <p:nvPr/>
        </p:nvSpPr>
        <p:spPr>
          <a:xfrm>
            <a:off x="323528" y="11663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Tyristorový mostíkový riadený </a:t>
            </a:r>
            <a:r>
              <a:rPr lang="sk-SK" sz="2400" b="1" dirty="0" smtClean="0"/>
              <a:t>usmerňovač na reguláciu výkonu: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755576" y="38610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Malý výkon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860032" y="38610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Veľký výkon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8920"/>
            <a:ext cx="2880320" cy="9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597092"/>
            <a:ext cx="1440160" cy="102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89" y="1624582"/>
            <a:ext cx="8849207" cy="439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Regulácia svietivosti žiarovky  pomocou </a:t>
            </a:r>
            <a:r>
              <a:rPr lang="sk-SK" sz="2400" b="1" dirty="0" err="1" smtClean="0"/>
              <a:t>triaku</a:t>
            </a:r>
            <a:endParaRPr lang="sk-SK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517</Words>
  <Application>Microsoft Office PowerPoint</Application>
  <PresentationFormat>Prezentácia na obrazovke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142</cp:revision>
  <dcterms:created xsi:type="dcterms:W3CDTF">2017-04-30T13:27:18Z</dcterms:created>
  <dcterms:modified xsi:type="dcterms:W3CDTF">2017-11-23T21:11:17Z</dcterms:modified>
</cp:coreProperties>
</file>