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57" r:id="rId7"/>
    <p:sldId id="256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D699-6150-41A2-AC44-D70AAD66F3F7}" type="datetimeFigureOut">
              <a:rPr lang="sk-SK" smtClean="0"/>
              <a:pPr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C14D-D6FB-413F-8E46-7D555AF82A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23597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dirty="0" smtClean="0"/>
              <a:t>Rozdiel medzi vodičom a káblom</a:t>
            </a:r>
          </a:p>
          <a:p>
            <a:pPr marL="342900" indent="-342900">
              <a:buAutoNum type="arabicPeriod"/>
            </a:pPr>
            <a:r>
              <a:rPr lang="sk-SK" dirty="0" smtClean="0"/>
              <a:t>Označenie kábla CYKY (CYKY  J  3 x 1,5)</a:t>
            </a:r>
          </a:p>
          <a:p>
            <a:pPr marL="342900" indent="-342900">
              <a:buAutoNum type="arabicPeriod"/>
            </a:pPr>
            <a:r>
              <a:rPr lang="sk-SK" dirty="0" smtClean="0"/>
              <a:t>Pravidlá pre inštaláciu vodičov pod omietku </a:t>
            </a:r>
          </a:p>
          <a:p>
            <a:pPr marL="342900" indent="-342900">
              <a:buAutoNum type="arabicPeriod"/>
            </a:pPr>
            <a:r>
              <a:rPr lang="sk-SK" dirty="0" smtClean="0"/>
              <a:t>Pravidlá pre inštaláciu vodičov na omietku</a:t>
            </a:r>
          </a:p>
          <a:p>
            <a:pPr marL="342900" indent="-342900">
              <a:buAutoNum type="arabicPeriod"/>
            </a:pPr>
            <a:r>
              <a:rPr lang="sk-SK" dirty="0" smtClean="0"/>
              <a:t>Zapojenie vodičov do zásuvky, farebné označenie vodičov, pomenovanie vodičov</a:t>
            </a:r>
          </a:p>
          <a:p>
            <a:pPr marL="342900" indent="-342900">
              <a:buAutoNum type="arabicPeriod"/>
            </a:pPr>
            <a:r>
              <a:rPr lang="sk-SK" dirty="0" smtClean="0"/>
              <a:t>Pomenuj </a:t>
            </a:r>
            <a:r>
              <a:rPr lang="sk-SK" dirty="0" err="1" smtClean="0"/>
              <a:t>nasledové</a:t>
            </a:r>
            <a:r>
              <a:rPr lang="sk-SK" dirty="0" smtClean="0"/>
              <a:t> značky: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1951083" cy="16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868144" y="190381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Cieľ: nadobudnúť zručnosť pri zapájaní svetelných obvodov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20000" b="11228"/>
          <a:stretch>
            <a:fillRect/>
          </a:stretch>
        </p:blipFill>
        <p:spPr bwMode="auto">
          <a:xfrm>
            <a:off x="611560" y="2348880"/>
            <a:ext cx="1152127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1538" r="19231" b="-79"/>
          <a:stretch>
            <a:fillRect/>
          </a:stretch>
        </p:blipFill>
        <p:spPr bwMode="auto">
          <a:xfrm>
            <a:off x="1907704" y="2348880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9231" r="15385" b="-12646"/>
          <a:stretch>
            <a:fillRect/>
          </a:stretch>
        </p:blipFill>
        <p:spPr bwMode="auto">
          <a:xfrm>
            <a:off x="3347864" y="2348880"/>
            <a:ext cx="12241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r="-198" b="44334"/>
          <a:stretch>
            <a:fillRect/>
          </a:stretch>
        </p:blipFill>
        <p:spPr bwMode="auto">
          <a:xfrm>
            <a:off x="6444208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276872"/>
            <a:ext cx="561778" cy="60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 t="48707" r="-198"/>
          <a:stretch>
            <a:fillRect/>
          </a:stretch>
        </p:blipFill>
        <p:spPr bwMode="auto">
          <a:xfrm>
            <a:off x="5652120" y="2276872"/>
            <a:ext cx="576064" cy="5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s://publi.cz/books/167/images/pics/121.jpg"/>
          <p:cNvPicPr>
            <a:picLocks noChangeAspect="1" noChangeArrowheads="1"/>
          </p:cNvPicPr>
          <p:nvPr/>
        </p:nvPicPr>
        <p:blipFill>
          <a:blip r:embed="rId8" cstate="print"/>
          <a:srcRect t="63132"/>
          <a:stretch>
            <a:fillRect/>
          </a:stretch>
        </p:blipFill>
        <p:spPr bwMode="auto">
          <a:xfrm>
            <a:off x="7236296" y="2348880"/>
            <a:ext cx="1680135" cy="462558"/>
          </a:xfrm>
          <a:prstGeom prst="rect">
            <a:avLst/>
          </a:prstGeom>
          <a:noFill/>
        </p:spPr>
      </p:pic>
      <p:sp>
        <p:nvSpPr>
          <p:cNvPr id="17" name="BlokTextu 16"/>
          <p:cNvSpPr txBox="1"/>
          <p:nvPr/>
        </p:nvSpPr>
        <p:spPr>
          <a:xfrm>
            <a:off x="4211960" y="50131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Pomenuj nasledovné súčiastky:</a:t>
            </a:r>
            <a:endParaRPr lang="sk-SK" dirty="0"/>
          </a:p>
        </p:txBody>
      </p:sp>
      <p:pic>
        <p:nvPicPr>
          <p:cNvPr id="2060" name="Picture 12" descr="http://www.hagard.sk/buxus/images/products/EKR0000001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869160"/>
            <a:ext cx="1944216" cy="1944216"/>
          </a:xfrm>
          <a:prstGeom prst="rect">
            <a:avLst/>
          </a:prstGeom>
          <a:noFill/>
        </p:spPr>
      </p:pic>
      <p:pic>
        <p:nvPicPr>
          <p:cNvPr id="2062" name="Picture 14" descr="http://www.moje-elektro.cz/2287-thickbox_default/vypinac-c-1-jednopolovy-hnedy-3553-01289-h3.jpg"/>
          <p:cNvPicPr>
            <a:picLocks noChangeAspect="1" noChangeArrowheads="1"/>
          </p:cNvPicPr>
          <p:nvPr/>
        </p:nvPicPr>
        <p:blipFill>
          <a:blip r:embed="rId10" cstate="print"/>
          <a:srcRect l="5365" t="5365" r="6108" b="6108"/>
          <a:stretch>
            <a:fillRect/>
          </a:stretch>
        </p:blipFill>
        <p:spPr bwMode="auto">
          <a:xfrm>
            <a:off x="5148064" y="2852936"/>
            <a:ext cx="1944216" cy="1944216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2924944"/>
            <a:ext cx="1800200" cy="17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https://shop.elektro-sychra.cz/pictureprovider.aspx?z=680&amp;path=c:/abra/web/userdata/images/storecards/150155/strojek_c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4611" y="2996952"/>
            <a:ext cx="1368152" cy="1726026"/>
          </a:xfrm>
          <a:prstGeom prst="rect">
            <a:avLst/>
          </a:prstGeom>
          <a:noFill/>
        </p:spPr>
      </p:pic>
      <p:pic>
        <p:nvPicPr>
          <p:cNvPr id="2067" name="Picture 19" descr="Strojek - přepínač střídavý s řazením č.6 Classi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5439" y="2996952"/>
            <a:ext cx="1260617" cy="1731690"/>
          </a:xfrm>
          <a:prstGeom prst="rect">
            <a:avLst/>
          </a:prstGeom>
          <a:noFill/>
        </p:spPr>
      </p:pic>
      <p:pic>
        <p:nvPicPr>
          <p:cNvPr id="2069" name="Picture 21" descr="http://www.oskole.sk/userfiles/image/1sasa/fyzika/fyz/Bez_n%C3%A1zvu%201_html_m26a8284e.jpg"/>
          <p:cNvPicPr>
            <a:picLocks noChangeAspect="1" noChangeArrowheads="1"/>
          </p:cNvPicPr>
          <p:nvPr/>
        </p:nvPicPr>
        <p:blipFill>
          <a:blip r:embed="rId14" cstate="print"/>
          <a:srcRect l="6300" t="7560" r="8021" b="6761"/>
          <a:stretch>
            <a:fillRect/>
          </a:stretch>
        </p:blipFill>
        <p:spPr bwMode="auto">
          <a:xfrm>
            <a:off x="2267744" y="501317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98" y="1052736"/>
            <a:ext cx="8159733" cy="37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Realizované  zapojenie:</a:t>
            </a:r>
          </a:p>
          <a:p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7368"/>
          <a:stretch>
            <a:fillRect/>
          </a:stretch>
        </p:blipFill>
        <p:spPr bwMode="auto">
          <a:xfrm>
            <a:off x="323527" y="2132856"/>
            <a:ext cx="449585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49608"/>
            <a:ext cx="3816424" cy="35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51520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Zapojenie:</a:t>
            </a:r>
            <a:r>
              <a:rPr lang="sk-SK" dirty="0" smtClean="0"/>
              <a:t> Ovládanie žiarovky z jedného miesta</a:t>
            </a:r>
          </a:p>
          <a:p>
            <a:r>
              <a:rPr lang="sk-SK" b="1" dirty="0" smtClean="0"/>
              <a:t>Použitý vypínač: </a:t>
            </a:r>
            <a:r>
              <a:rPr lang="sk-SK" dirty="0" smtClean="0"/>
              <a:t>jednopólový vypínač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14127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bez </a:t>
            </a:r>
            <a:r>
              <a:rPr lang="sk-SK" b="1" dirty="0" err="1" smtClean="0"/>
              <a:t>svorkovacej</a:t>
            </a:r>
            <a:r>
              <a:rPr lang="sk-SK" b="1" dirty="0" smtClean="0"/>
              <a:t> </a:t>
            </a:r>
            <a:r>
              <a:rPr lang="sk-SK" b="1" dirty="0" err="1" smtClean="0"/>
              <a:t>krabice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so </a:t>
            </a:r>
            <a:r>
              <a:rPr lang="sk-SK" b="1" dirty="0" err="1" smtClean="0"/>
              <a:t>svorkovacou</a:t>
            </a:r>
            <a:r>
              <a:rPr lang="sk-SK" b="1" dirty="0" smtClean="0"/>
              <a:t> </a:t>
            </a:r>
            <a:r>
              <a:rPr lang="sk-SK" b="1" dirty="0" err="1" smtClean="0"/>
              <a:t>krabicou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403648" y="60119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Svorkovacia</a:t>
            </a:r>
            <a:r>
              <a:rPr lang="sk-SK" b="1" dirty="0" smtClean="0"/>
              <a:t> </a:t>
            </a:r>
            <a:r>
              <a:rPr lang="sk-SK" b="1" dirty="0" err="1" smtClean="0"/>
              <a:t>krabica</a:t>
            </a:r>
            <a:r>
              <a:rPr lang="sk-SK" b="1" dirty="0" smtClean="0"/>
              <a:t> = venček</a:t>
            </a:r>
            <a:endParaRPr lang="sk-SK" b="1" dirty="0"/>
          </a:p>
        </p:txBody>
      </p:sp>
      <p:pic>
        <p:nvPicPr>
          <p:cNvPr id="1029" name="Picture 5" descr="https://gallery.proficad.eu/Preview/1784.s.png"/>
          <p:cNvPicPr>
            <a:picLocks noChangeAspect="1" noChangeArrowheads="1"/>
          </p:cNvPicPr>
          <p:nvPr/>
        </p:nvPicPr>
        <p:blipFill>
          <a:blip r:embed="rId4" cstate="print"/>
          <a:srcRect l="40319" t="29281" r="24401" b="42999"/>
          <a:stretch>
            <a:fillRect/>
          </a:stretch>
        </p:blipFill>
        <p:spPr bwMode="auto">
          <a:xfrm>
            <a:off x="5220072" y="5877272"/>
            <a:ext cx="733172" cy="576064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6156176" y="58052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Značka pre jednopólový vypínač</a:t>
            </a:r>
            <a:endParaRPr lang="sk-SK" b="1" dirty="0"/>
          </a:p>
        </p:txBody>
      </p:sp>
      <p:cxnSp>
        <p:nvCxnSpPr>
          <p:cNvPr id="15" name="Rovná spojovacia šípka 14"/>
          <p:cNvCxnSpPr/>
          <p:nvPr/>
        </p:nvCxnSpPr>
        <p:spPr>
          <a:xfrm flipV="1">
            <a:off x="4355976" y="4149080"/>
            <a:ext cx="2520280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6084168" y="5085184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r="48073"/>
          <a:stretch>
            <a:fillRect/>
          </a:stretch>
        </p:blipFill>
        <p:spPr bwMode="auto">
          <a:xfrm>
            <a:off x="251520" y="692696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09448"/>
            <a:ext cx="3581651" cy="32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Prehľadová schéma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076056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Podrobná schéma</a:t>
            </a:r>
            <a:endParaRPr lang="sk-SK" b="1" dirty="0"/>
          </a:p>
        </p:txBody>
      </p:sp>
      <p:pic>
        <p:nvPicPr>
          <p:cNvPr id="8" name="Obrázok 7"/>
          <p:cNvPicPr/>
          <p:nvPr/>
        </p:nvPicPr>
        <p:blipFill>
          <a:blip r:embed="rId4" cstate="print"/>
          <a:srcRect l="52482"/>
          <a:stretch>
            <a:fillRect/>
          </a:stretch>
        </p:blipFill>
        <p:spPr bwMode="auto">
          <a:xfrm>
            <a:off x="251520" y="3861048"/>
            <a:ext cx="37444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139952" y="608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v sieti TNS: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r="51186"/>
          <a:stretch>
            <a:fillRect/>
          </a:stretch>
        </p:blipFill>
        <p:spPr bwMode="auto">
          <a:xfrm>
            <a:off x="323528" y="213285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764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Zapojenie:</a:t>
            </a:r>
            <a:r>
              <a:rPr lang="sk-SK" dirty="0" smtClean="0"/>
              <a:t> Ovládanie žiarovky z dvoch miest</a:t>
            </a:r>
          </a:p>
          <a:p>
            <a:r>
              <a:rPr lang="sk-SK" b="1" dirty="0" smtClean="0"/>
              <a:t>Použité prepínače: </a:t>
            </a:r>
            <a:r>
              <a:rPr lang="sk-SK" dirty="0" smtClean="0"/>
              <a:t>striedavý prepínač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260648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Realizované  zapojenie:</a:t>
            </a:r>
          </a:p>
          <a:p>
            <a:endParaRPr lang="sk-SK" b="1" dirty="0"/>
          </a:p>
        </p:txBody>
      </p:sp>
      <p:pic>
        <p:nvPicPr>
          <p:cNvPr id="8" name="Obrázo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51520" y="15475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bez </a:t>
            </a:r>
            <a:r>
              <a:rPr lang="sk-SK" b="1" dirty="0" err="1" smtClean="0"/>
              <a:t>svorkovacích</a:t>
            </a:r>
            <a:r>
              <a:rPr lang="sk-SK" b="1" dirty="0" smtClean="0"/>
              <a:t> </a:t>
            </a:r>
            <a:r>
              <a:rPr lang="sk-SK" b="1" dirty="0" err="1" smtClean="0"/>
              <a:t>krabíc</a:t>
            </a:r>
            <a:r>
              <a:rPr lang="sk-SK" b="1" dirty="0" smtClean="0"/>
              <a:t>: 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355976" y="15567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so </a:t>
            </a:r>
            <a:r>
              <a:rPr lang="sk-SK" b="1" dirty="0" err="1" smtClean="0"/>
              <a:t>svorkovacími</a:t>
            </a:r>
            <a:r>
              <a:rPr lang="sk-SK" b="1" dirty="0" smtClean="0"/>
              <a:t> </a:t>
            </a:r>
            <a:r>
              <a:rPr lang="sk-SK" b="1" dirty="0" err="1" smtClean="0"/>
              <a:t>krabicami</a:t>
            </a:r>
            <a:r>
              <a:rPr lang="sk-SK" b="1" dirty="0" smtClean="0"/>
              <a:t>: </a:t>
            </a:r>
            <a:endParaRPr lang="sk-SK" b="1" dirty="0"/>
          </a:p>
        </p:txBody>
      </p:sp>
      <p:cxnSp>
        <p:nvCxnSpPr>
          <p:cNvPr id="11" name="Rovná spojovacia šípka 10"/>
          <p:cNvCxnSpPr/>
          <p:nvPr/>
        </p:nvCxnSpPr>
        <p:spPr>
          <a:xfrm flipV="1">
            <a:off x="3275856" y="4005064"/>
            <a:ext cx="2232248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51520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Svorkovacia</a:t>
            </a:r>
            <a:r>
              <a:rPr lang="sk-SK" b="1" dirty="0" smtClean="0"/>
              <a:t> </a:t>
            </a:r>
            <a:r>
              <a:rPr lang="sk-SK" b="1" dirty="0" err="1" smtClean="0"/>
              <a:t>krabica</a:t>
            </a:r>
            <a:r>
              <a:rPr lang="sk-SK" b="1" dirty="0" smtClean="0"/>
              <a:t> = venček</a:t>
            </a:r>
            <a:endParaRPr lang="sk-SK" b="1" dirty="0"/>
          </a:p>
        </p:txBody>
      </p:sp>
      <p:cxnSp>
        <p:nvCxnSpPr>
          <p:cNvPr id="14" name="Rovná spojovacia šípka 13"/>
          <p:cNvCxnSpPr/>
          <p:nvPr/>
        </p:nvCxnSpPr>
        <p:spPr>
          <a:xfrm flipV="1">
            <a:off x="6372200" y="5085184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4572000" y="59492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Značka pre striedavý prepínač</a:t>
            </a:r>
            <a:endParaRPr lang="sk-SK" b="1" dirty="0"/>
          </a:p>
        </p:txBody>
      </p:sp>
      <p:pic>
        <p:nvPicPr>
          <p:cNvPr id="19458" name="Picture 2" descr="http://vypinacezasuvky.sk/image/data/znacky%20vypinacov/vyp6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73325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323528" y="548680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Prehľadová schéma</a:t>
            </a:r>
            <a:endParaRPr lang="sk-SK" b="1" dirty="0"/>
          </a:p>
        </p:txBody>
      </p:sp>
      <p:pic>
        <p:nvPicPr>
          <p:cNvPr id="6" name="Obrázo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0679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/>
          <a:srcRect l="51317"/>
          <a:stretch>
            <a:fillRect/>
          </a:stretch>
        </p:blipFill>
        <p:spPr bwMode="auto">
          <a:xfrm>
            <a:off x="323528" y="3882727"/>
            <a:ext cx="280077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275856" y="61560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v sieti TNS: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909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Popis zapojenia: </a:t>
            </a:r>
            <a:r>
              <a:rPr lang="sk-SK" dirty="0" smtClean="0"/>
              <a:t>Ovládanie žiarovky z 3 miest</a:t>
            </a:r>
          </a:p>
          <a:p>
            <a:r>
              <a:rPr lang="sk-SK" b="1" dirty="0" smtClean="0"/>
              <a:t>Použité prepínače: </a:t>
            </a:r>
            <a:r>
              <a:rPr lang="sk-SK" dirty="0" smtClean="0"/>
              <a:t>striedavý 2x a krížový 1x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1073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Zapojenie v sieti TNC  a TNS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595102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PEN = kombinovaný vodič, plní funkciu neutrálneho vodiča a ochranného vodiča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292080" y="595102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 = ochranný vodič</a:t>
            </a:r>
          </a:p>
          <a:p>
            <a:r>
              <a:rPr lang="sk-SK" dirty="0" smtClean="0"/>
              <a:t>N = neutrálny vodič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12594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TNC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148064" y="12594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TNS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446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Podrobné schémy</a:t>
            </a:r>
            <a:endParaRPr lang="sk-SK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60840" cy="51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446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Zapojeie</a:t>
            </a:r>
            <a:r>
              <a:rPr lang="sk-SK" b="1" dirty="0" smtClean="0"/>
              <a:t> v sieti TNC – podrobná schéma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11560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Popis zapojenia: Ovládanie žiarovky z 3 </a:t>
            </a:r>
            <a:r>
              <a:rPr lang="sk-SK" dirty="0" smtClean="0"/>
              <a:t>miest pomocou </a:t>
            </a:r>
            <a:r>
              <a:rPr lang="sk-SK" dirty="0" err="1" smtClean="0"/>
              <a:t>svorkovacích</a:t>
            </a:r>
            <a:r>
              <a:rPr lang="sk-SK" dirty="0" smtClean="0"/>
              <a:t> </a:t>
            </a:r>
            <a:r>
              <a:rPr lang="sk-SK" dirty="0" err="1" smtClean="0"/>
              <a:t>krabíc</a:t>
            </a:r>
            <a:endParaRPr lang="sk-SK" dirty="0" smtClean="0"/>
          </a:p>
          <a:p>
            <a:r>
              <a:rPr lang="sk-SK" dirty="0" smtClean="0"/>
              <a:t>Použité prepínače: striedavý 2x a krížový 1x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1187624" y="5301208"/>
            <a:ext cx="115212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67544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  <p:pic>
        <p:nvPicPr>
          <p:cNvPr id="9" name="Picture 2" descr="http://vypinacezasuvky.sk/image/data/znacky%20vypinacov/vyp6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993904"/>
            <a:ext cx="864096" cy="864096"/>
          </a:xfrm>
          <a:prstGeom prst="rect">
            <a:avLst/>
          </a:prstGeom>
          <a:noFill/>
        </p:spPr>
      </p:pic>
      <p:cxnSp>
        <p:nvCxnSpPr>
          <p:cNvPr id="10" name="Rovná spojovacia šípka 9"/>
          <p:cNvCxnSpPr/>
          <p:nvPr/>
        </p:nvCxnSpPr>
        <p:spPr>
          <a:xfrm flipV="1">
            <a:off x="4211960" y="544522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413995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Krížový prepínač</a:t>
            </a:r>
            <a:endParaRPr lang="sk-SK" b="1" dirty="0"/>
          </a:p>
        </p:txBody>
      </p:sp>
      <p:pic>
        <p:nvPicPr>
          <p:cNvPr id="5122" name="Picture 2" descr="http://images.clipartlogo.com/files/images/38/384763/symbol-cross-switch-clip-art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139154"/>
            <a:ext cx="576064" cy="60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82711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8274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TNC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572000" y="8274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TNS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25135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Prehľadové schémy zapojenia pre ovládanie žiarovky z  3 miest</a:t>
            </a:r>
            <a:endParaRPr lang="sk-SK" b="1" dirty="0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755576" y="4005064"/>
            <a:ext cx="576064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530120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  <p:cxnSp>
        <p:nvCxnSpPr>
          <p:cNvPr id="12" name="Rovná spojovacia šípka 11"/>
          <p:cNvCxnSpPr/>
          <p:nvPr/>
        </p:nvCxnSpPr>
        <p:spPr>
          <a:xfrm flipH="1" flipV="1">
            <a:off x="2699792" y="4077072"/>
            <a:ext cx="57606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3203848" y="52919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Krížový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840760" cy="50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446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Zapojeie</a:t>
            </a:r>
            <a:r>
              <a:rPr lang="sk-SK" b="1" dirty="0" smtClean="0"/>
              <a:t> v sieti TNS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11560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Popis zapojenia: Ovládanie žiarovky z 3 miest</a:t>
            </a:r>
          </a:p>
          <a:p>
            <a:r>
              <a:rPr lang="sk-SK" dirty="0" smtClean="0"/>
              <a:t>Použité prepínače: striedavý 2x a krížový 1x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259</Words>
  <Application>Microsoft Office PowerPoint</Application>
  <PresentationFormat>Prezentácia na obrazovke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Martin</cp:lastModifiedBy>
  <cp:revision>33</cp:revision>
  <dcterms:created xsi:type="dcterms:W3CDTF">2016-10-04T15:04:39Z</dcterms:created>
  <dcterms:modified xsi:type="dcterms:W3CDTF">2016-10-04T20:09:05Z</dcterms:modified>
</cp:coreProperties>
</file>