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5"/>
  </p:handoutMasterIdLst>
  <p:sldIdLst>
    <p:sldId id="260" r:id="rId2"/>
    <p:sldId id="304" r:id="rId3"/>
    <p:sldId id="297" r:id="rId4"/>
    <p:sldId id="298" r:id="rId5"/>
    <p:sldId id="299" r:id="rId6"/>
    <p:sldId id="271" r:id="rId7"/>
    <p:sldId id="261" r:id="rId8"/>
    <p:sldId id="262" r:id="rId9"/>
    <p:sldId id="263" r:id="rId10"/>
    <p:sldId id="264" r:id="rId11"/>
    <p:sldId id="257" r:id="rId12"/>
    <p:sldId id="256" r:id="rId13"/>
    <p:sldId id="258" r:id="rId14"/>
    <p:sldId id="277" r:id="rId15"/>
    <p:sldId id="268" r:id="rId16"/>
    <p:sldId id="290" r:id="rId17"/>
    <p:sldId id="269" r:id="rId18"/>
    <p:sldId id="289" r:id="rId19"/>
    <p:sldId id="279" r:id="rId20"/>
    <p:sldId id="281" r:id="rId21"/>
    <p:sldId id="285" r:id="rId22"/>
    <p:sldId id="286" r:id="rId23"/>
    <p:sldId id="282" r:id="rId24"/>
    <p:sldId id="283" r:id="rId25"/>
    <p:sldId id="284" r:id="rId26"/>
    <p:sldId id="280" r:id="rId27"/>
    <p:sldId id="276" r:id="rId28"/>
    <p:sldId id="288" r:id="rId29"/>
    <p:sldId id="291" r:id="rId30"/>
    <p:sldId id="270" r:id="rId31"/>
    <p:sldId id="273" r:id="rId32"/>
    <p:sldId id="272" r:id="rId33"/>
    <p:sldId id="274" r:id="rId34"/>
    <p:sldId id="300" r:id="rId35"/>
    <p:sldId id="301" r:id="rId36"/>
    <p:sldId id="302" r:id="rId37"/>
    <p:sldId id="303" r:id="rId38"/>
    <p:sldId id="293" r:id="rId39"/>
    <p:sldId id="265" r:id="rId40"/>
    <p:sldId id="292" r:id="rId41"/>
    <p:sldId id="294" r:id="rId42"/>
    <p:sldId id="295" r:id="rId43"/>
    <p:sldId id="296" r:id="rId44"/>
  </p:sldIdLst>
  <p:sldSz cx="9144000" cy="6858000" type="screen4x3"/>
  <p:notesSz cx="6800850" cy="9872663"/>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47035" cy="493633"/>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sz="quarter" idx="1"/>
          </p:nvPr>
        </p:nvSpPr>
        <p:spPr>
          <a:xfrm>
            <a:off x="3852241" y="0"/>
            <a:ext cx="2947035" cy="493633"/>
          </a:xfrm>
          <a:prstGeom prst="rect">
            <a:avLst/>
          </a:prstGeom>
        </p:spPr>
        <p:txBody>
          <a:bodyPr vert="horz" lIns="91440" tIns="45720" rIns="91440" bIns="45720" rtlCol="0"/>
          <a:lstStyle>
            <a:lvl1pPr algn="r">
              <a:defRPr sz="1200"/>
            </a:lvl1pPr>
          </a:lstStyle>
          <a:p>
            <a:fld id="{4B7B8BE5-9EB4-4B7B-9E75-07DE15CDA75E}" type="datetimeFigureOut">
              <a:rPr lang="sk-SK" smtClean="0"/>
              <a:pPr/>
              <a:t>18. 10. 2016</a:t>
            </a:fld>
            <a:endParaRPr lang="sk-SK"/>
          </a:p>
        </p:txBody>
      </p:sp>
      <p:sp>
        <p:nvSpPr>
          <p:cNvPr id="4" name="Zástupný symbol päty 3"/>
          <p:cNvSpPr>
            <a:spLocks noGrp="1"/>
          </p:cNvSpPr>
          <p:nvPr>
            <p:ph type="ftr" sz="quarter" idx="2"/>
          </p:nvPr>
        </p:nvSpPr>
        <p:spPr>
          <a:xfrm>
            <a:off x="0" y="9377316"/>
            <a:ext cx="2947035" cy="493633"/>
          </a:xfrm>
          <a:prstGeom prst="rect">
            <a:avLst/>
          </a:prstGeom>
        </p:spPr>
        <p:txBody>
          <a:bodyPr vert="horz" lIns="91440" tIns="45720" rIns="91440" bIns="45720" rtlCol="0" anchor="b"/>
          <a:lstStyle>
            <a:lvl1pPr algn="l">
              <a:defRPr sz="1200"/>
            </a:lvl1pPr>
          </a:lstStyle>
          <a:p>
            <a:endParaRPr lang="sk-SK"/>
          </a:p>
        </p:txBody>
      </p:sp>
      <p:sp>
        <p:nvSpPr>
          <p:cNvPr id="5" name="Zástupný symbol čísla snímky 4"/>
          <p:cNvSpPr>
            <a:spLocks noGrp="1"/>
          </p:cNvSpPr>
          <p:nvPr>
            <p:ph type="sldNum" sz="quarter" idx="3"/>
          </p:nvPr>
        </p:nvSpPr>
        <p:spPr>
          <a:xfrm>
            <a:off x="3852241" y="9377316"/>
            <a:ext cx="2947035" cy="493633"/>
          </a:xfrm>
          <a:prstGeom prst="rect">
            <a:avLst/>
          </a:prstGeom>
        </p:spPr>
        <p:txBody>
          <a:bodyPr vert="horz" lIns="91440" tIns="45720" rIns="91440" bIns="45720" rtlCol="0" anchor="b"/>
          <a:lstStyle>
            <a:lvl1pPr algn="r">
              <a:defRPr sz="1200"/>
            </a:lvl1pPr>
          </a:lstStyle>
          <a:p>
            <a:fld id="{4E7F74E4-FF0C-4E0E-9520-33A9877BFEDE}" type="slidenum">
              <a:rPr lang="sk-SK" smtClean="0"/>
              <a:pPr/>
              <a:t>‹#›</a:t>
            </a:fld>
            <a:endParaRPr lang="sk-SK"/>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7"/>
            <a:ext cx="7772400" cy="1470025"/>
          </a:xfrm>
        </p:spPr>
        <p:txBody>
          <a:bodyPr/>
          <a:lstStyle/>
          <a:p>
            <a:r>
              <a:rPr lang="sk-SK" smtClean="0"/>
              <a:t>Kliknite sem a upravte štýl predlohy nadpisov.</a:t>
            </a:r>
            <a:endParaRPr lang="sk-SK"/>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Kliknite sem a upravte štýl predlohy podnadpisov.</a:t>
            </a:r>
            <a:endParaRPr lang="sk-SK"/>
          </a:p>
        </p:txBody>
      </p:sp>
      <p:sp>
        <p:nvSpPr>
          <p:cNvPr id="4" name="Zástupný symbol dátumu 3"/>
          <p:cNvSpPr>
            <a:spLocks noGrp="1"/>
          </p:cNvSpPr>
          <p:nvPr>
            <p:ph type="dt" sz="half" idx="10"/>
          </p:nvPr>
        </p:nvSpPr>
        <p:spPr/>
        <p:txBody>
          <a:bodyPr/>
          <a:lstStyle/>
          <a:p>
            <a:fld id="{67E4D699-6150-41A2-AC44-D70AAD66F3F7}" type="datetimeFigureOut">
              <a:rPr lang="sk-SK" smtClean="0"/>
              <a:pPr/>
              <a:t>18. 10. 2016</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1578C14D-D6FB-413F-8E46-7D555AF82A61}" type="slidenum">
              <a:rPr lang="sk-SK" smtClean="0"/>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67E4D699-6150-41A2-AC44-D70AAD66F3F7}" type="datetimeFigureOut">
              <a:rPr lang="sk-SK" smtClean="0"/>
              <a:pPr/>
              <a:t>18. 10. 2016</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1578C14D-D6FB-413F-8E46-7D555AF82A61}" type="slidenum">
              <a:rPr lang="sk-SK" smtClean="0"/>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40"/>
            <a:ext cx="2057400" cy="5851525"/>
          </a:xfrm>
        </p:spPr>
        <p:txBody>
          <a:bodyPr vert="eaVert"/>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a:xfrm>
            <a:off x="457200" y="274640"/>
            <a:ext cx="6019800" cy="5851525"/>
          </a:xfrm>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67E4D699-6150-41A2-AC44-D70AAD66F3F7}" type="datetimeFigureOut">
              <a:rPr lang="sk-SK" smtClean="0"/>
              <a:pPr/>
              <a:t>18. 10. 2016</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1578C14D-D6FB-413F-8E46-7D555AF82A61}" type="slidenum">
              <a:rPr lang="sk-SK" smtClean="0"/>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idx="1"/>
          </p:nvPr>
        </p:nvSpPr>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67E4D699-6150-41A2-AC44-D70AAD66F3F7}" type="datetimeFigureOut">
              <a:rPr lang="sk-SK" smtClean="0"/>
              <a:pPr/>
              <a:t>18. 10. 2016</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1578C14D-D6FB-413F-8E46-7D555AF82A61}" type="slidenum">
              <a:rPr lang="sk-SK" smtClean="0"/>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2"/>
            <a:ext cx="7772400" cy="1362075"/>
          </a:xfrm>
        </p:spPr>
        <p:txBody>
          <a:bodyPr anchor="t"/>
          <a:lstStyle>
            <a:lvl1pPr algn="l">
              <a:defRPr sz="4000" b="1" cap="all"/>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Kliknite sem a upravte štýly predlohy textu.</a:t>
            </a:r>
          </a:p>
        </p:txBody>
      </p:sp>
      <p:sp>
        <p:nvSpPr>
          <p:cNvPr id="4" name="Zástupný symbol dátumu 3"/>
          <p:cNvSpPr>
            <a:spLocks noGrp="1"/>
          </p:cNvSpPr>
          <p:nvPr>
            <p:ph type="dt" sz="half" idx="10"/>
          </p:nvPr>
        </p:nvSpPr>
        <p:spPr/>
        <p:txBody>
          <a:bodyPr/>
          <a:lstStyle/>
          <a:p>
            <a:fld id="{67E4D699-6150-41A2-AC44-D70AAD66F3F7}" type="datetimeFigureOut">
              <a:rPr lang="sk-SK" smtClean="0"/>
              <a:pPr/>
              <a:t>18. 10. 2016</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1578C14D-D6FB-413F-8E46-7D555AF82A61}" type="slidenum">
              <a:rPr lang="sk-SK" smtClean="0"/>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67E4D699-6150-41A2-AC44-D70AAD66F3F7}" type="datetimeFigureOut">
              <a:rPr lang="sk-SK" smtClean="0"/>
              <a:pPr/>
              <a:t>18. 10. 2016</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1578C14D-D6FB-413F-8E46-7D555AF82A61}" type="slidenum">
              <a:rPr lang="sk-SK" smtClean="0"/>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6" name="Zástupný symbol obsahu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67E4D699-6150-41A2-AC44-D70AAD66F3F7}" type="datetimeFigureOut">
              <a:rPr lang="sk-SK" smtClean="0"/>
              <a:pPr/>
              <a:t>18. 10. 2016</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1578C14D-D6FB-413F-8E46-7D555AF82A61}" type="slidenum">
              <a:rPr lang="sk-SK" smtClean="0"/>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dátumu 2"/>
          <p:cNvSpPr>
            <a:spLocks noGrp="1"/>
          </p:cNvSpPr>
          <p:nvPr>
            <p:ph type="dt" sz="half" idx="10"/>
          </p:nvPr>
        </p:nvSpPr>
        <p:spPr/>
        <p:txBody>
          <a:bodyPr/>
          <a:lstStyle/>
          <a:p>
            <a:fld id="{67E4D699-6150-41A2-AC44-D70AAD66F3F7}" type="datetimeFigureOut">
              <a:rPr lang="sk-SK" smtClean="0"/>
              <a:pPr/>
              <a:t>18. 10. 2016</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1578C14D-D6FB-413F-8E46-7D555AF82A61}" type="slidenum">
              <a:rPr lang="sk-SK" smtClean="0"/>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67E4D699-6150-41A2-AC44-D70AAD66F3F7}" type="datetimeFigureOut">
              <a:rPr lang="sk-SK" smtClean="0"/>
              <a:pPr/>
              <a:t>18. 10. 2016</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1578C14D-D6FB-413F-8E46-7D555AF82A61}" type="slidenum">
              <a:rPr lang="sk-SK" smtClean="0"/>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smtClean="0"/>
              <a:t>Kliknite sem a upravte štýl predlohy nadpisov.</a:t>
            </a:r>
            <a:endParaRPr lang="sk-SK"/>
          </a:p>
        </p:txBody>
      </p:sp>
      <p:sp>
        <p:nvSpPr>
          <p:cNvPr id="3" name="Zástupný symbol obsahu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4"/>
          <p:cNvSpPr>
            <a:spLocks noGrp="1"/>
          </p:cNvSpPr>
          <p:nvPr>
            <p:ph type="dt" sz="half" idx="10"/>
          </p:nvPr>
        </p:nvSpPr>
        <p:spPr/>
        <p:txBody>
          <a:bodyPr/>
          <a:lstStyle/>
          <a:p>
            <a:fld id="{67E4D699-6150-41A2-AC44-D70AAD66F3F7}" type="datetimeFigureOut">
              <a:rPr lang="sk-SK" smtClean="0"/>
              <a:pPr/>
              <a:t>18. 10. 2016</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1578C14D-D6FB-413F-8E46-7D555AF82A61}" type="slidenum">
              <a:rPr lang="sk-SK" smtClean="0"/>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smtClean="0"/>
              <a:t>Kliknite sem a upravte štýl predlohy nadpisov.</a:t>
            </a:r>
            <a:endParaRPr lang="sk-SK"/>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4"/>
          <p:cNvSpPr>
            <a:spLocks noGrp="1"/>
          </p:cNvSpPr>
          <p:nvPr>
            <p:ph type="dt" sz="half" idx="10"/>
          </p:nvPr>
        </p:nvSpPr>
        <p:spPr/>
        <p:txBody>
          <a:bodyPr/>
          <a:lstStyle/>
          <a:p>
            <a:fld id="{67E4D699-6150-41A2-AC44-D70AAD66F3F7}" type="datetimeFigureOut">
              <a:rPr lang="sk-SK" smtClean="0"/>
              <a:pPr/>
              <a:t>18. 10. 2016</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1578C14D-D6FB-413F-8E46-7D555AF82A61}" type="slidenum">
              <a:rPr lang="sk-SK" smtClean="0"/>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k-SK" smtClean="0"/>
              <a:t>Kliknite sem a upravte štýl predlohy nadpisov.</a:t>
            </a:r>
            <a:endParaRPr lang="sk-SK"/>
          </a:p>
        </p:txBody>
      </p:sp>
      <p:sp>
        <p:nvSpPr>
          <p:cNvPr id="3" name="Zástupný symbol textu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4D699-6150-41A2-AC44-D70AAD66F3F7}" type="datetimeFigureOut">
              <a:rPr lang="sk-SK" smtClean="0"/>
              <a:pPr/>
              <a:t>18. 10. 2016</a:t>
            </a:fld>
            <a:endParaRPr lang="sk-SK"/>
          </a:p>
        </p:txBody>
      </p:sp>
      <p:sp>
        <p:nvSpPr>
          <p:cNvPr id="5" name="Zástupný symbol päty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78C14D-D6FB-413F-8E46-7D555AF82A61}" type="slidenum">
              <a:rPr lang="sk-SK" smtClean="0"/>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2.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67.jpe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kTextu 3"/>
          <p:cNvSpPr txBox="1"/>
          <p:nvPr/>
        </p:nvSpPr>
        <p:spPr>
          <a:xfrm>
            <a:off x="323529" y="123599"/>
            <a:ext cx="8496944" cy="2585323"/>
          </a:xfrm>
          <a:prstGeom prst="rect">
            <a:avLst/>
          </a:prstGeom>
          <a:noFill/>
        </p:spPr>
        <p:txBody>
          <a:bodyPr wrap="square" rtlCol="0">
            <a:spAutoFit/>
          </a:bodyPr>
          <a:lstStyle/>
          <a:p>
            <a:r>
              <a:rPr lang="sk-SK" b="1" dirty="0" smtClean="0"/>
              <a:t>Opakovanie:</a:t>
            </a:r>
          </a:p>
          <a:p>
            <a:pPr marL="342900" indent="-342900">
              <a:buAutoNum type="arabicPeriod"/>
            </a:pPr>
            <a:r>
              <a:rPr lang="sk-SK" dirty="0" smtClean="0"/>
              <a:t>Rozdiel medzi vodičom a káblom</a:t>
            </a:r>
          </a:p>
          <a:p>
            <a:pPr marL="342900" indent="-342900">
              <a:buAutoNum type="arabicPeriod"/>
            </a:pPr>
            <a:r>
              <a:rPr lang="sk-SK" dirty="0" smtClean="0"/>
              <a:t>Označenie kábla CYKY (CYKY  J  3 x 1,5)</a:t>
            </a:r>
          </a:p>
          <a:p>
            <a:pPr marL="342900" indent="-342900">
              <a:buAutoNum type="arabicPeriod"/>
            </a:pPr>
            <a:r>
              <a:rPr lang="sk-SK" dirty="0" smtClean="0"/>
              <a:t>Pravidlá pre inštaláciu vodičov pod omietku </a:t>
            </a:r>
          </a:p>
          <a:p>
            <a:pPr marL="342900" indent="-342900">
              <a:buAutoNum type="arabicPeriod"/>
            </a:pPr>
            <a:r>
              <a:rPr lang="sk-SK" dirty="0" smtClean="0"/>
              <a:t>Pravidlá pre inštaláciu vodičov na omietku</a:t>
            </a:r>
          </a:p>
          <a:p>
            <a:pPr marL="342900" indent="-342900">
              <a:buAutoNum type="arabicPeriod"/>
            </a:pPr>
            <a:r>
              <a:rPr lang="sk-SK" dirty="0" smtClean="0"/>
              <a:t>Zapojenie vodičov do zásuvky, farebné označenie vodičov, pomenovanie vodičov</a:t>
            </a:r>
          </a:p>
          <a:p>
            <a:pPr marL="342900" indent="-342900">
              <a:buAutoNum type="arabicPeriod"/>
            </a:pPr>
            <a:r>
              <a:rPr lang="sk-SK" dirty="0" smtClean="0"/>
              <a:t>Pomenuj nasledovné značky:</a:t>
            </a:r>
          </a:p>
          <a:p>
            <a:pPr marL="342900" indent="-342900">
              <a:buAutoNum type="arabicPeriod"/>
            </a:pPr>
            <a:endParaRPr lang="sk-SK" dirty="0" smtClean="0"/>
          </a:p>
          <a:p>
            <a:pPr marL="342900" indent="-342900">
              <a:buAutoNum type="arabicPeriod"/>
            </a:pPr>
            <a:endParaRPr lang="sk-SK" dirty="0"/>
          </a:p>
        </p:txBody>
      </p:sp>
      <p:pic>
        <p:nvPicPr>
          <p:cNvPr id="2050" name="Picture 2"/>
          <p:cNvPicPr>
            <a:picLocks noChangeAspect="1" noChangeArrowheads="1"/>
          </p:cNvPicPr>
          <p:nvPr/>
        </p:nvPicPr>
        <p:blipFill>
          <a:blip r:embed="rId2" cstate="print"/>
          <a:srcRect/>
          <a:stretch>
            <a:fillRect/>
          </a:stretch>
        </p:blipFill>
        <p:spPr bwMode="auto">
          <a:xfrm>
            <a:off x="179513" y="2996954"/>
            <a:ext cx="1951083" cy="1676455"/>
          </a:xfrm>
          <a:prstGeom prst="rect">
            <a:avLst/>
          </a:prstGeom>
          <a:noFill/>
          <a:ln w="9525">
            <a:noFill/>
            <a:miter lim="800000"/>
            <a:headEnd/>
            <a:tailEnd/>
          </a:ln>
        </p:spPr>
      </p:pic>
      <p:sp>
        <p:nvSpPr>
          <p:cNvPr id="6" name="BlokTextu 5"/>
          <p:cNvSpPr txBox="1"/>
          <p:nvPr/>
        </p:nvSpPr>
        <p:spPr>
          <a:xfrm>
            <a:off x="5868144" y="190383"/>
            <a:ext cx="3275856" cy="1200329"/>
          </a:xfrm>
          <a:prstGeom prst="rect">
            <a:avLst/>
          </a:prstGeom>
          <a:noFill/>
        </p:spPr>
        <p:txBody>
          <a:bodyPr wrap="square" rtlCol="0">
            <a:spAutoFit/>
          </a:bodyPr>
          <a:lstStyle/>
          <a:p>
            <a:r>
              <a:rPr lang="sk-SK" sz="2400" b="1" dirty="0" smtClean="0">
                <a:solidFill>
                  <a:srgbClr val="FF0000"/>
                </a:solidFill>
              </a:rPr>
              <a:t>Cieľ: nadobudnúť zručnosť pri zapájaní elektrických obvodov</a:t>
            </a:r>
            <a:endParaRPr lang="sk-SK" sz="2400" b="1" dirty="0">
              <a:solidFill>
                <a:srgbClr val="FF0000"/>
              </a:solidFill>
            </a:endParaRPr>
          </a:p>
        </p:txBody>
      </p:sp>
      <p:pic>
        <p:nvPicPr>
          <p:cNvPr id="2051" name="Picture 3"/>
          <p:cNvPicPr>
            <a:picLocks noChangeAspect="1" noChangeArrowheads="1"/>
          </p:cNvPicPr>
          <p:nvPr/>
        </p:nvPicPr>
        <p:blipFill>
          <a:blip r:embed="rId3" cstate="print"/>
          <a:srcRect r="20000" b="11228"/>
          <a:stretch>
            <a:fillRect/>
          </a:stretch>
        </p:blipFill>
        <p:spPr bwMode="auto">
          <a:xfrm>
            <a:off x="611561" y="2348882"/>
            <a:ext cx="1152127" cy="432047"/>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l="11538" r="19231" b="-79"/>
          <a:stretch>
            <a:fillRect/>
          </a:stretch>
        </p:blipFill>
        <p:spPr bwMode="auto">
          <a:xfrm>
            <a:off x="1907704" y="2348880"/>
            <a:ext cx="1296144" cy="360040"/>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l="19231" r="15385" b="-12646"/>
          <a:stretch>
            <a:fillRect/>
          </a:stretch>
        </p:blipFill>
        <p:spPr bwMode="auto">
          <a:xfrm>
            <a:off x="3347865" y="2348880"/>
            <a:ext cx="1224136" cy="432048"/>
          </a:xfrm>
          <a:prstGeom prst="rect">
            <a:avLst/>
          </a:prstGeom>
          <a:noFill/>
          <a:ln w="9525">
            <a:noFill/>
            <a:miter lim="800000"/>
            <a:headEnd/>
            <a:tailEnd/>
          </a:ln>
        </p:spPr>
      </p:pic>
      <p:pic>
        <p:nvPicPr>
          <p:cNvPr id="2055" name="Picture 7"/>
          <p:cNvPicPr>
            <a:picLocks noChangeAspect="1" noChangeArrowheads="1"/>
          </p:cNvPicPr>
          <p:nvPr/>
        </p:nvPicPr>
        <p:blipFill>
          <a:blip r:embed="rId6" cstate="print"/>
          <a:srcRect r="-198" b="44334"/>
          <a:stretch>
            <a:fillRect/>
          </a:stretch>
        </p:blipFill>
        <p:spPr bwMode="auto">
          <a:xfrm>
            <a:off x="6444209" y="2276872"/>
            <a:ext cx="576064" cy="576064"/>
          </a:xfrm>
          <a:prstGeom prst="rect">
            <a:avLst/>
          </a:prstGeom>
          <a:noFill/>
          <a:ln w="9525">
            <a:noFill/>
            <a:miter lim="800000"/>
            <a:headEnd/>
            <a:tailEnd/>
          </a:ln>
        </p:spPr>
      </p:pic>
      <p:pic>
        <p:nvPicPr>
          <p:cNvPr id="2056" name="Picture 8"/>
          <p:cNvPicPr>
            <a:picLocks noChangeAspect="1" noChangeArrowheads="1"/>
          </p:cNvPicPr>
          <p:nvPr/>
        </p:nvPicPr>
        <p:blipFill>
          <a:blip r:embed="rId7" cstate="print"/>
          <a:srcRect/>
          <a:stretch>
            <a:fillRect/>
          </a:stretch>
        </p:blipFill>
        <p:spPr bwMode="auto">
          <a:xfrm>
            <a:off x="4860033" y="2276872"/>
            <a:ext cx="561778" cy="606720"/>
          </a:xfrm>
          <a:prstGeom prst="rect">
            <a:avLst/>
          </a:prstGeom>
          <a:noFill/>
          <a:ln w="9525">
            <a:noFill/>
            <a:miter lim="800000"/>
            <a:headEnd/>
            <a:tailEnd/>
          </a:ln>
        </p:spPr>
      </p:pic>
      <p:pic>
        <p:nvPicPr>
          <p:cNvPr id="15" name="Picture 7"/>
          <p:cNvPicPr>
            <a:picLocks noChangeAspect="1" noChangeArrowheads="1"/>
          </p:cNvPicPr>
          <p:nvPr/>
        </p:nvPicPr>
        <p:blipFill>
          <a:blip r:embed="rId6" cstate="print"/>
          <a:srcRect t="48707" r="-198"/>
          <a:stretch>
            <a:fillRect/>
          </a:stretch>
        </p:blipFill>
        <p:spPr bwMode="auto">
          <a:xfrm>
            <a:off x="5652120" y="2276874"/>
            <a:ext cx="576064" cy="530807"/>
          </a:xfrm>
          <a:prstGeom prst="rect">
            <a:avLst/>
          </a:prstGeom>
          <a:noFill/>
          <a:ln w="9525">
            <a:noFill/>
            <a:miter lim="800000"/>
            <a:headEnd/>
            <a:tailEnd/>
          </a:ln>
        </p:spPr>
      </p:pic>
      <p:pic>
        <p:nvPicPr>
          <p:cNvPr id="2058" name="Picture 10" descr="https://publi.cz/books/167/images/pics/121.jpg"/>
          <p:cNvPicPr>
            <a:picLocks noChangeAspect="1" noChangeArrowheads="1"/>
          </p:cNvPicPr>
          <p:nvPr/>
        </p:nvPicPr>
        <p:blipFill>
          <a:blip r:embed="rId8" cstate="print"/>
          <a:srcRect t="63132"/>
          <a:stretch>
            <a:fillRect/>
          </a:stretch>
        </p:blipFill>
        <p:spPr bwMode="auto">
          <a:xfrm>
            <a:off x="7236296" y="2348880"/>
            <a:ext cx="1680135" cy="462558"/>
          </a:xfrm>
          <a:prstGeom prst="rect">
            <a:avLst/>
          </a:prstGeom>
          <a:noFill/>
        </p:spPr>
      </p:pic>
      <p:sp>
        <p:nvSpPr>
          <p:cNvPr id="17" name="BlokTextu 16"/>
          <p:cNvSpPr txBox="1"/>
          <p:nvPr/>
        </p:nvSpPr>
        <p:spPr>
          <a:xfrm>
            <a:off x="4211961" y="5013176"/>
            <a:ext cx="4176464" cy="369332"/>
          </a:xfrm>
          <a:prstGeom prst="rect">
            <a:avLst/>
          </a:prstGeom>
          <a:noFill/>
        </p:spPr>
        <p:txBody>
          <a:bodyPr wrap="square" rtlCol="0">
            <a:spAutoFit/>
          </a:bodyPr>
          <a:lstStyle/>
          <a:p>
            <a:r>
              <a:rPr lang="sk-SK" dirty="0" smtClean="0"/>
              <a:t>7. Pomenuj nasledovné súčiastky:</a:t>
            </a:r>
            <a:endParaRPr lang="sk-SK" dirty="0"/>
          </a:p>
        </p:txBody>
      </p:sp>
      <p:pic>
        <p:nvPicPr>
          <p:cNvPr id="2060" name="Picture 12" descr="http://www.hagard.sk/buxus/images/products/EKR000000186.jpg"/>
          <p:cNvPicPr>
            <a:picLocks noChangeAspect="1" noChangeArrowheads="1"/>
          </p:cNvPicPr>
          <p:nvPr/>
        </p:nvPicPr>
        <p:blipFill>
          <a:blip r:embed="rId9" cstate="print"/>
          <a:srcRect/>
          <a:stretch>
            <a:fillRect/>
          </a:stretch>
        </p:blipFill>
        <p:spPr bwMode="auto">
          <a:xfrm>
            <a:off x="179512" y="4869160"/>
            <a:ext cx="1944216" cy="1944216"/>
          </a:xfrm>
          <a:prstGeom prst="rect">
            <a:avLst/>
          </a:prstGeom>
          <a:noFill/>
        </p:spPr>
      </p:pic>
      <p:pic>
        <p:nvPicPr>
          <p:cNvPr id="2062" name="Picture 14" descr="http://www.moje-elektro.cz/2287-thickbox_default/vypinac-c-1-jednopolovy-hnedy-3553-01289-h3.jpg"/>
          <p:cNvPicPr>
            <a:picLocks noChangeAspect="1" noChangeArrowheads="1"/>
          </p:cNvPicPr>
          <p:nvPr/>
        </p:nvPicPr>
        <p:blipFill>
          <a:blip r:embed="rId10" cstate="print"/>
          <a:srcRect l="5365" t="5365" r="6108" b="6108"/>
          <a:stretch>
            <a:fillRect/>
          </a:stretch>
        </p:blipFill>
        <p:spPr bwMode="auto">
          <a:xfrm>
            <a:off x="5148064" y="2852936"/>
            <a:ext cx="1944216" cy="1944216"/>
          </a:xfrm>
          <a:prstGeom prst="rect">
            <a:avLst/>
          </a:prstGeom>
          <a:noFill/>
        </p:spPr>
      </p:pic>
      <p:pic>
        <p:nvPicPr>
          <p:cNvPr id="2063" name="Picture 15"/>
          <p:cNvPicPr>
            <a:picLocks noChangeAspect="1" noChangeArrowheads="1"/>
          </p:cNvPicPr>
          <p:nvPr/>
        </p:nvPicPr>
        <p:blipFill>
          <a:blip r:embed="rId11" cstate="print"/>
          <a:srcRect/>
          <a:stretch>
            <a:fillRect/>
          </a:stretch>
        </p:blipFill>
        <p:spPr bwMode="auto">
          <a:xfrm>
            <a:off x="7164289" y="2924944"/>
            <a:ext cx="1800200" cy="1797738"/>
          </a:xfrm>
          <a:prstGeom prst="rect">
            <a:avLst/>
          </a:prstGeom>
          <a:noFill/>
          <a:ln w="9525">
            <a:noFill/>
            <a:miter lim="800000"/>
            <a:headEnd/>
            <a:tailEnd/>
          </a:ln>
        </p:spPr>
      </p:pic>
      <p:pic>
        <p:nvPicPr>
          <p:cNvPr id="2065" name="Picture 17" descr="https://shop.elektro-sychra.cz/pictureprovider.aspx?z=680&amp;path=c:/abra/web/userdata/images/storecards/150155/strojek_c_1.JPG"/>
          <p:cNvPicPr>
            <a:picLocks noChangeAspect="1" noChangeArrowheads="1"/>
          </p:cNvPicPr>
          <p:nvPr/>
        </p:nvPicPr>
        <p:blipFill>
          <a:blip r:embed="rId12" cstate="print"/>
          <a:srcRect/>
          <a:stretch>
            <a:fillRect/>
          </a:stretch>
        </p:blipFill>
        <p:spPr bwMode="auto">
          <a:xfrm>
            <a:off x="2274612" y="2996952"/>
            <a:ext cx="1368152" cy="1726026"/>
          </a:xfrm>
          <a:prstGeom prst="rect">
            <a:avLst/>
          </a:prstGeom>
          <a:noFill/>
        </p:spPr>
      </p:pic>
      <p:pic>
        <p:nvPicPr>
          <p:cNvPr id="2067" name="Picture 19" descr="Strojek - přepínač střídavý s řazením č.6 Classic"/>
          <p:cNvPicPr>
            <a:picLocks noChangeAspect="1" noChangeArrowheads="1"/>
          </p:cNvPicPr>
          <p:nvPr/>
        </p:nvPicPr>
        <p:blipFill>
          <a:blip r:embed="rId13" cstate="print"/>
          <a:srcRect/>
          <a:stretch>
            <a:fillRect/>
          </a:stretch>
        </p:blipFill>
        <p:spPr bwMode="auto">
          <a:xfrm>
            <a:off x="3815440" y="2996952"/>
            <a:ext cx="1260617" cy="1731690"/>
          </a:xfrm>
          <a:prstGeom prst="rect">
            <a:avLst/>
          </a:prstGeom>
          <a:noFill/>
        </p:spPr>
      </p:pic>
      <p:pic>
        <p:nvPicPr>
          <p:cNvPr id="2069" name="Picture 21" descr="http://www.oskole.sk/userfiles/image/1sasa/fyzika/fyz/Bez_n%C3%A1zvu%201_html_m26a8284e.jpg"/>
          <p:cNvPicPr>
            <a:picLocks noChangeAspect="1" noChangeArrowheads="1"/>
          </p:cNvPicPr>
          <p:nvPr/>
        </p:nvPicPr>
        <p:blipFill>
          <a:blip r:embed="rId14" cstate="print"/>
          <a:srcRect l="6300" t="7560" r="8021" b="6761"/>
          <a:stretch>
            <a:fillRect/>
          </a:stretch>
        </p:blipFill>
        <p:spPr bwMode="auto">
          <a:xfrm>
            <a:off x="2267744" y="5013176"/>
            <a:ext cx="1728192" cy="1728192"/>
          </a:xfrm>
          <a:prstGeom prst="rect">
            <a:avLst/>
          </a:prstGeom>
          <a:noFill/>
        </p:spPr>
      </p:pic>
      <p:sp>
        <p:nvSpPr>
          <p:cNvPr id="19" name="BlokTextu 18"/>
          <p:cNvSpPr txBox="1"/>
          <p:nvPr/>
        </p:nvSpPr>
        <p:spPr>
          <a:xfrm>
            <a:off x="4499992" y="6309320"/>
            <a:ext cx="4392488" cy="369332"/>
          </a:xfrm>
          <a:prstGeom prst="rect">
            <a:avLst/>
          </a:prstGeom>
          <a:noFill/>
        </p:spPr>
        <p:txBody>
          <a:bodyPr wrap="square" rtlCol="0">
            <a:spAutoFit/>
          </a:bodyPr>
          <a:lstStyle/>
          <a:p>
            <a:pPr algn="r"/>
            <a:r>
              <a:rPr lang="sk-SK" b="1" dirty="0" smtClean="0"/>
              <a:t>Učebný materiál na </a:t>
            </a:r>
            <a:r>
              <a:rPr lang="sk-SK" b="1" dirty="0" err="1" smtClean="0"/>
              <a:t>www.majstrissmt.eu</a:t>
            </a:r>
            <a:endParaRPr lang="sk-SK"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p:nvPr/>
        </p:nvPicPr>
        <p:blipFill>
          <a:blip r:embed="rId2" cstate="print"/>
          <a:srcRect r="50000"/>
          <a:stretch>
            <a:fillRect/>
          </a:stretch>
        </p:blipFill>
        <p:spPr bwMode="auto">
          <a:xfrm>
            <a:off x="323529" y="548680"/>
            <a:ext cx="4248472" cy="3096344"/>
          </a:xfrm>
          <a:prstGeom prst="rect">
            <a:avLst/>
          </a:prstGeom>
          <a:noFill/>
          <a:ln w="9525">
            <a:noFill/>
            <a:miter lim="800000"/>
            <a:headEnd/>
            <a:tailEnd/>
          </a:ln>
        </p:spPr>
      </p:pic>
      <p:sp>
        <p:nvSpPr>
          <p:cNvPr id="5" name="BlokTextu 4"/>
          <p:cNvSpPr txBox="1"/>
          <p:nvPr/>
        </p:nvSpPr>
        <p:spPr>
          <a:xfrm>
            <a:off x="251521" y="188640"/>
            <a:ext cx="4392488" cy="369332"/>
          </a:xfrm>
          <a:prstGeom prst="rect">
            <a:avLst/>
          </a:prstGeom>
          <a:noFill/>
        </p:spPr>
        <p:txBody>
          <a:bodyPr wrap="square" rtlCol="0">
            <a:spAutoFit/>
          </a:bodyPr>
          <a:lstStyle/>
          <a:p>
            <a:r>
              <a:rPr lang="sk-SK" b="1" dirty="0" smtClean="0"/>
              <a:t>Prehľadová schéma</a:t>
            </a:r>
            <a:endParaRPr lang="sk-SK" b="1" dirty="0"/>
          </a:p>
        </p:txBody>
      </p:sp>
      <p:pic>
        <p:nvPicPr>
          <p:cNvPr id="6" name="Obrázok 5"/>
          <p:cNvPicPr/>
          <p:nvPr/>
        </p:nvPicPr>
        <p:blipFill>
          <a:blip r:embed="rId3" cstate="print"/>
          <a:srcRect/>
          <a:stretch>
            <a:fillRect/>
          </a:stretch>
        </p:blipFill>
        <p:spPr bwMode="auto">
          <a:xfrm>
            <a:off x="4788024" y="548680"/>
            <a:ext cx="4067944" cy="3168352"/>
          </a:xfrm>
          <a:prstGeom prst="rect">
            <a:avLst/>
          </a:prstGeom>
          <a:noFill/>
          <a:ln w="9525">
            <a:noFill/>
            <a:miter lim="800000"/>
            <a:headEnd/>
            <a:tailEnd/>
          </a:ln>
        </p:spPr>
      </p:pic>
      <p:pic>
        <p:nvPicPr>
          <p:cNvPr id="7" name="Obrázok 6"/>
          <p:cNvPicPr/>
          <p:nvPr/>
        </p:nvPicPr>
        <p:blipFill>
          <a:blip r:embed="rId4" cstate="print"/>
          <a:srcRect l="51317"/>
          <a:stretch>
            <a:fillRect/>
          </a:stretch>
        </p:blipFill>
        <p:spPr bwMode="auto">
          <a:xfrm>
            <a:off x="323528" y="3882729"/>
            <a:ext cx="2800772" cy="2714625"/>
          </a:xfrm>
          <a:prstGeom prst="rect">
            <a:avLst/>
          </a:prstGeom>
          <a:noFill/>
          <a:ln w="9525">
            <a:noFill/>
            <a:miter lim="800000"/>
            <a:headEnd/>
            <a:tailEnd/>
          </a:ln>
        </p:spPr>
      </p:pic>
      <p:sp>
        <p:nvSpPr>
          <p:cNvPr id="9" name="BlokTextu 8"/>
          <p:cNvSpPr txBox="1"/>
          <p:nvPr/>
        </p:nvSpPr>
        <p:spPr>
          <a:xfrm>
            <a:off x="3275857" y="6156012"/>
            <a:ext cx="4608512" cy="369332"/>
          </a:xfrm>
          <a:prstGeom prst="rect">
            <a:avLst/>
          </a:prstGeom>
          <a:noFill/>
        </p:spPr>
        <p:txBody>
          <a:bodyPr wrap="square" rtlCol="0">
            <a:spAutoFit/>
          </a:bodyPr>
          <a:lstStyle/>
          <a:p>
            <a:r>
              <a:rPr lang="sk-SK" b="1" dirty="0" smtClean="0"/>
              <a:t>Zapojenie v sieti TNS:</a:t>
            </a:r>
            <a:endParaRPr lang="sk-SK"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95537" y="1700808"/>
            <a:ext cx="8490993" cy="4176464"/>
          </a:xfrm>
          <a:prstGeom prst="rect">
            <a:avLst/>
          </a:prstGeom>
          <a:noFill/>
          <a:ln w="9525">
            <a:noFill/>
            <a:miter lim="800000"/>
            <a:headEnd/>
            <a:tailEnd/>
          </a:ln>
        </p:spPr>
      </p:pic>
      <p:sp>
        <p:nvSpPr>
          <p:cNvPr id="5" name="BlokTextu 4"/>
          <p:cNvSpPr txBox="1"/>
          <p:nvPr/>
        </p:nvSpPr>
        <p:spPr>
          <a:xfrm>
            <a:off x="323528" y="404666"/>
            <a:ext cx="7344816" cy="646331"/>
          </a:xfrm>
          <a:prstGeom prst="rect">
            <a:avLst/>
          </a:prstGeom>
          <a:noFill/>
        </p:spPr>
        <p:txBody>
          <a:bodyPr wrap="square" rtlCol="0">
            <a:spAutoFit/>
          </a:bodyPr>
          <a:lstStyle/>
          <a:p>
            <a:r>
              <a:rPr lang="sk-SK" b="1" dirty="0" smtClean="0"/>
              <a:t>Popis zapojenia: </a:t>
            </a:r>
            <a:r>
              <a:rPr lang="sk-SK" dirty="0" smtClean="0"/>
              <a:t>Ovládanie žiarovky z 3 miest</a:t>
            </a:r>
          </a:p>
          <a:p>
            <a:r>
              <a:rPr lang="sk-SK" b="1" dirty="0" smtClean="0"/>
              <a:t>Použité prepínače: </a:t>
            </a:r>
            <a:r>
              <a:rPr lang="sk-SK" dirty="0" smtClean="0"/>
              <a:t>striedavý 2x a krížový 1x</a:t>
            </a:r>
            <a:endParaRPr lang="sk-SK" dirty="0"/>
          </a:p>
        </p:txBody>
      </p:sp>
      <p:sp>
        <p:nvSpPr>
          <p:cNvPr id="6" name="BlokTextu 5"/>
          <p:cNvSpPr txBox="1"/>
          <p:nvPr/>
        </p:nvSpPr>
        <p:spPr>
          <a:xfrm>
            <a:off x="251520" y="107340"/>
            <a:ext cx="4464496" cy="369332"/>
          </a:xfrm>
          <a:prstGeom prst="rect">
            <a:avLst/>
          </a:prstGeom>
          <a:noFill/>
        </p:spPr>
        <p:txBody>
          <a:bodyPr wrap="square" rtlCol="0">
            <a:spAutoFit/>
          </a:bodyPr>
          <a:lstStyle/>
          <a:p>
            <a:r>
              <a:rPr lang="sk-SK" b="1" dirty="0" smtClean="0"/>
              <a:t> Zapojenie v sieti TNC  a TNS</a:t>
            </a:r>
            <a:endParaRPr lang="sk-SK" b="1" dirty="0"/>
          </a:p>
        </p:txBody>
      </p:sp>
      <p:sp>
        <p:nvSpPr>
          <p:cNvPr id="7" name="BlokTextu 6"/>
          <p:cNvSpPr txBox="1"/>
          <p:nvPr/>
        </p:nvSpPr>
        <p:spPr>
          <a:xfrm>
            <a:off x="467545" y="5951023"/>
            <a:ext cx="4392488" cy="646331"/>
          </a:xfrm>
          <a:prstGeom prst="rect">
            <a:avLst/>
          </a:prstGeom>
          <a:noFill/>
        </p:spPr>
        <p:txBody>
          <a:bodyPr wrap="square" rtlCol="0">
            <a:spAutoFit/>
          </a:bodyPr>
          <a:lstStyle/>
          <a:p>
            <a:r>
              <a:rPr lang="sk-SK" dirty="0" smtClean="0"/>
              <a:t>PEN = kombinovaný vodič, plní funkciu neutrálneho vodiča a ochranného vodiča</a:t>
            </a:r>
            <a:endParaRPr lang="sk-SK" dirty="0"/>
          </a:p>
        </p:txBody>
      </p:sp>
      <p:sp>
        <p:nvSpPr>
          <p:cNvPr id="8" name="BlokTextu 7"/>
          <p:cNvSpPr txBox="1"/>
          <p:nvPr/>
        </p:nvSpPr>
        <p:spPr>
          <a:xfrm>
            <a:off x="5292081" y="5951023"/>
            <a:ext cx="3600400" cy="646331"/>
          </a:xfrm>
          <a:prstGeom prst="rect">
            <a:avLst/>
          </a:prstGeom>
          <a:noFill/>
        </p:spPr>
        <p:txBody>
          <a:bodyPr wrap="square" rtlCol="0">
            <a:spAutoFit/>
          </a:bodyPr>
          <a:lstStyle/>
          <a:p>
            <a:r>
              <a:rPr lang="sk-SK" dirty="0" smtClean="0"/>
              <a:t>PE = ochranný vodič</a:t>
            </a:r>
          </a:p>
          <a:p>
            <a:r>
              <a:rPr lang="sk-SK" dirty="0" smtClean="0"/>
              <a:t>N = neutrálny vodič</a:t>
            </a:r>
            <a:endParaRPr lang="sk-SK" dirty="0"/>
          </a:p>
        </p:txBody>
      </p:sp>
      <p:sp>
        <p:nvSpPr>
          <p:cNvPr id="9" name="BlokTextu 8"/>
          <p:cNvSpPr txBox="1"/>
          <p:nvPr/>
        </p:nvSpPr>
        <p:spPr>
          <a:xfrm>
            <a:off x="323528" y="1259468"/>
            <a:ext cx="4320480" cy="369332"/>
          </a:xfrm>
          <a:prstGeom prst="rect">
            <a:avLst/>
          </a:prstGeom>
          <a:noFill/>
        </p:spPr>
        <p:txBody>
          <a:bodyPr wrap="square" rtlCol="0">
            <a:spAutoFit/>
          </a:bodyPr>
          <a:lstStyle/>
          <a:p>
            <a:r>
              <a:rPr lang="sk-SK" b="1" dirty="0" smtClean="0"/>
              <a:t>Sieť TNC</a:t>
            </a:r>
            <a:endParaRPr lang="sk-SK" b="1" dirty="0"/>
          </a:p>
        </p:txBody>
      </p:sp>
      <p:sp>
        <p:nvSpPr>
          <p:cNvPr id="10" name="BlokTextu 9"/>
          <p:cNvSpPr txBox="1"/>
          <p:nvPr/>
        </p:nvSpPr>
        <p:spPr>
          <a:xfrm>
            <a:off x="5148064" y="1259468"/>
            <a:ext cx="3744416" cy="369332"/>
          </a:xfrm>
          <a:prstGeom prst="rect">
            <a:avLst/>
          </a:prstGeom>
          <a:noFill/>
        </p:spPr>
        <p:txBody>
          <a:bodyPr wrap="square" rtlCol="0">
            <a:spAutoFit/>
          </a:bodyPr>
          <a:lstStyle/>
          <a:p>
            <a:r>
              <a:rPr lang="sk-SK" b="1" dirty="0" smtClean="0"/>
              <a:t>Sieť TNS</a:t>
            </a:r>
            <a:endParaRPr lang="sk-SK" b="1" dirty="0"/>
          </a:p>
        </p:txBody>
      </p:sp>
      <p:sp>
        <p:nvSpPr>
          <p:cNvPr id="12" name="BlokTextu 11"/>
          <p:cNvSpPr txBox="1"/>
          <p:nvPr/>
        </p:nvSpPr>
        <p:spPr>
          <a:xfrm>
            <a:off x="5148064" y="44626"/>
            <a:ext cx="3888432" cy="461665"/>
          </a:xfrm>
          <a:prstGeom prst="rect">
            <a:avLst/>
          </a:prstGeom>
          <a:noFill/>
        </p:spPr>
        <p:txBody>
          <a:bodyPr wrap="square" rtlCol="0">
            <a:spAutoFit/>
          </a:bodyPr>
          <a:lstStyle/>
          <a:p>
            <a:r>
              <a:rPr lang="sk-SK" sz="2400" b="1" dirty="0" smtClean="0"/>
              <a:t>Podrobné schémy</a:t>
            </a:r>
            <a:endParaRPr lang="sk-SK" sz="24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83568" y="1052738"/>
            <a:ext cx="7560840" cy="5109659"/>
          </a:xfrm>
          <a:prstGeom prst="rect">
            <a:avLst/>
          </a:prstGeom>
          <a:noFill/>
          <a:ln w="9525">
            <a:noFill/>
            <a:miter lim="800000"/>
            <a:headEnd/>
            <a:tailEnd/>
          </a:ln>
        </p:spPr>
      </p:pic>
      <p:sp>
        <p:nvSpPr>
          <p:cNvPr id="5" name="BlokTextu 4"/>
          <p:cNvSpPr txBox="1"/>
          <p:nvPr/>
        </p:nvSpPr>
        <p:spPr>
          <a:xfrm>
            <a:off x="539552" y="44624"/>
            <a:ext cx="7344816" cy="369332"/>
          </a:xfrm>
          <a:prstGeom prst="rect">
            <a:avLst/>
          </a:prstGeom>
          <a:noFill/>
        </p:spPr>
        <p:txBody>
          <a:bodyPr wrap="square" rtlCol="0">
            <a:spAutoFit/>
          </a:bodyPr>
          <a:lstStyle/>
          <a:p>
            <a:r>
              <a:rPr lang="sk-SK" b="1" dirty="0" smtClean="0"/>
              <a:t> </a:t>
            </a:r>
            <a:r>
              <a:rPr lang="sk-SK" b="1" dirty="0" err="1" smtClean="0"/>
              <a:t>Zapojeie</a:t>
            </a:r>
            <a:r>
              <a:rPr lang="sk-SK" b="1" dirty="0" smtClean="0"/>
              <a:t> v sieti TNC – podrobná schéma</a:t>
            </a:r>
            <a:endParaRPr lang="sk-SK" b="1" dirty="0"/>
          </a:p>
        </p:txBody>
      </p:sp>
      <p:sp>
        <p:nvSpPr>
          <p:cNvPr id="6" name="BlokTextu 5"/>
          <p:cNvSpPr txBox="1"/>
          <p:nvPr/>
        </p:nvSpPr>
        <p:spPr>
          <a:xfrm>
            <a:off x="611560" y="332658"/>
            <a:ext cx="7344816" cy="646331"/>
          </a:xfrm>
          <a:prstGeom prst="rect">
            <a:avLst/>
          </a:prstGeom>
          <a:noFill/>
        </p:spPr>
        <p:txBody>
          <a:bodyPr wrap="square" rtlCol="0">
            <a:spAutoFit/>
          </a:bodyPr>
          <a:lstStyle/>
          <a:p>
            <a:r>
              <a:rPr lang="sk-SK" dirty="0" smtClean="0"/>
              <a:t>Popis zapojenia: Ovládanie žiarovky z 3 miest pomocou </a:t>
            </a:r>
            <a:r>
              <a:rPr lang="sk-SK" dirty="0" err="1" smtClean="0"/>
              <a:t>svorkovacích</a:t>
            </a:r>
            <a:r>
              <a:rPr lang="sk-SK" dirty="0" smtClean="0"/>
              <a:t> </a:t>
            </a:r>
            <a:r>
              <a:rPr lang="sk-SK" dirty="0" err="1" smtClean="0"/>
              <a:t>krabíc</a:t>
            </a:r>
            <a:endParaRPr lang="sk-SK" dirty="0" smtClean="0"/>
          </a:p>
          <a:p>
            <a:r>
              <a:rPr lang="sk-SK" dirty="0" smtClean="0"/>
              <a:t>Použité prepínače: striedavý 2x a krížový 1x</a:t>
            </a:r>
            <a:endParaRPr lang="sk-SK" dirty="0"/>
          </a:p>
        </p:txBody>
      </p:sp>
      <p:cxnSp>
        <p:nvCxnSpPr>
          <p:cNvPr id="7" name="Rovná spojovacia šípka 6"/>
          <p:cNvCxnSpPr/>
          <p:nvPr/>
        </p:nvCxnSpPr>
        <p:spPr>
          <a:xfrm flipV="1">
            <a:off x="1187625" y="5301208"/>
            <a:ext cx="1152128" cy="7920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BlokTextu 7"/>
          <p:cNvSpPr txBox="1"/>
          <p:nvPr/>
        </p:nvSpPr>
        <p:spPr>
          <a:xfrm>
            <a:off x="467544" y="6237312"/>
            <a:ext cx="2304256" cy="369332"/>
          </a:xfrm>
          <a:prstGeom prst="rect">
            <a:avLst/>
          </a:prstGeom>
          <a:noFill/>
        </p:spPr>
        <p:txBody>
          <a:bodyPr wrap="square" rtlCol="0">
            <a:spAutoFit/>
          </a:bodyPr>
          <a:lstStyle/>
          <a:p>
            <a:r>
              <a:rPr lang="sk-SK" b="1" dirty="0" smtClean="0"/>
              <a:t>Striedavý prepínač</a:t>
            </a:r>
            <a:endParaRPr lang="sk-SK" b="1" dirty="0"/>
          </a:p>
        </p:txBody>
      </p:sp>
      <p:pic>
        <p:nvPicPr>
          <p:cNvPr id="9" name="Picture 2" descr="http://vypinacezasuvky.sk/image/data/znacky%20vypinacov/vyp6z.jpg"/>
          <p:cNvPicPr>
            <a:picLocks noChangeAspect="1" noChangeArrowheads="1"/>
          </p:cNvPicPr>
          <p:nvPr/>
        </p:nvPicPr>
        <p:blipFill>
          <a:blip r:embed="rId3" cstate="print"/>
          <a:srcRect/>
          <a:stretch>
            <a:fillRect/>
          </a:stretch>
        </p:blipFill>
        <p:spPr bwMode="auto">
          <a:xfrm>
            <a:off x="2843808" y="5993904"/>
            <a:ext cx="864096" cy="864096"/>
          </a:xfrm>
          <a:prstGeom prst="rect">
            <a:avLst/>
          </a:prstGeom>
          <a:noFill/>
        </p:spPr>
      </p:pic>
      <p:cxnSp>
        <p:nvCxnSpPr>
          <p:cNvPr id="10" name="Rovná spojovacia šípka 9"/>
          <p:cNvCxnSpPr/>
          <p:nvPr/>
        </p:nvCxnSpPr>
        <p:spPr>
          <a:xfrm flipV="1">
            <a:off x="4211960" y="5445224"/>
            <a:ext cx="648072" cy="7920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BlokTextu 11"/>
          <p:cNvSpPr txBox="1"/>
          <p:nvPr/>
        </p:nvSpPr>
        <p:spPr>
          <a:xfrm>
            <a:off x="4139952" y="6309320"/>
            <a:ext cx="2304256" cy="369332"/>
          </a:xfrm>
          <a:prstGeom prst="rect">
            <a:avLst/>
          </a:prstGeom>
          <a:noFill/>
        </p:spPr>
        <p:txBody>
          <a:bodyPr wrap="square" rtlCol="0">
            <a:spAutoFit/>
          </a:bodyPr>
          <a:lstStyle/>
          <a:p>
            <a:r>
              <a:rPr lang="sk-SK" b="1" dirty="0" smtClean="0"/>
              <a:t>Krížový prepínač</a:t>
            </a:r>
            <a:endParaRPr lang="sk-SK" b="1" dirty="0"/>
          </a:p>
        </p:txBody>
      </p:sp>
      <p:pic>
        <p:nvPicPr>
          <p:cNvPr id="5122" name="Picture 2" descr="http://images.clipartlogo.com/files/images/38/384763/symbol-cross-switch-clip-art_t.jpg"/>
          <p:cNvPicPr>
            <a:picLocks noChangeAspect="1" noChangeArrowheads="1"/>
          </p:cNvPicPr>
          <p:nvPr/>
        </p:nvPicPr>
        <p:blipFill>
          <a:blip r:embed="rId4" cstate="print"/>
          <a:srcRect/>
          <a:stretch>
            <a:fillRect/>
          </a:stretch>
        </p:blipFill>
        <p:spPr bwMode="auto">
          <a:xfrm>
            <a:off x="6228185" y="6139154"/>
            <a:ext cx="576064" cy="602214"/>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23528" y="1340768"/>
            <a:ext cx="8271101" cy="2736304"/>
          </a:xfrm>
          <a:prstGeom prst="rect">
            <a:avLst/>
          </a:prstGeom>
          <a:noFill/>
          <a:ln w="9525">
            <a:noFill/>
            <a:miter lim="800000"/>
            <a:headEnd/>
            <a:tailEnd/>
          </a:ln>
        </p:spPr>
      </p:pic>
      <p:sp>
        <p:nvSpPr>
          <p:cNvPr id="5" name="BlokTextu 4"/>
          <p:cNvSpPr txBox="1"/>
          <p:nvPr/>
        </p:nvSpPr>
        <p:spPr>
          <a:xfrm>
            <a:off x="395536" y="827420"/>
            <a:ext cx="3672408" cy="369332"/>
          </a:xfrm>
          <a:prstGeom prst="rect">
            <a:avLst/>
          </a:prstGeom>
          <a:noFill/>
        </p:spPr>
        <p:txBody>
          <a:bodyPr wrap="square" rtlCol="0">
            <a:spAutoFit/>
          </a:bodyPr>
          <a:lstStyle/>
          <a:p>
            <a:r>
              <a:rPr lang="sk-SK" b="1" dirty="0" smtClean="0"/>
              <a:t>Sieť TNC</a:t>
            </a:r>
            <a:endParaRPr lang="sk-SK" b="1" dirty="0"/>
          </a:p>
        </p:txBody>
      </p:sp>
      <p:sp>
        <p:nvSpPr>
          <p:cNvPr id="6" name="BlokTextu 5"/>
          <p:cNvSpPr txBox="1"/>
          <p:nvPr/>
        </p:nvSpPr>
        <p:spPr>
          <a:xfrm>
            <a:off x="4572000" y="827420"/>
            <a:ext cx="3888432" cy="369332"/>
          </a:xfrm>
          <a:prstGeom prst="rect">
            <a:avLst/>
          </a:prstGeom>
          <a:noFill/>
        </p:spPr>
        <p:txBody>
          <a:bodyPr wrap="square" rtlCol="0">
            <a:spAutoFit/>
          </a:bodyPr>
          <a:lstStyle/>
          <a:p>
            <a:r>
              <a:rPr lang="sk-SK" b="1" dirty="0" smtClean="0"/>
              <a:t>Sieť TNS</a:t>
            </a:r>
            <a:endParaRPr lang="sk-SK" b="1" dirty="0"/>
          </a:p>
        </p:txBody>
      </p:sp>
      <p:sp>
        <p:nvSpPr>
          <p:cNvPr id="7" name="BlokTextu 6"/>
          <p:cNvSpPr txBox="1"/>
          <p:nvPr/>
        </p:nvSpPr>
        <p:spPr>
          <a:xfrm>
            <a:off x="323528" y="251356"/>
            <a:ext cx="8424936" cy="369332"/>
          </a:xfrm>
          <a:prstGeom prst="rect">
            <a:avLst/>
          </a:prstGeom>
          <a:noFill/>
        </p:spPr>
        <p:txBody>
          <a:bodyPr wrap="square" rtlCol="0">
            <a:spAutoFit/>
          </a:bodyPr>
          <a:lstStyle/>
          <a:p>
            <a:r>
              <a:rPr lang="sk-SK" b="1" dirty="0" smtClean="0"/>
              <a:t>Prehľadové schémy zapojenia pre ovládanie žiarovky z  3 miest</a:t>
            </a:r>
            <a:endParaRPr lang="sk-SK" b="1" dirty="0"/>
          </a:p>
        </p:txBody>
      </p:sp>
      <p:cxnSp>
        <p:nvCxnSpPr>
          <p:cNvPr id="9" name="Rovná spojovacia šípka 8"/>
          <p:cNvCxnSpPr/>
          <p:nvPr/>
        </p:nvCxnSpPr>
        <p:spPr>
          <a:xfrm flipV="1">
            <a:off x="755577" y="4005064"/>
            <a:ext cx="576064" cy="11521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BlokTextu 9"/>
          <p:cNvSpPr txBox="1"/>
          <p:nvPr/>
        </p:nvSpPr>
        <p:spPr>
          <a:xfrm>
            <a:off x="467544" y="5301208"/>
            <a:ext cx="4320480" cy="369332"/>
          </a:xfrm>
          <a:prstGeom prst="rect">
            <a:avLst/>
          </a:prstGeom>
          <a:noFill/>
        </p:spPr>
        <p:txBody>
          <a:bodyPr wrap="square" rtlCol="0">
            <a:spAutoFit/>
          </a:bodyPr>
          <a:lstStyle/>
          <a:p>
            <a:r>
              <a:rPr lang="sk-SK" b="1" dirty="0" smtClean="0"/>
              <a:t>Striedavý prepínač</a:t>
            </a:r>
            <a:endParaRPr lang="sk-SK" b="1" dirty="0"/>
          </a:p>
        </p:txBody>
      </p:sp>
      <p:cxnSp>
        <p:nvCxnSpPr>
          <p:cNvPr id="12" name="Rovná spojovacia šípka 11"/>
          <p:cNvCxnSpPr/>
          <p:nvPr/>
        </p:nvCxnSpPr>
        <p:spPr>
          <a:xfrm flipH="1" flipV="1">
            <a:off x="2699793" y="4077072"/>
            <a:ext cx="576064" cy="10081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BlokTextu 12"/>
          <p:cNvSpPr txBox="1"/>
          <p:nvPr/>
        </p:nvSpPr>
        <p:spPr>
          <a:xfrm>
            <a:off x="3203848" y="5291916"/>
            <a:ext cx="2592288" cy="369332"/>
          </a:xfrm>
          <a:prstGeom prst="rect">
            <a:avLst/>
          </a:prstGeom>
          <a:noFill/>
        </p:spPr>
        <p:txBody>
          <a:bodyPr wrap="square" rtlCol="0">
            <a:spAutoFit/>
          </a:bodyPr>
          <a:lstStyle/>
          <a:p>
            <a:r>
              <a:rPr lang="sk-SK" b="1" dirty="0" smtClean="0"/>
              <a:t>Krížový prepínač</a:t>
            </a:r>
            <a:endParaRPr lang="sk-SK"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467544" y="332656"/>
            <a:ext cx="8064896" cy="2215991"/>
          </a:xfrm>
          <a:prstGeom prst="rect">
            <a:avLst/>
          </a:prstGeom>
          <a:noFill/>
        </p:spPr>
        <p:txBody>
          <a:bodyPr wrap="square" rtlCol="0">
            <a:spAutoFit/>
          </a:bodyPr>
          <a:lstStyle/>
          <a:p>
            <a:r>
              <a:rPr lang="sk-SK" sz="2400" b="1" dirty="0" smtClean="0"/>
              <a:t>Domové  spínače delíme:</a:t>
            </a:r>
          </a:p>
          <a:p>
            <a:endParaRPr lang="sk-SK" sz="2400" dirty="0" smtClean="0"/>
          </a:p>
          <a:p>
            <a:pPr>
              <a:buFont typeface="Arial" pitchFamily="34" charset="0"/>
              <a:buChar char="•"/>
            </a:pPr>
            <a:r>
              <a:rPr lang="sk-SK" dirty="0" smtClean="0"/>
              <a:t> podľa spôsobu montáže na nástenné, polo zapustené, zapustené</a:t>
            </a:r>
          </a:p>
          <a:p>
            <a:pPr>
              <a:buFont typeface="Arial" pitchFamily="34" charset="0"/>
              <a:buChar char="•"/>
            </a:pPr>
            <a:r>
              <a:rPr lang="sk-SK" dirty="0" smtClean="0"/>
              <a:t> podľa stupňa </a:t>
            </a:r>
            <a:r>
              <a:rPr lang="sk-SK" dirty="0" err="1" smtClean="0"/>
              <a:t>krvtia</a:t>
            </a:r>
            <a:r>
              <a:rPr lang="sk-SK" dirty="0" smtClean="0"/>
              <a:t> a prevedenia na obyčajné, do vlhka, vonkajšie a vodotesné</a:t>
            </a:r>
          </a:p>
          <a:p>
            <a:pPr>
              <a:buFont typeface="Arial" pitchFamily="34" charset="0"/>
              <a:buChar char="•"/>
            </a:pPr>
            <a:r>
              <a:rPr lang="sk-SK" dirty="0" smtClean="0"/>
              <a:t> podľa spôsobu ovládania na otočné, kolískové, ťahové, páčkové, tlačidlové a stláčacie</a:t>
            </a:r>
          </a:p>
          <a:p>
            <a:endParaRPr lang="sk-SK" dirty="0"/>
          </a:p>
        </p:txBody>
      </p:sp>
      <p:sp>
        <p:nvSpPr>
          <p:cNvPr id="3" name="BlokTextu 2"/>
          <p:cNvSpPr txBox="1"/>
          <p:nvPr/>
        </p:nvSpPr>
        <p:spPr>
          <a:xfrm>
            <a:off x="467544" y="2361654"/>
            <a:ext cx="8064896" cy="369332"/>
          </a:xfrm>
          <a:prstGeom prst="rect">
            <a:avLst/>
          </a:prstGeom>
          <a:noFill/>
        </p:spPr>
        <p:txBody>
          <a:bodyPr wrap="square" rtlCol="0">
            <a:spAutoFit/>
          </a:bodyPr>
          <a:lstStyle/>
          <a:p>
            <a:r>
              <a:rPr lang="sk-SK" dirty="0" smtClean="0"/>
              <a:t>Menovitý prúd spínačov v domových elektroinštaláciách je 6A a 10A, pri 250V. </a:t>
            </a:r>
            <a:endParaRPr lang="sk-SK"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p:nvPr/>
        </p:nvPicPr>
        <p:blipFill>
          <a:blip r:embed="rId2" cstate="print"/>
          <a:srcRect/>
          <a:stretch>
            <a:fillRect/>
          </a:stretch>
        </p:blipFill>
        <p:spPr bwMode="auto">
          <a:xfrm>
            <a:off x="395536" y="116632"/>
            <a:ext cx="3600400" cy="1584175"/>
          </a:xfrm>
          <a:prstGeom prst="rect">
            <a:avLst/>
          </a:prstGeom>
          <a:noFill/>
          <a:ln w="9525">
            <a:noFill/>
            <a:miter lim="800000"/>
            <a:headEnd/>
            <a:tailEnd/>
          </a:ln>
        </p:spPr>
      </p:pic>
      <p:sp>
        <p:nvSpPr>
          <p:cNvPr id="3" name="BlokTextu 2"/>
          <p:cNvSpPr txBox="1"/>
          <p:nvPr/>
        </p:nvSpPr>
        <p:spPr>
          <a:xfrm>
            <a:off x="4283968" y="188640"/>
            <a:ext cx="4104456" cy="369332"/>
          </a:xfrm>
          <a:prstGeom prst="rect">
            <a:avLst/>
          </a:prstGeom>
          <a:noFill/>
        </p:spPr>
        <p:txBody>
          <a:bodyPr wrap="square" rtlCol="0">
            <a:spAutoFit/>
          </a:bodyPr>
          <a:lstStyle/>
          <a:p>
            <a:r>
              <a:rPr lang="sk-SK" dirty="0" smtClean="0"/>
              <a:t>Jednopólový vypínač</a:t>
            </a:r>
            <a:endParaRPr lang="sk-SK" dirty="0"/>
          </a:p>
        </p:txBody>
      </p:sp>
      <p:pic>
        <p:nvPicPr>
          <p:cNvPr id="4" name="Obrázok 3"/>
          <p:cNvPicPr/>
          <p:nvPr/>
        </p:nvPicPr>
        <p:blipFill>
          <a:blip r:embed="rId3" cstate="print"/>
          <a:srcRect/>
          <a:stretch>
            <a:fillRect/>
          </a:stretch>
        </p:blipFill>
        <p:spPr bwMode="auto">
          <a:xfrm>
            <a:off x="395536" y="1772816"/>
            <a:ext cx="3600400" cy="1584176"/>
          </a:xfrm>
          <a:prstGeom prst="rect">
            <a:avLst/>
          </a:prstGeom>
          <a:noFill/>
          <a:ln w="9525">
            <a:noFill/>
            <a:miter lim="800000"/>
            <a:headEnd/>
            <a:tailEnd/>
          </a:ln>
        </p:spPr>
      </p:pic>
      <p:sp>
        <p:nvSpPr>
          <p:cNvPr id="5" name="BlokTextu 4"/>
          <p:cNvSpPr txBox="1"/>
          <p:nvPr/>
        </p:nvSpPr>
        <p:spPr>
          <a:xfrm>
            <a:off x="467544" y="3429000"/>
            <a:ext cx="2664296" cy="369332"/>
          </a:xfrm>
          <a:prstGeom prst="rect">
            <a:avLst/>
          </a:prstGeom>
          <a:noFill/>
        </p:spPr>
        <p:txBody>
          <a:bodyPr wrap="square" rtlCol="0">
            <a:spAutoFit/>
          </a:bodyPr>
          <a:lstStyle/>
          <a:p>
            <a:r>
              <a:rPr lang="sk-SK" dirty="0" smtClean="0"/>
              <a:t>Dvojpólový vypínač</a:t>
            </a:r>
            <a:endParaRPr lang="sk-SK" dirty="0"/>
          </a:p>
        </p:txBody>
      </p:sp>
      <p:pic>
        <p:nvPicPr>
          <p:cNvPr id="6" name="Obrázok 5"/>
          <p:cNvPicPr/>
          <p:nvPr/>
        </p:nvPicPr>
        <p:blipFill>
          <a:blip r:embed="rId4" cstate="print"/>
          <a:srcRect/>
          <a:stretch>
            <a:fillRect/>
          </a:stretch>
        </p:blipFill>
        <p:spPr bwMode="auto">
          <a:xfrm>
            <a:off x="395536" y="4077072"/>
            <a:ext cx="3600400" cy="1571625"/>
          </a:xfrm>
          <a:prstGeom prst="rect">
            <a:avLst/>
          </a:prstGeom>
          <a:noFill/>
          <a:ln w="9525">
            <a:noFill/>
            <a:miter lim="800000"/>
            <a:headEnd/>
            <a:tailEnd/>
          </a:ln>
        </p:spPr>
      </p:pic>
      <p:sp>
        <p:nvSpPr>
          <p:cNvPr id="7" name="BlokTextu 6"/>
          <p:cNvSpPr txBox="1"/>
          <p:nvPr/>
        </p:nvSpPr>
        <p:spPr>
          <a:xfrm>
            <a:off x="827584" y="5877272"/>
            <a:ext cx="2592288" cy="369332"/>
          </a:xfrm>
          <a:prstGeom prst="rect">
            <a:avLst/>
          </a:prstGeom>
          <a:noFill/>
        </p:spPr>
        <p:txBody>
          <a:bodyPr wrap="square" rtlCol="0">
            <a:spAutoFit/>
          </a:bodyPr>
          <a:lstStyle/>
          <a:p>
            <a:r>
              <a:rPr lang="sk-SK" dirty="0" smtClean="0"/>
              <a:t>Trojpólový vypínač</a:t>
            </a:r>
            <a:endParaRPr lang="sk-SK" dirty="0"/>
          </a:p>
        </p:txBody>
      </p:sp>
      <p:pic>
        <p:nvPicPr>
          <p:cNvPr id="8" name="Obrázok 7"/>
          <p:cNvPicPr/>
          <p:nvPr/>
        </p:nvPicPr>
        <p:blipFill>
          <a:blip r:embed="rId5" cstate="print"/>
          <a:srcRect/>
          <a:stretch>
            <a:fillRect/>
          </a:stretch>
        </p:blipFill>
        <p:spPr bwMode="auto">
          <a:xfrm>
            <a:off x="4427984" y="4077072"/>
            <a:ext cx="3312368" cy="2708920"/>
          </a:xfrm>
          <a:prstGeom prst="rect">
            <a:avLst/>
          </a:prstGeom>
          <a:noFill/>
          <a:ln w="9525">
            <a:noFill/>
            <a:miter lim="800000"/>
            <a:headEnd/>
            <a:tailEnd/>
          </a:ln>
        </p:spPr>
      </p:pic>
      <p:pic>
        <p:nvPicPr>
          <p:cNvPr id="9" name="Obrázok 8"/>
          <p:cNvPicPr/>
          <p:nvPr/>
        </p:nvPicPr>
        <p:blipFill>
          <a:blip r:embed="rId6" cstate="print"/>
          <a:srcRect l="51455"/>
          <a:stretch>
            <a:fillRect/>
          </a:stretch>
        </p:blipFill>
        <p:spPr bwMode="auto">
          <a:xfrm>
            <a:off x="4427984" y="1556792"/>
            <a:ext cx="3312368" cy="24067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p:nvPr/>
        </p:nvPicPr>
        <p:blipFill>
          <a:blip r:embed="rId2" cstate="print"/>
          <a:srcRect r="51186"/>
          <a:stretch>
            <a:fillRect/>
          </a:stretch>
        </p:blipFill>
        <p:spPr bwMode="auto">
          <a:xfrm>
            <a:off x="323529" y="2924944"/>
            <a:ext cx="3528391" cy="3240360"/>
          </a:xfrm>
          <a:prstGeom prst="rect">
            <a:avLst/>
          </a:prstGeom>
          <a:noFill/>
          <a:ln w="9525">
            <a:noFill/>
            <a:miter lim="800000"/>
            <a:headEnd/>
            <a:tailEnd/>
          </a:ln>
        </p:spPr>
      </p:pic>
      <p:sp>
        <p:nvSpPr>
          <p:cNvPr id="15" name="BlokTextu 14"/>
          <p:cNvSpPr txBox="1"/>
          <p:nvPr/>
        </p:nvSpPr>
        <p:spPr>
          <a:xfrm>
            <a:off x="251520" y="332656"/>
            <a:ext cx="3960440" cy="369332"/>
          </a:xfrm>
          <a:prstGeom prst="rect">
            <a:avLst/>
          </a:prstGeom>
          <a:noFill/>
        </p:spPr>
        <p:txBody>
          <a:bodyPr wrap="square" rtlCol="0">
            <a:spAutoFit/>
          </a:bodyPr>
          <a:lstStyle/>
          <a:p>
            <a:r>
              <a:rPr lang="sk-SK" b="1" dirty="0" smtClean="0"/>
              <a:t>Striedavý prepínač</a:t>
            </a:r>
            <a:endParaRPr lang="sk-SK" b="1" dirty="0"/>
          </a:p>
        </p:txBody>
      </p:sp>
      <p:pic>
        <p:nvPicPr>
          <p:cNvPr id="13" name="Obrázok 12"/>
          <p:cNvPicPr/>
          <p:nvPr/>
        </p:nvPicPr>
        <p:blipFill>
          <a:blip r:embed="rId3" cstate="print"/>
          <a:srcRect/>
          <a:stretch>
            <a:fillRect/>
          </a:stretch>
        </p:blipFill>
        <p:spPr bwMode="auto">
          <a:xfrm>
            <a:off x="323528" y="908720"/>
            <a:ext cx="3486150" cy="1676400"/>
          </a:xfrm>
          <a:prstGeom prst="rect">
            <a:avLst/>
          </a:prstGeom>
          <a:noFill/>
          <a:ln w="9525">
            <a:noFill/>
            <a:miter lim="800000"/>
            <a:headEnd/>
            <a:tailEnd/>
          </a:ln>
        </p:spPr>
      </p:pic>
      <p:pic>
        <p:nvPicPr>
          <p:cNvPr id="16" name="Obrázok 15"/>
          <p:cNvPicPr/>
          <p:nvPr/>
        </p:nvPicPr>
        <p:blipFill>
          <a:blip r:embed="rId4" cstate="print"/>
          <a:srcRect b="7512"/>
          <a:stretch>
            <a:fillRect/>
          </a:stretch>
        </p:blipFill>
        <p:spPr bwMode="auto">
          <a:xfrm>
            <a:off x="4283968" y="908720"/>
            <a:ext cx="4248472" cy="1656184"/>
          </a:xfrm>
          <a:prstGeom prst="rect">
            <a:avLst/>
          </a:prstGeom>
          <a:noFill/>
          <a:ln w="9525">
            <a:noFill/>
            <a:miter lim="800000"/>
            <a:headEnd/>
            <a:tailEnd/>
          </a:ln>
        </p:spPr>
      </p:pic>
      <p:pic>
        <p:nvPicPr>
          <p:cNvPr id="17" name="Obrázok 16"/>
          <p:cNvPicPr/>
          <p:nvPr/>
        </p:nvPicPr>
        <p:blipFill>
          <a:blip r:embed="rId5" cstate="print"/>
          <a:srcRect r="47757"/>
          <a:stretch>
            <a:fillRect/>
          </a:stretch>
        </p:blipFill>
        <p:spPr bwMode="auto">
          <a:xfrm>
            <a:off x="4283968" y="2924944"/>
            <a:ext cx="3960440" cy="3240360"/>
          </a:xfrm>
          <a:prstGeom prst="rect">
            <a:avLst/>
          </a:prstGeom>
          <a:noFill/>
          <a:ln w="9525">
            <a:noFill/>
            <a:miter lim="800000"/>
            <a:headEnd/>
            <a:tailEnd/>
          </a:ln>
        </p:spPr>
      </p:pic>
      <p:sp>
        <p:nvSpPr>
          <p:cNvPr id="18" name="BlokTextu 17"/>
          <p:cNvSpPr txBox="1"/>
          <p:nvPr/>
        </p:nvSpPr>
        <p:spPr>
          <a:xfrm>
            <a:off x="4283968" y="332656"/>
            <a:ext cx="3960440" cy="369332"/>
          </a:xfrm>
          <a:prstGeom prst="rect">
            <a:avLst/>
          </a:prstGeom>
          <a:noFill/>
        </p:spPr>
        <p:txBody>
          <a:bodyPr wrap="square" rtlCol="0">
            <a:spAutoFit/>
          </a:bodyPr>
          <a:lstStyle/>
          <a:p>
            <a:r>
              <a:rPr lang="sk-SK" b="1" dirty="0" smtClean="0"/>
              <a:t>Krížový prepínač</a:t>
            </a:r>
            <a:endParaRPr lang="sk-SK"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p:nvPr/>
        </p:nvPicPr>
        <p:blipFill>
          <a:blip r:embed="rId2" cstate="print"/>
          <a:srcRect/>
          <a:stretch>
            <a:fillRect/>
          </a:stretch>
        </p:blipFill>
        <p:spPr bwMode="auto">
          <a:xfrm>
            <a:off x="395536" y="404664"/>
            <a:ext cx="3240360" cy="1495425"/>
          </a:xfrm>
          <a:prstGeom prst="rect">
            <a:avLst/>
          </a:prstGeom>
          <a:noFill/>
          <a:ln w="9525">
            <a:noFill/>
            <a:miter lim="800000"/>
            <a:headEnd/>
            <a:tailEnd/>
          </a:ln>
        </p:spPr>
      </p:pic>
      <p:sp>
        <p:nvSpPr>
          <p:cNvPr id="3" name="Obdĺžnik 2"/>
          <p:cNvSpPr/>
          <p:nvPr/>
        </p:nvSpPr>
        <p:spPr>
          <a:xfrm>
            <a:off x="395536" y="1988840"/>
            <a:ext cx="1727781" cy="369332"/>
          </a:xfrm>
          <a:prstGeom prst="rect">
            <a:avLst/>
          </a:prstGeom>
        </p:spPr>
        <p:txBody>
          <a:bodyPr wrap="none">
            <a:spAutoFit/>
          </a:bodyPr>
          <a:lstStyle/>
          <a:p>
            <a:r>
              <a:rPr lang="sk-SK" dirty="0" smtClean="0"/>
              <a:t>Sériový vypínač </a:t>
            </a:r>
            <a:endParaRPr lang="sk-SK" dirty="0"/>
          </a:p>
        </p:txBody>
      </p:sp>
      <p:pic>
        <p:nvPicPr>
          <p:cNvPr id="4" name="Obrázok 3"/>
          <p:cNvPicPr/>
          <p:nvPr/>
        </p:nvPicPr>
        <p:blipFill>
          <a:blip r:embed="rId3" cstate="print"/>
          <a:srcRect/>
          <a:stretch>
            <a:fillRect/>
          </a:stretch>
        </p:blipFill>
        <p:spPr bwMode="auto">
          <a:xfrm>
            <a:off x="3851920" y="404664"/>
            <a:ext cx="5040560" cy="2088232"/>
          </a:xfrm>
          <a:prstGeom prst="rect">
            <a:avLst/>
          </a:prstGeom>
          <a:noFill/>
          <a:ln w="9525">
            <a:noFill/>
            <a:miter lim="800000"/>
            <a:headEnd/>
            <a:tailEnd/>
          </a:ln>
        </p:spPr>
      </p:pic>
      <p:pic>
        <p:nvPicPr>
          <p:cNvPr id="5" name="Obrázok 4"/>
          <p:cNvPicPr/>
          <p:nvPr/>
        </p:nvPicPr>
        <p:blipFill>
          <a:blip r:embed="rId4" cstate="print"/>
          <a:srcRect/>
          <a:stretch>
            <a:fillRect/>
          </a:stretch>
        </p:blipFill>
        <p:spPr bwMode="auto">
          <a:xfrm>
            <a:off x="323528" y="2996952"/>
            <a:ext cx="3312368" cy="1512167"/>
          </a:xfrm>
          <a:prstGeom prst="rect">
            <a:avLst/>
          </a:prstGeom>
          <a:noFill/>
          <a:ln w="9525">
            <a:noFill/>
            <a:miter lim="800000"/>
            <a:headEnd/>
            <a:tailEnd/>
          </a:ln>
        </p:spPr>
      </p:pic>
      <p:sp>
        <p:nvSpPr>
          <p:cNvPr id="6" name="BlokTextu 5"/>
          <p:cNvSpPr txBox="1"/>
          <p:nvPr/>
        </p:nvSpPr>
        <p:spPr>
          <a:xfrm>
            <a:off x="323528" y="4653136"/>
            <a:ext cx="3096344" cy="369332"/>
          </a:xfrm>
          <a:prstGeom prst="rect">
            <a:avLst/>
          </a:prstGeom>
          <a:noFill/>
        </p:spPr>
        <p:txBody>
          <a:bodyPr wrap="square" rtlCol="0">
            <a:spAutoFit/>
          </a:bodyPr>
          <a:lstStyle/>
          <a:p>
            <a:r>
              <a:rPr lang="sk-SK" dirty="0" smtClean="0"/>
              <a:t>Dvojitý striedavý prepínač</a:t>
            </a:r>
            <a:endParaRPr lang="sk-SK" dirty="0"/>
          </a:p>
        </p:txBody>
      </p:sp>
      <p:pic>
        <p:nvPicPr>
          <p:cNvPr id="7" name="Obrázok 6"/>
          <p:cNvPicPr/>
          <p:nvPr/>
        </p:nvPicPr>
        <p:blipFill>
          <a:blip r:embed="rId5" cstate="print"/>
          <a:srcRect/>
          <a:stretch>
            <a:fillRect/>
          </a:stretch>
        </p:blipFill>
        <p:spPr bwMode="auto">
          <a:xfrm>
            <a:off x="3923928" y="2636912"/>
            <a:ext cx="5010150" cy="2600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t="50611" b="4744"/>
          <a:stretch>
            <a:fillRect/>
          </a:stretch>
        </p:blipFill>
        <p:spPr bwMode="auto">
          <a:xfrm>
            <a:off x="251521" y="3212976"/>
            <a:ext cx="4149322" cy="3154456"/>
          </a:xfrm>
          <a:prstGeom prst="rect">
            <a:avLst/>
          </a:prstGeom>
          <a:noFill/>
          <a:ln w="9525">
            <a:noFill/>
            <a:miter lim="800000"/>
            <a:headEnd/>
            <a:tailEnd/>
          </a:ln>
        </p:spPr>
      </p:pic>
      <p:pic>
        <p:nvPicPr>
          <p:cNvPr id="38915" name="Picture 3"/>
          <p:cNvPicPr>
            <a:picLocks noChangeAspect="1" noChangeArrowheads="1"/>
          </p:cNvPicPr>
          <p:nvPr/>
        </p:nvPicPr>
        <p:blipFill>
          <a:blip r:embed="rId3" cstate="print"/>
          <a:srcRect l="1643" t="4059" r="3040" b="10702"/>
          <a:stretch>
            <a:fillRect/>
          </a:stretch>
        </p:blipFill>
        <p:spPr bwMode="auto">
          <a:xfrm>
            <a:off x="317990" y="0"/>
            <a:ext cx="3912080" cy="3068960"/>
          </a:xfrm>
          <a:prstGeom prst="rect">
            <a:avLst/>
          </a:prstGeom>
          <a:noFill/>
          <a:ln w="9525">
            <a:noFill/>
            <a:miter lim="800000"/>
            <a:headEnd/>
            <a:tailEnd/>
          </a:ln>
        </p:spPr>
      </p:pic>
      <p:sp>
        <p:nvSpPr>
          <p:cNvPr id="5" name="BlokTextu 4"/>
          <p:cNvSpPr txBox="1"/>
          <p:nvPr/>
        </p:nvSpPr>
        <p:spPr>
          <a:xfrm>
            <a:off x="450927" y="2996957"/>
            <a:ext cx="3589322" cy="369332"/>
          </a:xfrm>
          <a:prstGeom prst="rect">
            <a:avLst/>
          </a:prstGeom>
          <a:noFill/>
        </p:spPr>
        <p:txBody>
          <a:bodyPr wrap="square" rtlCol="0">
            <a:spAutoFit/>
          </a:bodyPr>
          <a:lstStyle/>
          <a:p>
            <a:r>
              <a:rPr lang="sk-SK" dirty="0" smtClean="0"/>
              <a:t>Inštalácia s centrálnym rozvádzačom</a:t>
            </a:r>
            <a:endParaRPr lang="sk-SK" dirty="0"/>
          </a:p>
        </p:txBody>
      </p:sp>
      <p:sp>
        <p:nvSpPr>
          <p:cNvPr id="6" name="BlokTextu 5"/>
          <p:cNvSpPr txBox="1"/>
          <p:nvPr/>
        </p:nvSpPr>
        <p:spPr>
          <a:xfrm>
            <a:off x="517396" y="6381328"/>
            <a:ext cx="5915734" cy="369332"/>
          </a:xfrm>
          <a:prstGeom prst="rect">
            <a:avLst/>
          </a:prstGeom>
          <a:noFill/>
        </p:spPr>
        <p:txBody>
          <a:bodyPr wrap="square" rtlCol="0">
            <a:spAutoFit/>
          </a:bodyPr>
          <a:lstStyle/>
          <a:p>
            <a:r>
              <a:rPr lang="sk-SK" dirty="0" smtClean="0"/>
              <a:t>Inštalácia s prístrojovými </a:t>
            </a:r>
            <a:r>
              <a:rPr lang="sk-SK" dirty="0" err="1" smtClean="0"/>
              <a:t>krabicami</a:t>
            </a:r>
            <a:endParaRPr lang="sk-SK" dirty="0"/>
          </a:p>
        </p:txBody>
      </p:sp>
      <p:pic>
        <p:nvPicPr>
          <p:cNvPr id="7" name="Picture 2"/>
          <p:cNvPicPr>
            <a:picLocks noChangeAspect="1" noChangeArrowheads="1"/>
          </p:cNvPicPr>
          <p:nvPr/>
        </p:nvPicPr>
        <p:blipFill>
          <a:blip r:embed="rId2" cstate="print"/>
          <a:srcRect l="3509" t="2205" r="3509" b="54266"/>
          <a:stretch>
            <a:fillRect/>
          </a:stretch>
        </p:blipFill>
        <p:spPr bwMode="auto">
          <a:xfrm>
            <a:off x="4638474" y="3501008"/>
            <a:ext cx="3522853" cy="2808312"/>
          </a:xfrm>
          <a:prstGeom prst="rect">
            <a:avLst/>
          </a:prstGeom>
          <a:noFill/>
          <a:ln w="9525">
            <a:noFill/>
            <a:miter lim="800000"/>
            <a:headEnd/>
            <a:tailEnd/>
          </a:ln>
        </p:spPr>
      </p:pic>
      <p:sp>
        <p:nvSpPr>
          <p:cNvPr id="8" name="BlokTextu 7"/>
          <p:cNvSpPr txBox="1"/>
          <p:nvPr/>
        </p:nvSpPr>
        <p:spPr>
          <a:xfrm>
            <a:off x="4572000" y="3068965"/>
            <a:ext cx="3456384" cy="369332"/>
          </a:xfrm>
          <a:prstGeom prst="rect">
            <a:avLst/>
          </a:prstGeom>
          <a:noFill/>
        </p:spPr>
        <p:txBody>
          <a:bodyPr wrap="square" rtlCol="0">
            <a:spAutoFit/>
          </a:bodyPr>
          <a:lstStyle/>
          <a:p>
            <a:r>
              <a:rPr lang="sk-SK" dirty="0" smtClean="0"/>
              <a:t>Inštalácia so spojovacími </a:t>
            </a:r>
            <a:r>
              <a:rPr lang="sk-SK" dirty="0" err="1" smtClean="0"/>
              <a:t>krabicami</a:t>
            </a:r>
            <a:endParaRPr lang="sk-SK" dirty="0"/>
          </a:p>
        </p:txBody>
      </p:sp>
      <p:sp>
        <p:nvSpPr>
          <p:cNvPr id="10" name="BlokTextu 9"/>
          <p:cNvSpPr txBox="1"/>
          <p:nvPr/>
        </p:nvSpPr>
        <p:spPr>
          <a:xfrm>
            <a:off x="4499992" y="116632"/>
            <a:ext cx="3888432" cy="461665"/>
          </a:xfrm>
          <a:prstGeom prst="rect">
            <a:avLst/>
          </a:prstGeom>
          <a:noFill/>
        </p:spPr>
        <p:txBody>
          <a:bodyPr wrap="square" rtlCol="0">
            <a:spAutoFit/>
          </a:bodyPr>
          <a:lstStyle/>
          <a:p>
            <a:r>
              <a:rPr lang="sk-SK" sz="2400" b="1" dirty="0" smtClean="0"/>
              <a:t>Použitie rozvodných </a:t>
            </a:r>
            <a:r>
              <a:rPr lang="sk-SK" sz="2400" b="1" dirty="0" err="1" smtClean="0"/>
              <a:t>krabíc</a:t>
            </a:r>
            <a:endParaRPr lang="sk-SK" sz="24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179512" y="95135"/>
            <a:ext cx="4032448" cy="7294305"/>
          </a:xfrm>
          <a:prstGeom prst="rect">
            <a:avLst/>
          </a:prstGeom>
          <a:noFill/>
        </p:spPr>
        <p:txBody>
          <a:bodyPr wrap="square" rtlCol="0">
            <a:spAutoFit/>
          </a:bodyPr>
          <a:lstStyle/>
          <a:p>
            <a:r>
              <a:rPr lang="sk-SK" b="1" dirty="0" smtClean="0">
                <a:solidFill>
                  <a:srgbClr val="FF0000"/>
                </a:solidFill>
              </a:rPr>
              <a:t>Škatule rozdeľujeme</a:t>
            </a:r>
            <a:r>
              <a:rPr lang="sk-SK" b="1" i="1" dirty="0" smtClean="0">
                <a:solidFill>
                  <a:srgbClr val="FF0000"/>
                </a:solidFill>
              </a:rPr>
              <a:t>:</a:t>
            </a:r>
            <a:endParaRPr lang="sk-SK" dirty="0" smtClean="0">
              <a:solidFill>
                <a:srgbClr val="FF0000"/>
              </a:solidFill>
            </a:endParaRPr>
          </a:p>
          <a:p>
            <a:r>
              <a:rPr lang="sk-SK" b="1" dirty="0" smtClean="0"/>
              <a:t>Podľa účelu na :</a:t>
            </a:r>
          </a:p>
          <a:p>
            <a:pPr lvl="1">
              <a:buFont typeface="Arial" pitchFamily="34" charset="0"/>
              <a:buChar char="•"/>
            </a:pPr>
            <a:r>
              <a:rPr lang="sk-SK" dirty="0" smtClean="0"/>
              <a:t> prístrojové KP 68, </a:t>
            </a:r>
          </a:p>
          <a:p>
            <a:pPr lvl="1">
              <a:buFont typeface="Arial" pitchFamily="34" charset="0"/>
              <a:buChar char="•"/>
            </a:pPr>
            <a:r>
              <a:rPr lang="sk-SK" dirty="0" smtClean="0"/>
              <a:t> </a:t>
            </a:r>
            <a:r>
              <a:rPr lang="sk-SK" dirty="0" err="1" smtClean="0"/>
              <a:t>odbočné</a:t>
            </a:r>
            <a:r>
              <a:rPr lang="sk-SK" dirty="0" smtClean="0"/>
              <a:t> KO, </a:t>
            </a:r>
          </a:p>
          <a:p>
            <a:pPr lvl="1">
              <a:buFont typeface="Arial" pitchFamily="34" charset="0"/>
              <a:buChar char="•"/>
            </a:pPr>
            <a:r>
              <a:rPr lang="sk-SK" dirty="0" smtClean="0"/>
              <a:t> univerzálne KU (môžu sa spájať), </a:t>
            </a:r>
          </a:p>
          <a:p>
            <a:pPr lvl="1">
              <a:buFont typeface="Arial" pitchFamily="34" charset="0"/>
              <a:buChar char="•"/>
            </a:pPr>
            <a:r>
              <a:rPr lang="sk-SK" dirty="0" smtClean="0"/>
              <a:t> rozvodné KR 68 (97)</a:t>
            </a:r>
          </a:p>
          <a:p>
            <a:endParaRPr lang="sk-SK" b="1" dirty="0" smtClean="0"/>
          </a:p>
          <a:p>
            <a:r>
              <a:rPr lang="sk-SK" b="1" dirty="0" smtClean="0"/>
              <a:t>Podľa tvaru na:</a:t>
            </a:r>
          </a:p>
          <a:p>
            <a:pPr>
              <a:buFont typeface="Arial" pitchFamily="34" charset="0"/>
              <a:buChar char="•"/>
            </a:pPr>
            <a:r>
              <a:rPr lang="sk-SK" dirty="0" smtClean="0"/>
              <a:t> kruhové, </a:t>
            </a:r>
          </a:p>
          <a:p>
            <a:pPr>
              <a:buFont typeface="Arial" pitchFamily="34" charset="0"/>
              <a:buChar char="•"/>
            </a:pPr>
            <a:r>
              <a:rPr lang="sk-SK" dirty="0" smtClean="0"/>
              <a:t> štvorcové, </a:t>
            </a:r>
          </a:p>
          <a:p>
            <a:pPr>
              <a:buFont typeface="Arial" pitchFamily="34" charset="0"/>
              <a:buChar char="•"/>
            </a:pPr>
            <a:r>
              <a:rPr lang="sk-SK" dirty="0" smtClean="0"/>
              <a:t> obdĺžnikové</a:t>
            </a:r>
          </a:p>
          <a:p>
            <a:endParaRPr lang="sk-SK" dirty="0" smtClean="0"/>
          </a:p>
          <a:p>
            <a:r>
              <a:rPr lang="sk-SK" b="1" dirty="0" smtClean="0"/>
              <a:t>Podľa hĺbky na:</a:t>
            </a:r>
            <a:r>
              <a:rPr lang="sk-SK" dirty="0" smtClean="0"/>
              <a:t>  </a:t>
            </a:r>
          </a:p>
          <a:p>
            <a:pPr>
              <a:buFont typeface="Arial" pitchFamily="34" charset="0"/>
              <a:buChar char="•"/>
            </a:pPr>
            <a:r>
              <a:rPr lang="sk-SK" dirty="0" smtClean="0"/>
              <a:t> polo hlboké, </a:t>
            </a:r>
          </a:p>
          <a:p>
            <a:pPr>
              <a:buFont typeface="Arial" pitchFamily="34" charset="0"/>
              <a:buChar char="•"/>
            </a:pPr>
            <a:r>
              <a:rPr lang="sk-SK" dirty="0" smtClean="0"/>
              <a:t> hlboké</a:t>
            </a:r>
          </a:p>
          <a:p>
            <a:endParaRPr lang="sk-SK" dirty="0" smtClean="0"/>
          </a:p>
          <a:p>
            <a:r>
              <a:rPr lang="sk-SK" b="1" dirty="0" smtClean="0"/>
              <a:t>Podľa utesnenia na :</a:t>
            </a:r>
          </a:p>
          <a:p>
            <a:pPr>
              <a:buFont typeface="Arial" pitchFamily="34" charset="0"/>
              <a:buChar char="•"/>
            </a:pPr>
            <a:r>
              <a:rPr lang="sk-SK" b="1" dirty="0" smtClean="0"/>
              <a:t> </a:t>
            </a:r>
            <a:r>
              <a:rPr lang="sk-SK" dirty="0" smtClean="0"/>
              <a:t>obyčajné, </a:t>
            </a:r>
          </a:p>
          <a:p>
            <a:pPr>
              <a:buFont typeface="Arial" pitchFamily="34" charset="0"/>
              <a:buChar char="•"/>
            </a:pPr>
            <a:r>
              <a:rPr lang="sk-SK" dirty="0" smtClean="0"/>
              <a:t> utesňovacie</a:t>
            </a:r>
          </a:p>
          <a:p>
            <a:endParaRPr lang="sk-SK" dirty="0" smtClean="0"/>
          </a:p>
          <a:p>
            <a:r>
              <a:rPr lang="sk-SK" b="1" dirty="0" smtClean="0"/>
              <a:t>Podľa materiálu:</a:t>
            </a:r>
          </a:p>
          <a:p>
            <a:pPr>
              <a:buFont typeface="Arial" pitchFamily="34" charset="0"/>
              <a:buChar char="•"/>
            </a:pPr>
            <a:r>
              <a:rPr lang="sk-SK" dirty="0" smtClean="0"/>
              <a:t>  z termoplastov (</a:t>
            </a:r>
            <a:r>
              <a:rPr lang="sk-SK" dirty="0" err="1" smtClean="0"/>
              <a:t>samozhášacie</a:t>
            </a:r>
            <a:r>
              <a:rPr lang="sk-SK" dirty="0" smtClean="0"/>
              <a:t>), </a:t>
            </a:r>
          </a:p>
          <a:p>
            <a:pPr>
              <a:buFont typeface="Arial" pitchFamily="34" charset="0"/>
              <a:buChar char="•"/>
            </a:pPr>
            <a:r>
              <a:rPr lang="sk-SK" dirty="0" smtClean="0"/>
              <a:t>  hliníkové, </a:t>
            </a:r>
          </a:p>
          <a:p>
            <a:pPr>
              <a:buFont typeface="Arial" pitchFamily="34" charset="0"/>
              <a:buChar char="•"/>
            </a:pPr>
            <a:r>
              <a:rPr lang="sk-SK" dirty="0" smtClean="0"/>
              <a:t> pancierové atd.</a:t>
            </a:r>
          </a:p>
          <a:p>
            <a:endParaRPr lang="sk-SK" b="1" dirty="0" smtClean="0"/>
          </a:p>
          <a:p>
            <a:endParaRPr lang="sk-SK" dirty="0"/>
          </a:p>
        </p:txBody>
      </p:sp>
      <p:sp>
        <p:nvSpPr>
          <p:cNvPr id="3" name="BlokTextu 2"/>
          <p:cNvSpPr txBox="1"/>
          <p:nvPr/>
        </p:nvSpPr>
        <p:spPr>
          <a:xfrm>
            <a:off x="4932040" y="332656"/>
            <a:ext cx="4032448" cy="3416320"/>
          </a:xfrm>
          <a:prstGeom prst="rect">
            <a:avLst/>
          </a:prstGeom>
          <a:noFill/>
        </p:spPr>
        <p:txBody>
          <a:bodyPr wrap="square" rtlCol="0">
            <a:spAutoFit/>
          </a:bodyPr>
          <a:lstStyle/>
          <a:p>
            <a:r>
              <a:rPr lang="sk-SK" b="1" dirty="0" smtClean="0"/>
              <a:t>Škatuľové rozvodky:</a:t>
            </a:r>
            <a:endParaRPr lang="sk-SK" dirty="0" smtClean="0"/>
          </a:p>
          <a:p>
            <a:r>
              <a:rPr lang="sk-SK" dirty="0" smtClean="0"/>
              <a:t>Sú osadené vo svorkovnici (štvorpólové alebo päťpólové)</a:t>
            </a:r>
          </a:p>
          <a:p>
            <a:endParaRPr lang="sk-SK" b="1" dirty="0" smtClean="0"/>
          </a:p>
          <a:p>
            <a:r>
              <a:rPr lang="sk-SK" b="1" dirty="0" smtClean="0"/>
              <a:t>Typy rozvodových škatúľ:</a:t>
            </a:r>
            <a:endParaRPr lang="sk-SK" dirty="0" smtClean="0"/>
          </a:p>
          <a:p>
            <a:pPr>
              <a:buFont typeface="Arial" pitchFamily="34" charset="0"/>
              <a:buChar char="•"/>
            </a:pPr>
            <a:r>
              <a:rPr lang="sk-SK" dirty="0" smtClean="0"/>
              <a:t> Bakelitová alebo plastová ACYDUR 16, 19, 29.</a:t>
            </a:r>
          </a:p>
          <a:p>
            <a:pPr>
              <a:buFont typeface="Arial" pitchFamily="34" charset="0"/>
              <a:buChar char="•"/>
            </a:pPr>
            <a:r>
              <a:rPr lang="sk-SK" dirty="0" smtClean="0"/>
              <a:t> Škatule KO 68,97, 125, 250.</a:t>
            </a:r>
          </a:p>
          <a:p>
            <a:pPr>
              <a:buFont typeface="Arial" pitchFamily="34" charset="0"/>
              <a:buChar char="•"/>
            </a:pPr>
            <a:r>
              <a:rPr lang="sk-SK" dirty="0" smtClean="0"/>
              <a:t> Škatuľa panelová štvorhranná jednoduchá alebo dvojitá zo svorkovnicou.</a:t>
            </a:r>
          </a:p>
          <a:p>
            <a:endParaRPr lang="sk-SK"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descr="http://vypinacezasuvky.sk/image/data/znacky%20vypinacov/vyp1z.jpg"/>
          <p:cNvPicPr/>
          <p:nvPr/>
        </p:nvPicPr>
        <p:blipFill>
          <a:blip r:embed="rId2" cstate="print"/>
          <a:srcRect/>
          <a:stretch>
            <a:fillRect/>
          </a:stretch>
        </p:blipFill>
        <p:spPr bwMode="auto">
          <a:xfrm>
            <a:off x="323528" y="836712"/>
            <a:ext cx="936104" cy="864096"/>
          </a:xfrm>
          <a:prstGeom prst="rect">
            <a:avLst/>
          </a:prstGeom>
          <a:noFill/>
          <a:ln w="9525">
            <a:noFill/>
            <a:miter lim="800000"/>
            <a:headEnd/>
            <a:tailEnd/>
          </a:ln>
        </p:spPr>
      </p:pic>
      <p:pic>
        <p:nvPicPr>
          <p:cNvPr id="5" name="Obrázok 4" descr="http://vypinacezasuvky.sk/image/data/znacky%20vypinacov/vyp6z.jpg"/>
          <p:cNvPicPr/>
          <p:nvPr/>
        </p:nvPicPr>
        <p:blipFill>
          <a:blip r:embed="rId3" cstate="print"/>
          <a:srcRect/>
          <a:stretch>
            <a:fillRect/>
          </a:stretch>
        </p:blipFill>
        <p:spPr bwMode="auto">
          <a:xfrm>
            <a:off x="395536" y="2492896"/>
            <a:ext cx="936104" cy="864096"/>
          </a:xfrm>
          <a:prstGeom prst="rect">
            <a:avLst/>
          </a:prstGeom>
          <a:noFill/>
          <a:ln w="9525">
            <a:noFill/>
            <a:miter lim="800000"/>
            <a:headEnd/>
            <a:tailEnd/>
          </a:ln>
        </p:spPr>
      </p:pic>
      <p:pic>
        <p:nvPicPr>
          <p:cNvPr id="6" name="Obrázok 5" descr="http://vypinacezasuvky.sk/image/data/znacky%20vypinacov/vyp5z.jpg"/>
          <p:cNvPicPr/>
          <p:nvPr/>
        </p:nvPicPr>
        <p:blipFill>
          <a:blip r:embed="rId4" cstate="print"/>
          <a:srcRect/>
          <a:stretch>
            <a:fillRect/>
          </a:stretch>
        </p:blipFill>
        <p:spPr bwMode="auto">
          <a:xfrm>
            <a:off x="323528" y="4653136"/>
            <a:ext cx="1008112" cy="1008112"/>
          </a:xfrm>
          <a:prstGeom prst="rect">
            <a:avLst/>
          </a:prstGeom>
          <a:noFill/>
          <a:ln w="9525">
            <a:noFill/>
            <a:miter lim="800000"/>
            <a:headEnd/>
            <a:tailEnd/>
          </a:ln>
        </p:spPr>
      </p:pic>
      <p:pic>
        <p:nvPicPr>
          <p:cNvPr id="7" name="Obrázok 6" descr="http://vypinacezasuvky.sk/image/data/znacky%20vypinacov/vyp7z.jpg"/>
          <p:cNvPicPr/>
          <p:nvPr/>
        </p:nvPicPr>
        <p:blipFill>
          <a:blip r:embed="rId5" cstate="print"/>
          <a:srcRect/>
          <a:stretch>
            <a:fillRect/>
          </a:stretch>
        </p:blipFill>
        <p:spPr bwMode="auto">
          <a:xfrm>
            <a:off x="2339752" y="908720"/>
            <a:ext cx="864096" cy="792088"/>
          </a:xfrm>
          <a:prstGeom prst="rect">
            <a:avLst/>
          </a:prstGeom>
          <a:noFill/>
          <a:ln w="9525">
            <a:noFill/>
            <a:miter lim="800000"/>
            <a:headEnd/>
            <a:tailEnd/>
          </a:ln>
        </p:spPr>
      </p:pic>
      <p:pic>
        <p:nvPicPr>
          <p:cNvPr id="8" name="Obrázok 7" descr="http://vypinacezasuvky.sk/image/data/znacky%20vypinacov/vyp2z.jpg"/>
          <p:cNvPicPr/>
          <p:nvPr/>
        </p:nvPicPr>
        <p:blipFill>
          <a:blip r:embed="rId6" cstate="print"/>
          <a:srcRect/>
          <a:stretch>
            <a:fillRect/>
          </a:stretch>
        </p:blipFill>
        <p:spPr bwMode="auto">
          <a:xfrm>
            <a:off x="2339752" y="2564904"/>
            <a:ext cx="864096" cy="792088"/>
          </a:xfrm>
          <a:prstGeom prst="rect">
            <a:avLst/>
          </a:prstGeom>
          <a:noFill/>
          <a:ln w="9525">
            <a:noFill/>
            <a:miter lim="800000"/>
            <a:headEnd/>
            <a:tailEnd/>
          </a:ln>
        </p:spPr>
      </p:pic>
      <p:pic>
        <p:nvPicPr>
          <p:cNvPr id="9" name="Obrázok 8" descr="http://vypinacezasuvky.sk/image/data/znacky%20vypinacov/vyp3z.jpg"/>
          <p:cNvPicPr/>
          <p:nvPr/>
        </p:nvPicPr>
        <p:blipFill>
          <a:blip r:embed="rId7" cstate="print"/>
          <a:srcRect/>
          <a:stretch>
            <a:fillRect/>
          </a:stretch>
        </p:blipFill>
        <p:spPr bwMode="auto">
          <a:xfrm>
            <a:off x="2411760" y="4653136"/>
            <a:ext cx="936104" cy="936104"/>
          </a:xfrm>
          <a:prstGeom prst="rect">
            <a:avLst/>
          </a:prstGeom>
          <a:noFill/>
          <a:ln w="9525">
            <a:noFill/>
            <a:miter lim="800000"/>
            <a:headEnd/>
            <a:tailEnd/>
          </a:ln>
        </p:spPr>
      </p:pic>
      <p:sp>
        <p:nvSpPr>
          <p:cNvPr id="10" name="BlokTextu 9"/>
          <p:cNvSpPr txBox="1"/>
          <p:nvPr/>
        </p:nvSpPr>
        <p:spPr>
          <a:xfrm>
            <a:off x="4067944" y="620688"/>
            <a:ext cx="4968552" cy="954107"/>
          </a:xfrm>
          <a:prstGeom prst="rect">
            <a:avLst/>
          </a:prstGeom>
          <a:noFill/>
        </p:spPr>
        <p:txBody>
          <a:bodyPr wrap="square" rtlCol="0">
            <a:spAutoFit/>
          </a:bodyPr>
          <a:lstStyle/>
          <a:p>
            <a:r>
              <a:rPr lang="sk-SK" sz="2800" b="1" dirty="0" smtClean="0"/>
              <a:t>Pomenuj nasledovné prepínače a popíš ich použitie</a:t>
            </a:r>
            <a:endParaRPr lang="sk-SK" sz="2800" b="1" dirty="0"/>
          </a:p>
        </p:txBody>
      </p:sp>
      <p:pic>
        <p:nvPicPr>
          <p:cNvPr id="11" name="Obrázok 10" descr="http://vypinacezasuvky.sk/image/data/znacky%20vypinacov/vyptlz.jpg"/>
          <p:cNvPicPr/>
          <p:nvPr/>
        </p:nvPicPr>
        <p:blipFill>
          <a:blip r:embed="rId8" cstate="print"/>
          <a:srcRect/>
          <a:stretch>
            <a:fillRect/>
          </a:stretch>
        </p:blipFill>
        <p:spPr bwMode="auto">
          <a:xfrm>
            <a:off x="4427984" y="4725144"/>
            <a:ext cx="1080120" cy="108012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p:nvPr/>
        </p:nvPicPr>
        <p:blipFill>
          <a:blip r:embed="rId2" cstate="print"/>
          <a:srcRect l="3922" t="10870" r="5882" b="13043"/>
          <a:stretch>
            <a:fillRect/>
          </a:stretch>
        </p:blipFill>
        <p:spPr>
          <a:xfrm>
            <a:off x="323528" y="44624"/>
            <a:ext cx="3312368" cy="2520280"/>
          </a:xfrm>
          <a:prstGeom prst="rect">
            <a:avLst/>
          </a:prstGeom>
        </p:spPr>
      </p:pic>
      <p:pic>
        <p:nvPicPr>
          <p:cNvPr id="3" name="Obrázok 2"/>
          <p:cNvPicPr/>
          <p:nvPr/>
        </p:nvPicPr>
        <p:blipFill>
          <a:blip r:embed="rId3" cstate="print"/>
          <a:srcRect l="1961" t="6522" r="3922" b="21739"/>
          <a:stretch>
            <a:fillRect/>
          </a:stretch>
        </p:blipFill>
        <p:spPr>
          <a:xfrm>
            <a:off x="3923928" y="44624"/>
            <a:ext cx="3960440" cy="2592288"/>
          </a:xfrm>
          <a:prstGeom prst="rect">
            <a:avLst/>
          </a:prstGeom>
        </p:spPr>
      </p:pic>
      <p:pic>
        <p:nvPicPr>
          <p:cNvPr id="4" name="Picture 2"/>
          <p:cNvPicPr>
            <a:picLocks noChangeAspect="1" noChangeArrowheads="1"/>
          </p:cNvPicPr>
          <p:nvPr/>
        </p:nvPicPr>
        <p:blipFill>
          <a:blip r:embed="rId4" cstate="print"/>
          <a:srcRect/>
          <a:stretch>
            <a:fillRect/>
          </a:stretch>
        </p:blipFill>
        <p:spPr bwMode="auto">
          <a:xfrm>
            <a:off x="395536" y="2724388"/>
            <a:ext cx="5328592" cy="39339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elron.cz/userfiles/Image/zbozi/11638812/pic1_b.jpg"/>
          <p:cNvPicPr>
            <a:picLocks noChangeAspect="1" noChangeArrowheads="1"/>
          </p:cNvPicPr>
          <p:nvPr/>
        </p:nvPicPr>
        <p:blipFill>
          <a:blip r:embed="rId2" cstate="print"/>
          <a:srcRect/>
          <a:stretch>
            <a:fillRect/>
          </a:stretch>
        </p:blipFill>
        <p:spPr bwMode="auto">
          <a:xfrm>
            <a:off x="179512" y="476672"/>
            <a:ext cx="2664296" cy="2664296"/>
          </a:xfrm>
          <a:prstGeom prst="rect">
            <a:avLst/>
          </a:prstGeom>
          <a:noFill/>
        </p:spPr>
      </p:pic>
      <p:sp>
        <p:nvSpPr>
          <p:cNvPr id="3" name="BlokTextu 2"/>
          <p:cNvSpPr txBox="1"/>
          <p:nvPr/>
        </p:nvSpPr>
        <p:spPr>
          <a:xfrm>
            <a:off x="395536" y="44624"/>
            <a:ext cx="3456384" cy="369332"/>
          </a:xfrm>
          <a:prstGeom prst="rect">
            <a:avLst/>
          </a:prstGeom>
          <a:noFill/>
        </p:spPr>
        <p:txBody>
          <a:bodyPr wrap="square" rtlCol="0">
            <a:spAutoFit/>
          </a:bodyPr>
          <a:lstStyle/>
          <a:p>
            <a:r>
              <a:rPr lang="sk-SK" b="1" dirty="0" smtClean="0"/>
              <a:t>Prístrojová </a:t>
            </a:r>
            <a:r>
              <a:rPr lang="sk-SK" b="1" dirty="0" err="1" smtClean="0"/>
              <a:t>krabica</a:t>
            </a:r>
            <a:r>
              <a:rPr lang="sk-SK" b="1" dirty="0" smtClean="0"/>
              <a:t> KP:</a:t>
            </a:r>
            <a:endParaRPr lang="sk-SK" b="1" dirty="0"/>
          </a:p>
        </p:txBody>
      </p:sp>
      <p:pic>
        <p:nvPicPr>
          <p:cNvPr id="44034" name="Picture 2" descr="http://www.elron.cz/userfiles/Image/zbozi/11638761/pic1_b.jpg"/>
          <p:cNvPicPr>
            <a:picLocks noChangeAspect="1" noChangeArrowheads="1"/>
          </p:cNvPicPr>
          <p:nvPr/>
        </p:nvPicPr>
        <p:blipFill>
          <a:blip r:embed="rId3" cstate="print"/>
          <a:srcRect/>
          <a:stretch>
            <a:fillRect/>
          </a:stretch>
        </p:blipFill>
        <p:spPr bwMode="auto">
          <a:xfrm>
            <a:off x="3203848" y="345504"/>
            <a:ext cx="2651448" cy="2651448"/>
          </a:xfrm>
          <a:prstGeom prst="rect">
            <a:avLst/>
          </a:prstGeom>
          <a:noFill/>
        </p:spPr>
      </p:pic>
      <p:pic>
        <p:nvPicPr>
          <p:cNvPr id="44036" name="Picture 4" descr="http://eshop.elfetex.cz/media/image/thumb/42/4-kpr_68.jpg/p_catalogue_detail_thumb.jpg"/>
          <p:cNvPicPr>
            <a:picLocks noChangeAspect="1" noChangeArrowheads="1"/>
          </p:cNvPicPr>
          <p:nvPr/>
        </p:nvPicPr>
        <p:blipFill>
          <a:blip r:embed="rId4" cstate="print"/>
          <a:srcRect l="17379" t="5727" r="16278" b="5501"/>
          <a:stretch>
            <a:fillRect/>
          </a:stretch>
        </p:blipFill>
        <p:spPr bwMode="auto">
          <a:xfrm>
            <a:off x="6444208" y="692696"/>
            <a:ext cx="2057207" cy="2088232"/>
          </a:xfrm>
          <a:prstGeom prst="rect">
            <a:avLst/>
          </a:prstGeom>
          <a:noFill/>
        </p:spPr>
      </p:pic>
      <p:sp>
        <p:nvSpPr>
          <p:cNvPr id="6" name="BlokTextu 5"/>
          <p:cNvSpPr txBox="1"/>
          <p:nvPr/>
        </p:nvSpPr>
        <p:spPr>
          <a:xfrm>
            <a:off x="251520" y="3212976"/>
            <a:ext cx="3096344" cy="369332"/>
          </a:xfrm>
          <a:prstGeom prst="rect">
            <a:avLst/>
          </a:prstGeom>
          <a:noFill/>
        </p:spPr>
        <p:txBody>
          <a:bodyPr wrap="square" rtlCol="0">
            <a:spAutoFit/>
          </a:bodyPr>
          <a:lstStyle/>
          <a:p>
            <a:pPr algn="ctr"/>
            <a:r>
              <a:rPr lang="sk-SK" dirty="0" smtClean="0"/>
              <a:t>Obdĺžniková</a:t>
            </a:r>
            <a:endParaRPr lang="sk-SK" dirty="0"/>
          </a:p>
        </p:txBody>
      </p:sp>
      <p:sp>
        <p:nvSpPr>
          <p:cNvPr id="7" name="BlokTextu 6"/>
          <p:cNvSpPr txBox="1"/>
          <p:nvPr/>
        </p:nvSpPr>
        <p:spPr>
          <a:xfrm>
            <a:off x="3131840" y="3212976"/>
            <a:ext cx="3168352" cy="369332"/>
          </a:xfrm>
          <a:prstGeom prst="rect">
            <a:avLst/>
          </a:prstGeom>
          <a:noFill/>
        </p:spPr>
        <p:txBody>
          <a:bodyPr wrap="square" rtlCol="0">
            <a:spAutoFit/>
          </a:bodyPr>
          <a:lstStyle/>
          <a:p>
            <a:pPr algn="ctr"/>
            <a:r>
              <a:rPr lang="sk-SK" dirty="0" smtClean="0"/>
              <a:t>Okrúhla, </a:t>
            </a:r>
            <a:r>
              <a:rPr lang="sk-SK" dirty="0" err="1" smtClean="0"/>
              <a:t>polohlboká</a:t>
            </a:r>
            <a:endParaRPr lang="sk-SK" dirty="0"/>
          </a:p>
        </p:txBody>
      </p:sp>
      <p:sp>
        <p:nvSpPr>
          <p:cNvPr id="8" name="BlokTextu 7"/>
          <p:cNvSpPr txBox="1"/>
          <p:nvPr/>
        </p:nvSpPr>
        <p:spPr>
          <a:xfrm>
            <a:off x="6372200" y="3212976"/>
            <a:ext cx="2736304" cy="369332"/>
          </a:xfrm>
          <a:prstGeom prst="rect">
            <a:avLst/>
          </a:prstGeom>
          <a:noFill/>
        </p:spPr>
        <p:txBody>
          <a:bodyPr wrap="square" rtlCol="0">
            <a:spAutoFit/>
          </a:bodyPr>
          <a:lstStyle/>
          <a:p>
            <a:pPr algn="ctr"/>
            <a:r>
              <a:rPr lang="sk-SK" dirty="0" smtClean="0"/>
              <a:t>Hlboká</a:t>
            </a:r>
            <a:endParaRPr lang="sk-SK" dirty="0"/>
          </a:p>
        </p:txBody>
      </p:sp>
      <p:pic>
        <p:nvPicPr>
          <p:cNvPr id="44038" name="Picture 6" descr="http://www.hagard.sk/buxus/images/products/EKR000000058.jpg"/>
          <p:cNvPicPr>
            <a:picLocks noChangeAspect="1" noChangeArrowheads="1"/>
          </p:cNvPicPr>
          <p:nvPr/>
        </p:nvPicPr>
        <p:blipFill>
          <a:blip r:embed="rId5" cstate="print"/>
          <a:srcRect/>
          <a:stretch>
            <a:fillRect/>
          </a:stretch>
        </p:blipFill>
        <p:spPr bwMode="auto">
          <a:xfrm>
            <a:off x="3275856" y="4113584"/>
            <a:ext cx="2771800" cy="2771800"/>
          </a:xfrm>
          <a:prstGeom prst="rect">
            <a:avLst/>
          </a:prstGeom>
          <a:noFill/>
        </p:spPr>
      </p:pic>
      <p:sp>
        <p:nvSpPr>
          <p:cNvPr id="10" name="BlokTextu 9"/>
          <p:cNvSpPr txBox="1"/>
          <p:nvPr/>
        </p:nvSpPr>
        <p:spPr>
          <a:xfrm>
            <a:off x="467544" y="3645024"/>
            <a:ext cx="3312368" cy="369332"/>
          </a:xfrm>
          <a:prstGeom prst="rect">
            <a:avLst/>
          </a:prstGeom>
          <a:noFill/>
        </p:spPr>
        <p:txBody>
          <a:bodyPr wrap="square" rtlCol="0">
            <a:spAutoFit/>
          </a:bodyPr>
          <a:lstStyle/>
          <a:p>
            <a:r>
              <a:rPr lang="sk-SK" b="1" dirty="0" err="1" smtClean="0"/>
              <a:t>Odbočná</a:t>
            </a:r>
            <a:r>
              <a:rPr lang="sk-SK" b="1" dirty="0" smtClean="0"/>
              <a:t> </a:t>
            </a:r>
            <a:r>
              <a:rPr lang="sk-SK" b="1" dirty="0" err="1" smtClean="0"/>
              <a:t>krabica</a:t>
            </a:r>
            <a:r>
              <a:rPr lang="sk-SK" b="1" dirty="0" smtClean="0"/>
              <a:t> KO:</a:t>
            </a:r>
            <a:endParaRPr lang="sk-SK" b="1" dirty="0"/>
          </a:p>
        </p:txBody>
      </p:sp>
      <p:pic>
        <p:nvPicPr>
          <p:cNvPr id="44040" name="Picture 8" descr="http://www.hagard.sk/buxus/images/products/EKR000000153.jpg"/>
          <p:cNvPicPr>
            <a:picLocks noChangeAspect="1" noChangeArrowheads="1"/>
          </p:cNvPicPr>
          <p:nvPr/>
        </p:nvPicPr>
        <p:blipFill>
          <a:blip r:embed="rId6" cstate="print"/>
          <a:srcRect l="34776" t="9072" r="1721" b="28937"/>
          <a:stretch>
            <a:fillRect/>
          </a:stretch>
        </p:blipFill>
        <p:spPr bwMode="auto">
          <a:xfrm>
            <a:off x="395536" y="4365104"/>
            <a:ext cx="2304256" cy="2249393"/>
          </a:xfrm>
          <a:prstGeom prst="rect">
            <a:avLst/>
          </a:prstGeom>
          <a:noFill/>
        </p:spPr>
      </p:pic>
      <p:pic>
        <p:nvPicPr>
          <p:cNvPr id="44042" name="Picture 10" descr="http://www.friebert.sk/14785-home_default/pk-50-krabica-pristrojova.jpg"/>
          <p:cNvPicPr>
            <a:picLocks noChangeAspect="1" noChangeArrowheads="1"/>
          </p:cNvPicPr>
          <p:nvPr/>
        </p:nvPicPr>
        <p:blipFill>
          <a:blip r:embed="rId7" cstate="print"/>
          <a:srcRect/>
          <a:stretch>
            <a:fillRect/>
          </a:stretch>
        </p:blipFill>
        <p:spPr bwMode="auto">
          <a:xfrm>
            <a:off x="6291064" y="4005064"/>
            <a:ext cx="2852936" cy="285293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683568" y="620688"/>
            <a:ext cx="2316134" cy="2808312"/>
          </a:xfrm>
          <a:prstGeom prst="rect">
            <a:avLst/>
          </a:prstGeom>
          <a:noFill/>
          <a:ln w="9525">
            <a:noFill/>
            <a:miter lim="800000"/>
            <a:headEnd/>
            <a:tailEnd/>
          </a:ln>
        </p:spPr>
      </p:pic>
      <p:sp>
        <p:nvSpPr>
          <p:cNvPr id="3" name="BlokTextu 2"/>
          <p:cNvSpPr txBox="1"/>
          <p:nvPr/>
        </p:nvSpPr>
        <p:spPr>
          <a:xfrm>
            <a:off x="251520" y="188640"/>
            <a:ext cx="8640960" cy="369332"/>
          </a:xfrm>
          <a:prstGeom prst="rect">
            <a:avLst/>
          </a:prstGeom>
          <a:noFill/>
        </p:spPr>
        <p:txBody>
          <a:bodyPr wrap="square" rtlCol="0">
            <a:spAutoFit/>
          </a:bodyPr>
          <a:lstStyle/>
          <a:p>
            <a:r>
              <a:rPr lang="sk-SK" b="1" dirty="0" err="1" smtClean="0"/>
              <a:t>Krabica</a:t>
            </a:r>
            <a:r>
              <a:rPr lang="sk-SK" b="1" dirty="0" smtClean="0"/>
              <a:t> univerzálna KU</a:t>
            </a:r>
            <a:endParaRPr lang="sk-SK" b="1" dirty="0"/>
          </a:p>
        </p:txBody>
      </p:sp>
      <p:pic>
        <p:nvPicPr>
          <p:cNvPr id="45059" name="Picture 3"/>
          <p:cNvPicPr>
            <a:picLocks noChangeAspect="1" noChangeArrowheads="1"/>
          </p:cNvPicPr>
          <p:nvPr/>
        </p:nvPicPr>
        <p:blipFill>
          <a:blip r:embed="rId3" cstate="print"/>
          <a:srcRect/>
          <a:stretch>
            <a:fillRect/>
          </a:stretch>
        </p:blipFill>
        <p:spPr bwMode="auto">
          <a:xfrm>
            <a:off x="3203848" y="692696"/>
            <a:ext cx="2520280" cy="2520280"/>
          </a:xfrm>
          <a:prstGeom prst="rect">
            <a:avLst/>
          </a:prstGeom>
          <a:noFill/>
          <a:ln w="9525">
            <a:noFill/>
            <a:miter lim="800000"/>
            <a:headEnd/>
            <a:tailEnd/>
          </a:ln>
        </p:spPr>
      </p:pic>
      <p:sp>
        <p:nvSpPr>
          <p:cNvPr id="5" name="BlokTextu 4"/>
          <p:cNvSpPr txBox="1"/>
          <p:nvPr/>
        </p:nvSpPr>
        <p:spPr>
          <a:xfrm>
            <a:off x="251520" y="3645024"/>
            <a:ext cx="5400600" cy="369332"/>
          </a:xfrm>
          <a:prstGeom prst="rect">
            <a:avLst/>
          </a:prstGeom>
          <a:noFill/>
        </p:spPr>
        <p:txBody>
          <a:bodyPr wrap="square" rtlCol="0">
            <a:spAutoFit/>
          </a:bodyPr>
          <a:lstStyle/>
          <a:p>
            <a:r>
              <a:rPr lang="sk-SK" b="1" dirty="0" err="1" smtClean="0"/>
              <a:t>Krabica</a:t>
            </a:r>
            <a:r>
              <a:rPr lang="sk-SK" b="1" dirty="0" smtClean="0"/>
              <a:t> rozvodná KR</a:t>
            </a:r>
            <a:endParaRPr lang="sk-SK" b="1" dirty="0"/>
          </a:p>
        </p:txBody>
      </p:sp>
      <p:pic>
        <p:nvPicPr>
          <p:cNvPr id="45062" name="Picture 6"/>
          <p:cNvPicPr>
            <a:picLocks noChangeAspect="1" noChangeArrowheads="1"/>
          </p:cNvPicPr>
          <p:nvPr/>
        </p:nvPicPr>
        <p:blipFill>
          <a:blip r:embed="rId4" cstate="print"/>
          <a:srcRect/>
          <a:stretch>
            <a:fillRect/>
          </a:stretch>
        </p:blipFill>
        <p:spPr bwMode="auto">
          <a:xfrm>
            <a:off x="323528" y="4077072"/>
            <a:ext cx="4032448" cy="2453072"/>
          </a:xfrm>
          <a:prstGeom prst="rect">
            <a:avLst/>
          </a:prstGeom>
          <a:noFill/>
          <a:ln w="9525">
            <a:noFill/>
            <a:miter lim="800000"/>
            <a:headEnd/>
            <a:tailEnd/>
          </a:ln>
        </p:spPr>
      </p:pic>
      <p:pic>
        <p:nvPicPr>
          <p:cNvPr id="45063" name="Picture 7"/>
          <p:cNvPicPr>
            <a:picLocks noChangeAspect="1" noChangeArrowheads="1"/>
          </p:cNvPicPr>
          <p:nvPr/>
        </p:nvPicPr>
        <p:blipFill>
          <a:blip r:embed="rId5" cstate="print"/>
          <a:srcRect/>
          <a:stretch>
            <a:fillRect/>
          </a:stretch>
        </p:blipFill>
        <p:spPr bwMode="auto">
          <a:xfrm>
            <a:off x="4644008" y="4077072"/>
            <a:ext cx="3384376" cy="2421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467544" y="260648"/>
            <a:ext cx="2592288" cy="2259611"/>
          </a:xfrm>
          <a:prstGeom prst="rect">
            <a:avLst/>
          </a:prstGeom>
          <a:noFill/>
          <a:ln w="9525">
            <a:noFill/>
            <a:miter lim="800000"/>
            <a:headEnd/>
            <a:tailEnd/>
          </a:ln>
        </p:spPr>
      </p:pic>
      <p:sp>
        <p:nvSpPr>
          <p:cNvPr id="3" name="BlokTextu 2"/>
          <p:cNvSpPr txBox="1"/>
          <p:nvPr/>
        </p:nvSpPr>
        <p:spPr>
          <a:xfrm>
            <a:off x="3131840" y="260648"/>
            <a:ext cx="6012160" cy="369332"/>
          </a:xfrm>
          <a:prstGeom prst="rect">
            <a:avLst/>
          </a:prstGeom>
          <a:noFill/>
        </p:spPr>
        <p:txBody>
          <a:bodyPr wrap="square" rtlCol="0">
            <a:spAutoFit/>
          </a:bodyPr>
          <a:lstStyle/>
          <a:p>
            <a:r>
              <a:rPr lang="sk-SK" b="1" dirty="0" smtClean="0"/>
              <a:t>Elektroinštalačná </a:t>
            </a:r>
            <a:r>
              <a:rPr lang="sk-SK" b="1" dirty="0" err="1" smtClean="0"/>
              <a:t>krabica</a:t>
            </a:r>
            <a:r>
              <a:rPr lang="sk-SK" b="1" dirty="0" smtClean="0"/>
              <a:t> pod omietku prístrojová nízka</a:t>
            </a:r>
            <a:endParaRPr lang="sk-SK" b="1" dirty="0"/>
          </a:p>
        </p:txBody>
      </p:sp>
      <p:pic>
        <p:nvPicPr>
          <p:cNvPr id="39939" name="Picture 3"/>
          <p:cNvPicPr>
            <a:picLocks noChangeAspect="1" noChangeArrowheads="1"/>
          </p:cNvPicPr>
          <p:nvPr/>
        </p:nvPicPr>
        <p:blipFill>
          <a:blip r:embed="rId3" cstate="print"/>
          <a:srcRect/>
          <a:stretch>
            <a:fillRect/>
          </a:stretch>
        </p:blipFill>
        <p:spPr bwMode="auto">
          <a:xfrm>
            <a:off x="467544" y="2708921"/>
            <a:ext cx="2565284" cy="2736303"/>
          </a:xfrm>
          <a:prstGeom prst="rect">
            <a:avLst/>
          </a:prstGeom>
          <a:noFill/>
          <a:ln w="9525">
            <a:noFill/>
            <a:miter lim="800000"/>
            <a:headEnd/>
            <a:tailEnd/>
          </a:ln>
        </p:spPr>
      </p:pic>
      <p:sp>
        <p:nvSpPr>
          <p:cNvPr id="5" name="BlokTextu 4"/>
          <p:cNvSpPr txBox="1"/>
          <p:nvPr/>
        </p:nvSpPr>
        <p:spPr>
          <a:xfrm>
            <a:off x="3131840" y="2636912"/>
            <a:ext cx="5868144" cy="369332"/>
          </a:xfrm>
          <a:prstGeom prst="rect">
            <a:avLst/>
          </a:prstGeom>
          <a:noFill/>
        </p:spPr>
        <p:txBody>
          <a:bodyPr wrap="square" rtlCol="0">
            <a:spAutoFit/>
          </a:bodyPr>
          <a:lstStyle/>
          <a:p>
            <a:r>
              <a:rPr lang="sk-SK" b="1" dirty="0" err="1" smtClean="0"/>
              <a:t>Elektroinstalačné</a:t>
            </a:r>
            <a:r>
              <a:rPr lang="sk-SK" b="1" dirty="0" smtClean="0"/>
              <a:t> </a:t>
            </a:r>
            <a:r>
              <a:rPr lang="sk-SK" b="1" dirty="0" err="1" smtClean="0"/>
              <a:t>krabice</a:t>
            </a:r>
            <a:r>
              <a:rPr lang="sk-SK" b="1" dirty="0" smtClean="0"/>
              <a:t> pod omietku, pre </a:t>
            </a:r>
            <a:r>
              <a:rPr lang="sk-SK" b="1" dirty="0" err="1" smtClean="0"/>
              <a:t>rozbočovanie</a:t>
            </a:r>
            <a:endParaRPr lang="sk-SK" b="1" dirty="0"/>
          </a:p>
        </p:txBody>
      </p:sp>
      <p:pic>
        <p:nvPicPr>
          <p:cNvPr id="39940" name="Picture 4"/>
          <p:cNvPicPr>
            <a:picLocks noChangeAspect="1" noChangeArrowheads="1"/>
          </p:cNvPicPr>
          <p:nvPr/>
        </p:nvPicPr>
        <p:blipFill>
          <a:blip r:embed="rId4" cstate="print"/>
          <a:srcRect/>
          <a:stretch>
            <a:fillRect/>
          </a:stretch>
        </p:blipFill>
        <p:spPr bwMode="auto">
          <a:xfrm>
            <a:off x="3275856" y="3212976"/>
            <a:ext cx="5715000" cy="2724150"/>
          </a:xfrm>
          <a:prstGeom prst="rect">
            <a:avLst/>
          </a:prstGeom>
          <a:noFill/>
          <a:ln w="9525">
            <a:noFill/>
            <a:miter lim="800000"/>
            <a:headEnd/>
            <a:tailEnd/>
          </a:ln>
        </p:spPr>
      </p:pic>
      <p:sp>
        <p:nvSpPr>
          <p:cNvPr id="8" name="BlokTextu 7"/>
          <p:cNvSpPr txBox="1"/>
          <p:nvPr/>
        </p:nvSpPr>
        <p:spPr>
          <a:xfrm>
            <a:off x="539552" y="6093296"/>
            <a:ext cx="8640960" cy="369332"/>
          </a:xfrm>
          <a:prstGeom prst="rect">
            <a:avLst/>
          </a:prstGeom>
          <a:noFill/>
        </p:spPr>
        <p:txBody>
          <a:bodyPr wrap="square" rtlCol="0">
            <a:spAutoFit/>
          </a:bodyPr>
          <a:lstStyle/>
          <a:p>
            <a:r>
              <a:rPr lang="sk-SK" b="1" dirty="0" smtClean="0"/>
              <a:t>Viečka pre elektroinštalačné </a:t>
            </a:r>
            <a:r>
              <a:rPr lang="sk-SK" b="1" dirty="0" err="1" smtClean="0"/>
              <a:t>krabice</a:t>
            </a:r>
            <a:r>
              <a:rPr lang="sk-SK" b="1" dirty="0" smtClean="0"/>
              <a:t>: pre </a:t>
            </a:r>
            <a:r>
              <a:rPr lang="sk-SK" b="1" dirty="0" err="1" smtClean="0"/>
              <a:t>prišroubovanie</a:t>
            </a:r>
            <a:r>
              <a:rPr lang="sk-SK" b="1" dirty="0" smtClean="0"/>
              <a:t>, s </a:t>
            </a:r>
            <a:r>
              <a:rPr lang="sk-SK" b="1" dirty="0" err="1" smtClean="0"/>
              <a:t>trnom</a:t>
            </a:r>
            <a:r>
              <a:rPr lang="sk-SK" b="1" dirty="0" smtClean="0"/>
              <a:t>, s pružnými </a:t>
            </a:r>
            <a:r>
              <a:rPr lang="sk-SK" b="1" dirty="0" err="1" smtClean="0"/>
              <a:t>krídélkami</a:t>
            </a:r>
            <a:endParaRPr lang="sk-SK"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cstate="print"/>
          <a:srcRect/>
          <a:stretch>
            <a:fillRect/>
          </a:stretch>
        </p:blipFill>
        <p:spPr bwMode="auto">
          <a:xfrm>
            <a:off x="323528" y="332656"/>
            <a:ext cx="3515350" cy="2232247"/>
          </a:xfrm>
          <a:prstGeom prst="rect">
            <a:avLst/>
          </a:prstGeom>
          <a:noFill/>
          <a:ln w="9525">
            <a:noFill/>
            <a:miter lim="800000"/>
            <a:headEnd/>
            <a:tailEnd/>
          </a:ln>
        </p:spPr>
      </p:pic>
      <p:sp>
        <p:nvSpPr>
          <p:cNvPr id="4" name="BlokTextu 3"/>
          <p:cNvSpPr txBox="1"/>
          <p:nvPr/>
        </p:nvSpPr>
        <p:spPr>
          <a:xfrm>
            <a:off x="3995936" y="260648"/>
            <a:ext cx="5040560" cy="369332"/>
          </a:xfrm>
          <a:prstGeom prst="rect">
            <a:avLst/>
          </a:prstGeom>
          <a:noFill/>
        </p:spPr>
        <p:txBody>
          <a:bodyPr wrap="square" rtlCol="0">
            <a:spAutoFit/>
          </a:bodyPr>
          <a:lstStyle/>
          <a:p>
            <a:r>
              <a:rPr lang="sk-SK" b="1" dirty="0" err="1" smtClean="0"/>
              <a:t>Elektroinstalačné</a:t>
            </a:r>
            <a:r>
              <a:rPr lang="sk-SK" b="1" dirty="0" smtClean="0"/>
              <a:t> </a:t>
            </a:r>
            <a:r>
              <a:rPr lang="sk-SK" b="1" dirty="0" err="1" smtClean="0"/>
              <a:t>krabice</a:t>
            </a:r>
            <a:r>
              <a:rPr lang="sk-SK" b="1" dirty="0" smtClean="0"/>
              <a:t> do dutých stien</a:t>
            </a:r>
            <a:endParaRPr lang="sk-SK" b="1" dirty="0"/>
          </a:p>
        </p:txBody>
      </p:sp>
      <p:pic>
        <p:nvPicPr>
          <p:cNvPr id="5" name="Obrázok 4"/>
          <p:cNvPicPr/>
          <p:nvPr/>
        </p:nvPicPr>
        <p:blipFill rotWithShape="1">
          <a:blip r:embed="rId3" cstate="print"/>
          <a:srcRect l="4348" t="57277" r="4348" b="5826"/>
          <a:stretch/>
        </p:blipFill>
        <p:spPr bwMode="auto">
          <a:xfrm>
            <a:off x="4067944" y="692696"/>
            <a:ext cx="3024336" cy="2736304"/>
          </a:xfrm>
          <a:prstGeom prst="rect">
            <a:avLst/>
          </a:prstGeom>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pic>
        <p:nvPicPr>
          <p:cNvPr id="40964" name="Picture 4"/>
          <p:cNvPicPr>
            <a:picLocks noChangeAspect="1" noChangeArrowheads="1"/>
          </p:cNvPicPr>
          <p:nvPr/>
        </p:nvPicPr>
        <p:blipFill>
          <a:blip r:embed="rId4" cstate="print"/>
          <a:srcRect/>
          <a:stretch>
            <a:fillRect/>
          </a:stretch>
        </p:blipFill>
        <p:spPr bwMode="auto">
          <a:xfrm>
            <a:off x="323528" y="2780929"/>
            <a:ext cx="3545009" cy="2304256"/>
          </a:xfrm>
          <a:prstGeom prst="rect">
            <a:avLst/>
          </a:prstGeom>
          <a:noFill/>
          <a:ln w="9525">
            <a:noFill/>
            <a:miter lim="800000"/>
            <a:headEnd/>
            <a:tailEnd/>
          </a:ln>
        </p:spPr>
      </p:pic>
      <p:sp>
        <p:nvSpPr>
          <p:cNvPr id="7" name="BlokTextu 6"/>
          <p:cNvSpPr txBox="1"/>
          <p:nvPr/>
        </p:nvSpPr>
        <p:spPr>
          <a:xfrm>
            <a:off x="3995936" y="3718773"/>
            <a:ext cx="4824536" cy="646331"/>
          </a:xfrm>
          <a:prstGeom prst="rect">
            <a:avLst/>
          </a:prstGeom>
          <a:noFill/>
        </p:spPr>
        <p:txBody>
          <a:bodyPr wrap="square" rtlCol="0">
            <a:spAutoFit/>
          </a:bodyPr>
          <a:lstStyle/>
          <a:p>
            <a:r>
              <a:rPr lang="sk-SK" b="1" dirty="0" err="1" smtClean="0"/>
              <a:t>Krabica</a:t>
            </a:r>
            <a:r>
              <a:rPr lang="sk-SK" b="1" dirty="0" smtClean="0"/>
              <a:t> pre montáž na povrch, </a:t>
            </a:r>
            <a:r>
              <a:rPr lang="sk-SK" b="1" dirty="0" err="1" smtClean="0"/>
              <a:t>zaklapávacie</a:t>
            </a:r>
            <a:r>
              <a:rPr lang="sk-SK" b="1" dirty="0" smtClean="0"/>
              <a:t> viečko</a:t>
            </a:r>
            <a:endParaRPr lang="sk-SK" b="1" dirty="0"/>
          </a:p>
        </p:txBody>
      </p:sp>
      <p:pic>
        <p:nvPicPr>
          <p:cNvPr id="40965" name="Picture 5"/>
          <p:cNvPicPr>
            <a:picLocks noChangeAspect="1" noChangeArrowheads="1"/>
          </p:cNvPicPr>
          <p:nvPr/>
        </p:nvPicPr>
        <p:blipFill>
          <a:blip r:embed="rId5" cstate="print"/>
          <a:srcRect/>
          <a:stretch>
            <a:fillRect/>
          </a:stretch>
        </p:blipFill>
        <p:spPr bwMode="auto">
          <a:xfrm>
            <a:off x="6034980" y="4365104"/>
            <a:ext cx="2412694" cy="2360419"/>
          </a:xfrm>
          <a:prstGeom prst="rect">
            <a:avLst/>
          </a:prstGeom>
          <a:noFill/>
          <a:ln w="9525">
            <a:noFill/>
            <a:miter lim="800000"/>
            <a:headEnd/>
            <a:tailEnd/>
          </a:ln>
        </p:spPr>
      </p:pic>
      <p:sp>
        <p:nvSpPr>
          <p:cNvPr id="9" name="BlokTextu 8"/>
          <p:cNvSpPr txBox="1"/>
          <p:nvPr/>
        </p:nvSpPr>
        <p:spPr>
          <a:xfrm>
            <a:off x="323528" y="6372036"/>
            <a:ext cx="5544616" cy="369332"/>
          </a:xfrm>
          <a:prstGeom prst="rect">
            <a:avLst/>
          </a:prstGeom>
          <a:noFill/>
        </p:spPr>
        <p:txBody>
          <a:bodyPr wrap="square" rtlCol="0">
            <a:spAutoFit/>
          </a:bodyPr>
          <a:lstStyle/>
          <a:p>
            <a:r>
              <a:rPr lang="sk-SK" b="1" dirty="0" err="1" smtClean="0"/>
              <a:t>Krabice</a:t>
            </a:r>
            <a:r>
              <a:rPr lang="sk-SK" b="1" dirty="0" smtClean="0"/>
              <a:t> pre montáž na povrch so zvýšeným krytím(IP67)</a:t>
            </a:r>
            <a:endParaRPr lang="sk-SK"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251519" y="260648"/>
            <a:ext cx="5284991" cy="2304256"/>
          </a:xfrm>
          <a:prstGeom prst="rect">
            <a:avLst/>
          </a:prstGeom>
          <a:noFill/>
          <a:ln w="9525">
            <a:noFill/>
            <a:miter lim="800000"/>
            <a:headEnd/>
            <a:tailEnd/>
          </a:ln>
        </p:spPr>
      </p:pic>
      <p:sp>
        <p:nvSpPr>
          <p:cNvPr id="3" name="BlokTextu 2"/>
          <p:cNvSpPr txBox="1"/>
          <p:nvPr/>
        </p:nvSpPr>
        <p:spPr>
          <a:xfrm>
            <a:off x="5724128" y="260648"/>
            <a:ext cx="5256584" cy="923330"/>
          </a:xfrm>
          <a:prstGeom prst="rect">
            <a:avLst/>
          </a:prstGeom>
          <a:noFill/>
        </p:spPr>
        <p:txBody>
          <a:bodyPr wrap="square" rtlCol="0">
            <a:spAutoFit/>
          </a:bodyPr>
          <a:lstStyle/>
          <a:p>
            <a:r>
              <a:rPr lang="sk-SK" dirty="0" smtClean="0"/>
              <a:t>Spojovacie </a:t>
            </a:r>
            <a:r>
              <a:rPr lang="sk-SK" dirty="0" err="1" smtClean="0"/>
              <a:t>krabice</a:t>
            </a:r>
            <a:r>
              <a:rPr lang="sk-SK" dirty="0" smtClean="0"/>
              <a:t> pre viacnásobnú</a:t>
            </a:r>
          </a:p>
          <a:p>
            <a:r>
              <a:rPr lang="sk-SK" dirty="0" smtClean="0"/>
              <a:t> montáž prístrojov; </a:t>
            </a:r>
          </a:p>
          <a:p>
            <a:r>
              <a:rPr lang="sk-SK" dirty="0" err="1" smtClean="0"/>
              <a:t>pohlad</a:t>
            </a:r>
            <a:r>
              <a:rPr lang="sk-SK" dirty="0" smtClean="0"/>
              <a:t> „od steny"</a:t>
            </a:r>
            <a:endParaRPr lang="sk-SK" dirty="0"/>
          </a:p>
        </p:txBody>
      </p:sp>
      <p:pic>
        <p:nvPicPr>
          <p:cNvPr id="41987" name="Picture 3"/>
          <p:cNvPicPr>
            <a:picLocks noChangeAspect="1" noChangeArrowheads="1"/>
          </p:cNvPicPr>
          <p:nvPr/>
        </p:nvPicPr>
        <p:blipFill>
          <a:blip r:embed="rId3" cstate="print"/>
          <a:srcRect/>
          <a:stretch>
            <a:fillRect/>
          </a:stretch>
        </p:blipFill>
        <p:spPr bwMode="auto">
          <a:xfrm>
            <a:off x="251520" y="2875052"/>
            <a:ext cx="4032448" cy="3701787"/>
          </a:xfrm>
          <a:prstGeom prst="rect">
            <a:avLst/>
          </a:prstGeom>
          <a:noFill/>
          <a:ln w="9525">
            <a:noFill/>
            <a:miter lim="800000"/>
            <a:headEnd/>
            <a:tailEnd/>
          </a:ln>
        </p:spPr>
      </p:pic>
      <p:sp>
        <p:nvSpPr>
          <p:cNvPr id="5" name="BlokTextu 4"/>
          <p:cNvSpPr txBox="1"/>
          <p:nvPr/>
        </p:nvSpPr>
        <p:spPr>
          <a:xfrm>
            <a:off x="4572000" y="2852936"/>
            <a:ext cx="4248472" cy="646331"/>
          </a:xfrm>
          <a:prstGeom prst="rect">
            <a:avLst/>
          </a:prstGeom>
          <a:noFill/>
        </p:spPr>
        <p:txBody>
          <a:bodyPr wrap="square" rtlCol="0">
            <a:spAutoFit/>
          </a:bodyPr>
          <a:lstStyle/>
          <a:p>
            <a:r>
              <a:rPr lang="sk-SK" dirty="0" err="1" smtClean="0"/>
              <a:t>Velká</a:t>
            </a:r>
            <a:r>
              <a:rPr lang="sk-SK" dirty="0" smtClean="0"/>
              <a:t> elektroinštalačná </a:t>
            </a:r>
            <a:r>
              <a:rPr lang="sk-SK" dirty="0" err="1" smtClean="0"/>
              <a:t>krabica</a:t>
            </a:r>
            <a:r>
              <a:rPr lang="sk-SK" dirty="0" smtClean="0"/>
              <a:t> pre vonkajšiu montáž</a:t>
            </a:r>
            <a:endParaRPr lang="sk-SK"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251520" y="260648"/>
            <a:ext cx="7848872" cy="646331"/>
          </a:xfrm>
          <a:prstGeom prst="rect">
            <a:avLst/>
          </a:prstGeom>
          <a:noFill/>
        </p:spPr>
        <p:txBody>
          <a:bodyPr wrap="square" rtlCol="0">
            <a:spAutoFit/>
          </a:bodyPr>
          <a:lstStyle/>
          <a:p>
            <a:r>
              <a:rPr lang="sk-SK" b="1" dirty="0" err="1" smtClean="0"/>
              <a:t>Krabica</a:t>
            </a:r>
            <a:r>
              <a:rPr lang="sk-SK" b="1" dirty="0" smtClean="0"/>
              <a:t> rozvodná - 6456-12 - 4P/16A/400V - 70x40mm - sivá</a:t>
            </a:r>
          </a:p>
          <a:p>
            <a:endParaRPr lang="sk-SK" dirty="0"/>
          </a:p>
        </p:txBody>
      </p:sp>
      <p:pic>
        <p:nvPicPr>
          <p:cNvPr id="1026" name="Picture 2" descr="http://www.hagard.sk/buxus/images/products/EKR000000072.jpg"/>
          <p:cNvPicPr>
            <a:picLocks noChangeAspect="1" noChangeArrowheads="1"/>
          </p:cNvPicPr>
          <p:nvPr/>
        </p:nvPicPr>
        <p:blipFill>
          <a:blip r:embed="rId2" cstate="print"/>
          <a:srcRect l="13415" t="1219" r="13415" b="3659"/>
          <a:stretch>
            <a:fillRect/>
          </a:stretch>
        </p:blipFill>
        <p:spPr bwMode="auto">
          <a:xfrm>
            <a:off x="323528" y="692696"/>
            <a:ext cx="4320480" cy="5616624"/>
          </a:xfrm>
          <a:prstGeom prst="rect">
            <a:avLst/>
          </a:prstGeom>
          <a:noFill/>
        </p:spPr>
      </p:pic>
      <p:sp>
        <p:nvSpPr>
          <p:cNvPr id="4" name="BlokTextu 3"/>
          <p:cNvSpPr txBox="1"/>
          <p:nvPr/>
        </p:nvSpPr>
        <p:spPr>
          <a:xfrm>
            <a:off x="4716016" y="1231592"/>
            <a:ext cx="3888432" cy="1477328"/>
          </a:xfrm>
          <a:prstGeom prst="rect">
            <a:avLst/>
          </a:prstGeom>
          <a:noFill/>
        </p:spPr>
        <p:txBody>
          <a:bodyPr wrap="square" rtlCol="0">
            <a:spAutoFit/>
          </a:bodyPr>
          <a:lstStyle/>
          <a:p>
            <a:r>
              <a:rPr lang="sk-SK" b="1" dirty="0" smtClean="0"/>
              <a:t>Materiál:</a:t>
            </a:r>
            <a:r>
              <a:rPr lang="sk-SK" dirty="0" smtClean="0"/>
              <a:t> PVC</a:t>
            </a:r>
            <a:br>
              <a:rPr lang="sk-SK" dirty="0" smtClean="0"/>
            </a:br>
            <a:r>
              <a:rPr lang="sk-SK" b="1" dirty="0" smtClean="0"/>
              <a:t>Max. prierez vodiča: </a:t>
            </a:r>
            <a:r>
              <a:rPr lang="sk-SK" dirty="0" smtClean="0"/>
              <a:t>4,0 mm2</a:t>
            </a:r>
            <a:br>
              <a:rPr lang="sk-SK" dirty="0" smtClean="0"/>
            </a:br>
            <a:r>
              <a:rPr lang="sk-SK" b="1" dirty="0" smtClean="0"/>
              <a:t>Gumová </a:t>
            </a:r>
            <a:r>
              <a:rPr lang="sk-SK" b="1" dirty="0" err="1" smtClean="0"/>
              <a:t>prechodka</a:t>
            </a:r>
            <a:r>
              <a:rPr lang="sk-SK" b="1" dirty="0" smtClean="0"/>
              <a:t>: </a:t>
            </a:r>
            <a:r>
              <a:rPr lang="sk-SK" dirty="0" smtClean="0"/>
              <a:t>od 7,0 do 14,0 mm priemeru kábla aj s izoláciou</a:t>
            </a:r>
            <a:br>
              <a:rPr lang="sk-SK" dirty="0" smtClean="0"/>
            </a:br>
            <a:r>
              <a:rPr lang="sk-SK" dirty="0" err="1" smtClean="0"/>
              <a:t>Krabica</a:t>
            </a:r>
            <a:r>
              <a:rPr lang="sk-SK" dirty="0" smtClean="0"/>
              <a:t> obsahuje 4P svorkovnicu</a:t>
            </a:r>
            <a:endParaRPr lang="sk-SK"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Krabice odbočná s víčkem a svorkovnicí KR 97/5 KA Kopos  "/>
          <p:cNvPicPr>
            <a:picLocks noChangeAspect="1" noChangeArrowheads="1"/>
          </p:cNvPicPr>
          <p:nvPr/>
        </p:nvPicPr>
        <p:blipFill>
          <a:blip r:embed="rId2" cstate="print"/>
          <a:srcRect/>
          <a:stretch>
            <a:fillRect/>
          </a:stretch>
        </p:blipFill>
        <p:spPr bwMode="auto">
          <a:xfrm>
            <a:off x="251520" y="260648"/>
            <a:ext cx="2592288" cy="1944217"/>
          </a:xfrm>
          <a:prstGeom prst="rect">
            <a:avLst/>
          </a:prstGeom>
          <a:noFill/>
        </p:spPr>
      </p:pic>
      <p:pic>
        <p:nvPicPr>
          <p:cNvPr id="1029" name="Picture 5" descr="Krabica KP 68/2"/>
          <p:cNvPicPr>
            <a:picLocks noChangeAspect="1" noChangeArrowheads="1"/>
          </p:cNvPicPr>
          <p:nvPr/>
        </p:nvPicPr>
        <p:blipFill>
          <a:blip r:embed="rId3" cstate="print"/>
          <a:srcRect/>
          <a:stretch>
            <a:fillRect/>
          </a:stretch>
        </p:blipFill>
        <p:spPr bwMode="auto">
          <a:xfrm>
            <a:off x="3131840" y="0"/>
            <a:ext cx="2304256" cy="2304256"/>
          </a:xfrm>
          <a:prstGeom prst="rect">
            <a:avLst/>
          </a:prstGeom>
          <a:noFill/>
        </p:spPr>
      </p:pic>
      <p:pic>
        <p:nvPicPr>
          <p:cNvPr id="1030" name="Picture 6"/>
          <p:cNvPicPr>
            <a:picLocks noChangeAspect="1" noChangeArrowheads="1"/>
          </p:cNvPicPr>
          <p:nvPr/>
        </p:nvPicPr>
        <p:blipFill>
          <a:blip r:embed="rId4" cstate="print"/>
          <a:srcRect/>
          <a:stretch>
            <a:fillRect/>
          </a:stretch>
        </p:blipFill>
        <p:spPr bwMode="auto">
          <a:xfrm>
            <a:off x="5580112" y="188640"/>
            <a:ext cx="2292124" cy="1988840"/>
          </a:xfrm>
          <a:prstGeom prst="rect">
            <a:avLst/>
          </a:prstGeom>
          <a:noFill/>
          <a:ln w="9525">
            <a:noFill/>
            <a:miter lim="800000"/>
            <a:headEnd/>
            <a:tailEnd/>
          </a:ln>
        </p:spPr>
      </p:pic>
      <p:pic>
        <p:nvPicPr>
          <p:cNvPr id="4098" name="Picture 2" descr="EKR000000072.jpg (500×500)"/>
          <p:cNvPicPr>
            <a:picLocks noChangeAspect="1" noChangeArrowheads="1"/>
          </p:cNvPicPr>
          <p:nvPr/>
        </p:nvPicPr>
        <p:blipFill>
          <a:blip r:embed="rId5" cstate="print"/>
          <a:srcRect l="12841" t="2296" r="14584" b="3961"/>
          <a:stretch>
            <a:fillRect/>
          </a:stretch>
        </p:blipFill>
        <p:spPr bwMode="auto">
          <a:xfrm>
            <a:off x="35496" y="2492896"/>
            <a:ext cx="3100695" cy="4005064"/>
          </a:xfrm>
          <a:prstGeom prst="rect">
            <a:avLst/>
          </a:prstGeom>
          <a:noFill/>
        </p:spPr>
      </p:pic>
      <p:pic>
        <p:nvPicPr>
          <p:cNvPr id="4099" name="Picture 3"/>
          <p:cNvPicPr>
            <a:picLocks noChangeAspect="1" noChangeArrowheads="1"/>
          </p:cNvPicPr>
          <p:nvPr/>
        </p:nvPicPr>
        <p:blipFill>
          <a:blip r:embed="rId6" cstate="print"/>
          <a:srcRect/>
          <a:stretch>
            <a:fillRect/>
          </a:stretch>
        </p:blipFill>
        <p:spPr bwMode="auto">
          <a:xfrm>
            <a:off x="3347864" y="2708920"/>
            <a:ext cx="2520280" cy="2520280"/>
          </a:xfrm>
          <a:prstGeom prst="rect">
            <a:avLst/>
          </a:prstGeom>
          <a:noFill/>
          <a:ln w="9525">
            <a:noFill/>
            <a:miter lim="800000"/>
            <a:headEnd/>
            <a:tailEnd/>
          </a:ln>
        </p:spPr>
      </p:pic>
      <p:pic>
        <p:nvPicPr>
          <p:cNvPr id="4101" name="Picture 5" descr="http://www.hagard.sk/buxus/images/products/EKR000000135.jpg"/>
          <p:cNvPicPr>
            <a:picLocks noChangeAspect="1" noChangeArrowheads="1"/>
          </p:cNvPicPr>
          <p:nvPr/>
        </p:nvPicPr>
        <p:blipFill>
          <a:blip r:embed="rId7" cstate="print"/>
          <a:srcRect l="4000" t="2296" r="6793" b="3961"/>
          <a:stretch>
            <a:fillRect/>
          </a:stretch>
        </p:blipFill>
        <p:spPr bwMode="auto">
          <a:xfrm>
            <a:off x="6300192" y="2420888"/>
            <a:ext cx="2672426" cy="280831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p:nvPr/>
        </p:nvPicPr>
        <p:blipFill>
          <a:blip r:embed="rId2" cstate="print"/>
          <a:srcRect r="51186"/>
          <a:stretch>
            <a:fillRect/>
          </a:stretch>
        </p:blipFill>
        <p:spPr bwMode="auto">
          <a:xfrm>
            <a:off x="755576" y="3140968"/>
            <a:ext cx="3240360" cy="3096344"/>
          </a:xfrm>
          <a:prstGeom prst="rect">
            <a:avLst/>
          </a:prstGeom>
          <a:noFill/>
          <a:ln w="9525">
            <a:noFill/>
            <a:miter lim="800000"/>
            <a:headEnd/>
            <a:tailEnd/>
          </a:ln>
        </p:spPr>
      </p:pic>
      <p:sp>
        <p:nvSpPr>
          <p:cNvPr id="3" name="BlokTextu 2"/>
          <p:cNvSpPr txBox="1"/>
          <p:nvPr/>
        </p:nvSpPr>
        <p:spPr>
          <a:xfrm>
            <a:off x="251520" y="44624"/>
            <a:ext cx="8640960" cy="369332"/>
          </a:xfrm>
          <a:prstGeom prst="rect">
            <a:avLst/>
          </a:prstGeom>
          <a:noFill/>
        </p:spPr>
        <p:txBody>
          <a:bodyPr wrap="square" rtlCol="0">
            <a:spAutoFit/>
          </a:bodyPr>
          <a:lstStyle/>
          <a:p>
            <a:r>
              <a:rPr lang="sk-SK" b="1" dirty="0" smtClean="0"/>
              <a:t>Zapojte pomocou rozvodných </a:t>
            </a:r>
            <a:r>
              <a:rPr lang="sk-SK" b="1" dirty="0" err="1" smtClean="0"/>
              <a:t>krabíc</a:t>
            </a:r>
            <a:r>
              <a:rPr lang="sk-SK" b="1" dirty="0" smtClean="0"/>
              <a:t> KR</a:t>
            </a:r>
            <a:endParaRPr lang="sk-SK" b="1" dirty="0"/>
          </a:p>
        </p:txBody>
      </p:sp>
      <p:pic>
        <p:nvPicPr>
          <p:cNvPr id="4" name="Obrázok 3"/>
          <p:cNvPicPr/>
          <p:nvPr/>
        </p:nvPicPr>
        <p:blipFill>
          <a:blip r:embed="rId3" cstate="print"/>
          <a:srcRect r="50000"/>
          <a:stretch>
            <a:fillRect/>
          </a:stretch>
        </p:blipFill>
        <p:spPr bwMode="auto">
          <a:xfrm>
            <a:off x="4283968" y="3140968"/>
            <a:ext cx="4320480" cy="3168352"/>
          </a:xfrm>
          <a:prstGeom prst="rect">
            <a:avLst/>
          </a:prstGeom>
          <a:noFill/>
          <a:ln w="9525">
            <a:noFill/>
            <a:miter lim="800000"/>
            <a:headEnd/>
            <a:tailEnd/>
          </a:ln>
        </p:spPr>
      </p:pic>
      <p:pic>
        <p:nvPicPr>
          <p:cNvPr id="5" name="Obrázok 4"/>
          <p:cNvPicPr/>
          <p:nvPr/>
        </p:nvPicPr>
        <p:blipFill>
          <a:blip r:embed="rId4" cstate="print"/>
          <a:srcRect r="48073"/>
          <a:stretch>
            <a:fillRect/>
          </a:stretch>
        </p:blipFill>
        <p:spPr bwMode="auto">
          <a:xfrm>
            <a:off x="683568" y="836712"/>
            <a:ext cx="3960440" cy="2016224"/>
          </a:xfrm>
          <a:prstGeom prst="rect">
            <a:avLst/>
          </a:prstGeom>
          <a:noFill/>
          <a:ln w="9525">
            <a:noFill/>
            <a:miter lim="800000"/>
            <a:headEnd/>
            <a:tailEnd/>
          </a:ln>
        </p:spPr>
      </p:pic>
      <p:sp>
        <p:nvSpPr>
          <p:cNvPr id="6" name="BlokTextu 5"/>
          <p:cNvSpPr txBox="1"/>
          <p:nvPr/>
        </p:nvSpPr>
        <p:spPr>
          <a:xfrm>
            <a:off x="0" y="836712"/>
            <a:ext cx="611560" cy="369332"/>
          </a:xfrm>
          <a:prstGeom prst="rect">
            <a:avLst/>
          </a:prstGeom>
          <a:noFill/>
        </p:spPr>
        <p:txBody>
          <a:bodyPr wrap="square" rtlCol="0">
            <a:spAutoFit/>
          </a:bodyPr>
          <a:lstStyle/>
          <a:p>
            <a:r>
              <a:rPr lang="sk-SK" b="1" dirty="0" smtClean="0"/>
              <a:t>1:</a:t>
            </a:r>
            <a:endParaRPr lang="sk-SK" b="1" dirty="0"/>
          </a:p>
        </p:txBody>
      </p:sp>
      <p:sp>
        <p:nvSpPr>
          <p:cNvPr id="7" name="BlokTextu 6"/>
          <p:cNvSpPr txBox="1"/>
          <p:nvPr/>
        </p:nvSpPr>
        <p:spPr>
          <a:xfrm>
            <a:off x="35496" y="3068960"/>
            <a:ext cx="611560" cy="369332"/>
          </a:xfrm>
          <a:prstGeom prst="rect">
            <a:avLst/>
          </a:prstGeom>
          <a:noFill/>
        </p:spPr>
        <p:txBody>
          <a:bodyPr wrap="square" rtlCol="0">
            <a:spAutoFit/>
          </a:bodyPr>
          <a:lstStyle/>
          <a:p>
            <a:r>
              <a:rPr lang="sk-SK" b="1" dirty="0" smtClean="0"/>
              <a:t>2:</a:t>
            </a:r>
            <a:endParaRPr lang="sk-SK"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t="3448" r="49117"/>
          <a:stretch>
            <a:fillRect/>
          </a:stretch>
        </p:blipFill>
        <p:spPr bwMode="auto">
          <a:xfrm>
            <a:off x="4572000" y="836712"/>
            <a:ext cx="4320479" cy="4032448"/>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r="51247"/>
          <a:stretch>
            <a:fillRect/>
          </a:stretch>
        </p:blipFill>
        <p:spPr bwMode="auto">
          <a:xfrm>
            <a:off x="395536" y="836712"/>
            <a:ext cx="4032448" cy="2736304"/>
          </a:xfrm>
          <a:prstGeom prst="rect">
            <a:avLst/>
          </a:prstGeom>
          <a:noFill/>
          <a:ln w="9525">
            <a:noFill/>
            <a:miter lim="800000"/>
            <a:headEnd/>
            <a:tailEnd/>
          </a:ln>
        </p:spPr>
      </p:pic>
      <p:sp>
        <p:nvSpPr>
          <p:cNvPr id="4" name="BlokTextu 3"/>
          <p:cNvSpPr txBox="1"/>
          <p:nvPr/>
        </p:nvSpPr>
        <p:spPr>
          <a:xfrm>
            <a:off x="251520" y="188640"/>
            <a:ext cx="8640960" cy="369332"/>
          </a:xfrm>
          <a:prstGeom prst="rect">
            <a:avLst/>
          </a:prstGeom>
          <a:noFill/>
        </p:spPr>
        <p:txBody>
          <a:bodyPr wrap="square" rtlCol="0">
            <a:spAutoFit/>
          </a:bodyPr>
          <a:lstStyle/>
          <a:p>
            <a:r>
              <a:rPr lang="sk-SK" b="1" dirty="0" smtClean="0"/>
              <a:t>Zapojte pomocou rozvodných </a:t>
            </a:r>
            <a:r>
              <a:rPr lang="sk-SK" b="1" dirty="0" err="1" smtClean="0"/>
              <a:t>krabíc</a:t>
            </a:r>
            <a:r>
              <a:rPr lang="sk-SK" b="1" dirty="0" smtClean="0"/>
              <a:t> KR</a:t>
            </a:r>
            <a:endParaRPr lang="sk-SK"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lokTextu 6"/>
          <p:cNvSpPr txBox="1"/>
          <p:nvPr/>
        </p:nvSpPr>
        <p:spPr>
          <a:xfrm>
            <a:off x="1475656" y="260648"/>
            <a:ext cx="7668344" cy="2031325"/>
          </a:xfrm>
          <a:prstGeom prst="rect">
            <a:avLst/>
          </a:prstGeom>
          <a:noFill/>
        </p:spPr>
        <p:txBody>
          <a:bodyPr wrap="square" rtlCol="0">
            <a:spAutoFit/>
          </a:bodyPr>
          <a:lstStyle/>
          <a:p>
            <a:r>
              <a:rPr lang="sk-SK" dirty="0" smtClean="0"/>
              <a:t> </a:t>
            </a:r>
          </a:p>
          <a:p>
            <a:r>
              <a:rPr lang="sk-SK" b="1" u="sng" dirty="0" smtClean="0"/>
              <a:t>Vypínač č.1  </a:t>
            </a:r>
            <a:endParaRPr lang="sk-SK" dirty="0" smtClean="0"/>
          </a:p>
          <a:p>
            <a:r>
              <a:rPr lang="sk-SK" dirty="0" smtClean="0"/>
              <a:t>Používa sa na ovládanie jedného svetla z jedného miesta, čiže je jednopáčkový a samozrejme najpoužívanejší pre ovládanie svetla v miestnostiach kde sa vchádza jednými dverami ako väčšina izieb v bytoch a domoch.</a:t>
            </a:r>
          </a:p>
          <a:p>
            <a:r>
              <a:rPr lang="sk-SK" b="1" dirty="0" smtClean="0"/>
              <a:t>Použitie: izby, komory, záchody, šatníky...</a:t>
            </a:r>
          </a:p>
          <a:p>
            <a:endParaRPr lang="sk-SK" dirty="0"/>
          </a:p>
        </p:txBody>
      </p:sp>
      <p:pic>
        <p:nvPicPr>
          <p:cNvPr id="8" name="Obrázok 7" descr="http://vypinacezasuvky.sk/image/data/znacky%20vypinacov/vyp1z.jpg"/>
          <p:cNvPicPr/>
          <p:nvPr/>
        </p:nvPicPr>
        <p:blipFill>
          <a:blip r:embed="rId2" cstate="print"/>
          <a:srcRect/>
          <a:stretch>
            <a:fillRect/>
          </a:stretch>
        </p:blipFill>
        <p:spPr bwMode="auto">
          <a:xfrm>
            <a:off x="323528" y="836712"/>
            <a:ext cx="936104" cy="864096"/>
          </a:xfrm>
          <a:prstGeom prst="rect">
            <a:avLst/>
          </a:prstGeom>
          <a:noFill/>
          <a:ln w="9525">
            <a:noFill/>
            <a:miter lim="800000"/>
            <a:headEnd/>
            <a:tailEnd/>
          </a:ln>
        </p:spPr>
      </p:pic>
      <p:sp>
        <p:nvSpPr>
          <p:cNvPr id="9" name="BlokTextu 8"/>
          <p:cNvSpPr txBox="1"/>
          <p:nvPr/>
        </p:nvSpPr>
        <p:spPr>
          <a:xfrm>
            <a:off x="1475656" y="2204864"/>
            <a:ext cx="7128792" cy="2308324"/>
          </a:xfrm>
          <a:prstGeom prst="rect">
            <a:avLst/>
          </a:prstGeom>
          <a:noFill/>
        </p:spPr>
        <p:txBody>
          <a:bodyPr wrap="square" rtlCol="0">
            <a:spAutoFit/>
          </a:bodyPr>
          <a:lstStyle/>
          <a:p>
            <a:r>
              <a:rPr lang="sk-SK" b="1" u="sng" dirty="0" smtClean="0"/>
              <a:t>Vypínač č.6</a:t>
            </a:r>
            <a:endParaRPr lang="sk-SK" dirty="0" smtClean="0"/>
          </a:p>
          <a:p>
            <a:r>
              <a:rPr lang="sk-SK" dirty="0" smtClean="0"/>
              <a:t>Používa sa na ovládanie jedného svetla z dvoch miest, nazýva sa taktiež chodbový alebo schodiskový vypínač. Elektrikári ho môžu nazývať aj ako striedavý, alebo aj prepínač. Schodiskový systém umožňuje rozsvietiť jedno svetlo prvým vypínačom a zhasnúť to isté svetlo druhým vypínačom. Tento vypínač je jednopáčkový a dá sa zapojiť aj ako vypínač č.1.</a:t>
            </a:r>
          </a:p>
          <a:p>
            <a:r>
              <a:rPr lang="sk-SK" b="1" dirty="0" smtClean="0"/>
              <a:t>Použitie: chodby, schodiská, haly...</a:t>
            </a:r>
          </a:p>
          <a:p>
            <a:endParaRPr lang="sk-SK" dirty="0"/>
          </a:p>
        </p:txBody>
      </p:sp>
      <p:pic>
        <p:nvPicPr>
          <p:cNvPr id="10" name="Obrázok 9" descr="http://vypinacezasuvky.sk/image/data/znacky%20vypinacov/vyp6z.jpg"/>
          <p:cNvPicPr/>
          <p:nvPr/>
        </p:nvPicPr>
        <p:blipFill>
          <a:blip r:embed="rId3" cstate="print"/>
          <a:srcRect/>
          <a:stretch>
            <a:fillRect/>
          </a:stretch>
        </p:blipFill>
        <p:spPr bwMode="auto">
          <a:xfrm>
            <a:off x="395536" y="2492896"/>
            <a:ext cx="936104" cy="864096"/>
          </a:xfrm>
          <a:prstGeom prst="rect">
            <a:avLst/>
          </a:prstGeom>
          <a:noFill/>
          <a:ln w="9525">
            <a:noFill/>
            <a:miter lim="800000"/>
            <a:headEnd/>
            <a:tailEnd/>
          </a:ln>
        </p:spPr>
      </p:pic>
      <p:sp>
        <p:nvSpPr>
          <p:cNvPr id="11" name="BlokTextu 10"/>
          <p:cNvSpPr txBox="1"/>
          <p:nvPr/>
        </p:nvSpPr>
        <p:spPr>
          <a:xfrm>
            <a:off x="1547664" y="4293096"/>
            <a:ext cx="6984776" cy="2031325"/>
          </a:xfrm>
          <a:prstGeom prst="rect">
            <a:avLst/>
          </a:prstGeom>
          <a:noFill/>
        </p:spPr>
        <p:txBody>
          <a:bodyPr wrap="square" rtlCol="0">
            <a:spAutoFit/>
          </a:bodyPr>
          <a:lstStyle/>
          <a:p>
            <a:r>
              <a:rPr lang="sk-SK" b="1" u="sng" dirty="0" smtClean="0"/>
              <a:t>Vypínač č.5</a:t>
            </a:r>
            <a:endParaRPr lang="sk-SK" dirty="0" smtClean="0"/>
          </a:p>
          <a:p>
            <a:r>
              <a:rPr lang="sk-SK" dirty="0" smtClean="0"/>
              <a:t>Je dvojpáčkový vypínač, ktorý ovláda dve svetlá z jedného miesta. Nazýva sa aj sériový alebo lustrový vypínač, používa sa najmä v obývačkách, kúpeľniach alebo halách. Dá sa ľudovo povedať, že sú to dva vypínače č.1 v jednom vypínači.</a:t>
            </a:r>
          </a:p>
          <a:p>
            <a:r>
              <a:rPr lang="sk-SK" b="1" dirty="0" smtClean="0"/>
              <a:t>Použitie: obývačky, kúpeľne, záchody...</a:t>
            </a:r>
          </a:p>
          <a:p>
            <a:endParaRPr lang="sk-SK" dirty="0"/>
          </a:p>
        </p:txBody>
      </p:sp>
      <p:pic>
        <p:nvPicPr>
          <p:cNvPr id="12" name="Obrázok 11" descr="http://vypinacezasuvky.sk/image/data/znacky%20vypinacov/vyp5z.jpg"/>
          <p:cNvPicPr/>
          <p:nvPr/>
        </p:nvPicPr>
        <p:blipFill>
          <a:blip r:embed="rId4" cstate="print"/>
          <a:srcRect/>
          <a:stretch>
            <a:fillRect/>
          </a:stretch>
        </p:blipFill>
        <p:spPr bwMode="auto">
          <a:xfrm>
            <a:off x="323528" y="4653136"/>
            <a:ext cx="1008112" cy="1008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p:nvPr/>
        </p:nvPicPr>
        <p:blipFill>
          <a:blip r:embed="rId2" cstate="print"/>
          <a:srcRect r="47674"/>
          <a:stretch>
            <a:fillRect/>
          </a:stretch>
        </p:blipFill>
        <p:spPr bwMode="auto">
          <a:xfrm>
            <a:off x="395536" y="620688"/>
            <a:ext cx="3816424" cy="2880320"/>
          </a:xfrm>
          <a:prstGeom prst="rect">
            <a:avLst/>
          </a:prstGeom>
          <a:noFill/>
          <a:ln w="9525">
            <a:noFill/>
            <a:miter lim="800000"/>
            <a:headEnd/>
            <a:tailEnd/>
          </a:ln>
        </p:spPr>
      </p:pic>
      <p:sp>
        <p:nvSpPr>
          <p:cNvPr id="3" name="BlokTextu 2"/>
          <p:cNvSpPr txBox="1"/>
          <p:nvPr/>
        </p:nvSpPr>
        <p:spPr>
          <a:xfrm>
            <a:off x="323528" y="179348"/>
            <a:ext cx="3960440" cy="369332"/>
          </a:xfrm>
          <a:prstGeom prst="rect">
            <a:avLst/>
          </a:prstGeom>
          <a:noFill/>
        </p:spPr>
        <p:txBody>
          <a:bodyPr wrap="square" rtlCol="0">
            <a:spAutoFit/>
          </a:bodyPr>
          <a:lstStyle/>
          <a:p>
            <a:r>
              <a:rPr lang="sk-SK" b="1" dirty="0" smtClean="0"/>
              <a:t>Zapojte v </a:t>
            </a:r>
            <a:r>
              <a:rPr lang="sk-SK" b="1" dirty="0" err="1" smtClean="0"/>
              <a:t>Multisime</a:t>
            </a:r>
            <a:endParaRPr lang="sk-SK" b="1" dirty="0"/>
          </a:p>
        </p:txBody>
      </p:sp>
      <p:pic>
        <p:nvPicPr>
          <p:cNvPr id="4" name="Obrázok 3"/>
          <p:cNvPicPr/>
          <p:nvPr/>
        </p:nvPicPr>
        <p:blipFill>
          <a:blip r:embed="rId3" cstate="print"/>
          <a:srcRect r="40541"/>
          <a:stretch>
            <a:fillRect/>
          </a:stretch>
        </p:blipFill>
        <p:spPr bwMode="auto">
          <a:xfrm>
            <a:off x="4355976" y="620688"/>
            <a:ext cx="3528392" cy="2880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95535" y="620688"/>
            <a:ext cx="8117487" cy="5688632"/>
          </a:xfrm>
          <a:prstGeom prst="rect">
            <a:avLst/>
          </a:prstGeom>
          <a:noFill/>
          <a:ln w="9525">
            <a:noFill/>
            <a:miter lim="800000"/>
            <a:headEnd/>
            <a:tailEnd/>
          </a:ln>
        </p:spPr>
      </p:pic>
      <p:sp>
        <p:nvSpPr>
          <p:cNvPr id="5" name="BlokTextu 4"/>
          <p:cNvSpPr txBox="1"/>
          <p:nvPr/>
        </p:nvSpPr>
        <p:spPr>
          <a:xfrm>
            <a:off x="323528" y="251356"/>
            <a:ext cx="8352928" cy="369332"/>
          </a:xfrm>
          <a:prstGeom prst="rect">
            <a:avLst/>
          </a:prstGeom>
          <a:noFill/>
        </p:spPr>
        <p:txBody>
          <a:bodyPr wrap="square" rtlCol="0">
            <a:spAutoFit/>
          </a:bodyPr>
          <a:lstStyle/>
          <a:p>
            <a:r>
              <a:rPr lang="sk-SK" b="1" dirty="0" smtClean="0"/>
              <a:t>Rozšírenie spínaných miest</a:t>
            </a:r>
            <a:endParaRPr lang="sk-SK" b="1" dirty="0"/>
          </a:p>
        </p:txBody>
      </p:sp>
      <p:pic>
        <p:nvPicPr>
          <p:cNvPr id="4" name="Picture 14" descr="https://upload.wikimedia.org/wikipedia/commons/thumb/e/eb/Kontakt.svg/220px-Kontakt.svg.png"/>
          <p:cNvPicPr>
            <a:picLocks noChangeAspect="1" noChangeArrowheads="1"/>
          </p:cNvPicPr>
          <p:nvPr/>
        </p:nvPicPr>
        <p:blipFill>
          <a:blip r:embed="rId3" cstate="print"/>
          <a:srcRect/>
          <a:stretch>
            <a:fillRect/>
          </a:stretch>
        </p:blipFill>
        <p:spPr bwMode="auto">
          <a:xfrm>
            <a:off x="5986347" y="5271751"/>
            <a:ext cx="3050149" cy="1469617"/>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9090" t="19125" r="51025" b="41843"/>
          <a:stretch>
            <a:fillRect/>
          </a:stretch>
        </p:blipFill>
        <p:spPr bwMode="auto">
          <a:xfrm>
            <a:off x="0" y="980728"/>
            <a:ext cx="4579581" cy="322266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572000" y="1052736"/>
            <a:ext cx="4332205" cy="3960440"/>
          </a:xfrm>
          <a:prstGeom prst="rect">
            <a:avLst/>
          </a:prstGeom>
          <a:noFill/>
          <a:ln w="9525">
            <a:noFill/>
            <a:miter lim="800000"/>
            <a:headEnd/>
            <a:tailEnd/>
          </a:ln>
        </p:spPr>
      </p:pic>
      <p:sp>
        <p:nvSpPr>
          <p:cNvPr id="6" name="BlokTextu 5"/>
          <p:cNvSpPr txBox="1"/>
          <p:nvPr/>
        </p:nvSpPr>
        <p:spPr>
          <a:xfrm>
            <a:off x="323528" y="332656"/>
            <a:ext cx="4032448" cy="369332"/>
          </a:xfrm>
          <a:prstGeom prst="rect">
            <a:avLst/>
          </a:prstGeom>
          <a:noFill/>
        </p:spPr>
        <p:txBody>
          <a:bodyPr wrap="square" rtlCol="0">
            <a:spAutoFit/>
          </a:bodyPr>
          <a:lstStyle/>
          <a:p>
            <a:r>
              <a:rPr lang="sk-SK" b="1" dirty="0" smtClean="0"/>
              <a:t>Zapojenie </a:t>
            </a:r>
            <a:r>
              <a:rPr lang="sk-SK" b="1" dirty="0" err="1" smtClean="0"/>
              <a:t>stykača</a:t>
            </a:r>
            <a:endParaRPr lang="sk-SK" b="1" dirty="0"/>
          </a:p>
        </p:txBody>
      </p:sp>
      <p:sp>
        <p:nvSpPr>
          <p:cNvPr id="7" name="BlokTextu 6"/>
          <p:cNvSpPr txBox="1"/>
          <p:nvPr/>
        </p:nvSpPr>
        <p:spPr>
          <a:xfrm>
            <a:off x="5220072" y="332656"/>
            <a:ext cx="3384376" cy="369332"/>
          </a:xfrm>
          <a:prstGeom prst="rect">
            <a:avLst/>
          </a:prstGeom>
          <a:noFill/>
        </p:spPr>
        <p:txBody>
          <a:bodyPr wrap="square" rtlCol="0">
            <a:spAutoFit/>
          </a:bodyPr>
          <a:lstStyle/>
          <a:p>
            <a:r>
              <a:rPr lang="sk-SK" b="1" dirty="0" smtClean="0"/>
              <a:t>Zapojenie </a:t>
            </a:r>
            <a:r>
              <a:rPr lang="sk-SK" b="1" dirty="0" err="1" smtClean="0"/>
              <a:t>samodržného</a:t>
            </a:r>
            <a:r>
              <a:rPr lang="sk-SK" b="1" dirty="0" smtClean="0"/>
              <a:t> kontaktu</a:t>
            </a:r>
            <a:endParaRPr lang="sk-SK" b="1" dirty="0"/>
          </a:p>
        </p:txBody>
      </p:sp>
      <p:sp>
        <p:nvSpPr>
          <p:cNvPr id="8" name="BlokTextu 7"/>
          <p:cNvSpPr txBox="1"/>
          <p:nvPr/>
        </p:nvSpPr>
        <p:spPr>
          <a:xfrm>
            <a:off x="539552" y="2924944"/>
            <a:ext cx="504056" cy="369332"/>
          </a:xfrm>
          <a:prstGeom prst="rect">
            <a:avLst/>
          </a:prstGeom>
          <a:noFill/>
        </p:spPr>
        <p:txBody>
          <a:bodyPr wrap="square" rtlCol="0">
            <a:spAutoFit/>
          </a:bodyPr>
          <a:lstStyle/>
          <a:p>
            <a:r>
              <a:rPr lang="sk-SK" dirty="0" smtClean="0"/>
              <a:t>A1</a:t>
            </a:r>
            <a:endParaRPr lang="sk-SK" dirty="0"/>
          </a:p>
        </p:txBody>
      </p:sp>
      <p:sp>
        <p:nvSpPr>
          <p:cNvPr id="9" name="BlokTextu 8"/>
          <p:cNvSpPr txBox="1"/>
          <p:nvPr/>
        </p:nvSpPr>
        <p:spPr>
          <a:xfrm>
            <a:off x="539552" y="3501008"/>
            <a:ext cx="432048" cy="369332"/>
          </a:xfrm>
          <a:prstGeom prst="rect">
            <a:avLst/>
          </a:prstGeom>
          <a:noFill/>
        </p:spPr>
        <p:txBody>
          <a:bodyPr wrap="square" rtlCol="0">
            <a:spAutoFit/>
          </a:bodyPr>
          <a:lstStyle/>
          <a:p>
            <a:r>
              <a:rPr lang="sk-SK" dirty="0" smtClean="0"/>
              <a:t>A2</a:t>
            </a:r>
            <a:endParaRPr lang="sk-SK" dirty="0"/>
          </a:p>
        </p:txBody>
      </p:sp>
      <p:sp>
        <p:nvSpPr>
          <p:cNvPr id="10" name="BlokTextu 9"/>
          <p:cNvSpPr txBox="1"/>
          <p:nvPr/>
        </p:nvSpPr>
        <p:spPr>
          <a:xfrm>
            <a:off x="5652120" y="3861048"/>
            <a:ext cx="504056" cy="369332"/>
          </a:xfrm>
          <a:prstGeom prst="rect">
            <a:avLst/>
          </a:prstGeom>
          <a:noFill/>
        </p:spPr>
        <p:txBody>
          <a:bodyPr wrap="square" rtlCol="0">
            <a:spAutoFit/>
          </a:bodyPr>
          <a:lstStyle/>
          <a:p>
            <a:r>
              <a:rPr lang="sk-SK" dirty="0" smtClean="0"/>
              <a:t>A1</a:t>
            </a:r>
            <a:endParaRPr lang="sk-SK" dirty="0"/>
          </a:p>
        </p:txBody>
      </p:sp>
      <p:sp>
        <p:nvSpPr>
          <p:cNvPr id="11" name="BlokTextu 10"/>
          <p:cNvSpPr txBox="1"/>
          <p:nvPr/>
        </p:nvSpPr>
        <p:spPr>
          <a:xfrm>
            <a:off x="5724128" y="4509120"/>
            <a:ext cx="432048" cy="369332"/>
          </a:xfrm>
          <a:prstGeom prst="rect">
            <a:avLst/>
          </a:prstGeom>
          <a:noFill/>
        </p:spPr>
        <p:txBody>
          <a:bodyPr wrap="square" rtlCol="0">
            <a:spAutoFit/>
          </a:bodyPr>
          <a:lstStyle/>
          <a:p>
            <a:r>
              <a:rPr lang="sk-SK" dirty="0" smtClean="0"/>
              <a:t>A2</a:t>
            </a:r>
            <a:endParaRPr lang="sk-SK" dirty="0"/>
          </a:p>
        </p:txBody>
      </p:sp>
      <p:pic>
        <p:nvPicPr>
          <p:cNvPr id="12" name="Picture 14" descr="https://upload.wikimedia.org/wikipedia/commons/thumb/e/eb/Kontakt.svg/220px-Kontakt.svg.png"/>
          <p:cNvPicPr>
            <a:picLocks noChangeAspect="1" noChangeArrowheads="1"/>
          </p:cNvPicPr>
          <p:nvPr/>
        </p:nvPicPr>
        <p:blipFill>
          <a:blip r:embed="rId4" cstate="print"/>
          <a:srcRect/>
          <a:stretch>
            <a:fillRect/>
          </a:stretch>
        </p:blipFill>
        <p:spPr bwMode="auto">
          <a:xfrm>
            <a:off x="5986347" y="5271751"/>
            <a:ext cx="3050149" cy="1469617"/>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23528" y="1004664"/>
            <a:ext cx="8543910" cy="5520680"/>
          </a:xfrm>
          <a:prstGeom prst="rect">
            <a:avLst/>
          </a:prstGeom>
          <a:noFill/>
          <a:ln w="9525">
            <a:noFill/>
            <a:miter lim="800000"/>
            <a:headEnd/>
            <a:tailEnd/>
          </a:ln>
        </p:spPr>
      </p:pic>
      <p:sp>
        <p:nvSpPr>
          <p:cNvPr id="5" name="BlokTextu 4"/>
          <p:cNvSpPr txBox="1"/>
          <p:nvPr/>
        </p:nvSpPr>
        <p:spPr>
          <a:xfrm>
            <a:off x="755576" y="323364"/>
            <a:ext cx="6840760" cy="369332"/>
          </a:xfrm>
          <a:prstGeom prst="rect">
            <a:avLst/>
          </a:prstGeom>
          <a:noFill/>
        </p:spPr>
        <p:txBody>
          <a:bodyPr wrap="square" rtlCol="0">
            <a:spAutoFit/>
          </a:bodyPr>
          <a:lstStyle/>
          <a:p>
            <a:r>
              <a:rPr lang="sk-SK" b="1" dirty="0" smtClean="0"/>
              <a:t>Zapojenie s blokovacími </a:t>
            </a:r>
            <a:r>
              <a:rPr lang="sk-SK" b="1" dirty="0" err="1" smtClean="0"/>
              <a:t>kontaktami</a:t>
            </a:r>
            <a:r>
              <a:rPr lang="sk-SK" b="1" dirty="0" smtClean="0"/>
              <a:t>, vzájomné blokovanie </a:t>
            </a:r>
            <a:r>
              <a:rPr lang="sk-SK" b="1" dirty="0" err="1" smtClean="0"/>
              <a:t>stykačov</a:t>
            </a:r>
            <a:endParaRPr lang="sk-SK" b="1" dirty="0"/>
          </a:p>
        </p:txBody>
      </p:sp>
      <p:pic>
        <p:nvPicPr>
          <p:cNvPr id="4" name="Picture 14" descr="https://upload.wikimedia.org/wikipedia/commons/thumb/e/eb/Kontakt.svg/220px-Kontakt.svg.png"/>
          <p:cNvPicPr>
            <a:picLocks noChangeAspect="1" noChangeArrowheads="1"/>
          </p:cNvPicPr>
          <p:nvPr/>
        </p:nvPicPr>
        <p:blipFill>
          <a:blip r:embed="rId3" cstate="print"/>
          <a:srcRect/>
          <a:stretch>
            <a:fillRect/>
          </a:stretch>
        </p:blipFill>
        <p:spPr bwMode="auto">
          <a:xfrm>
            <a:off x="5986347" y="5271751"/>
            <a:ext cx="3050149" cy="1469617"/>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549680" y="714356"/>
            <a:ext cx="7847001" cy="6143644"/>
          </a:xfrm>
          <a:prstGeom prst="rect">
            <a:avLst/>
          </a:prstGeom>
          <a:noFill/>
          <a:ln w="9525">
            <a:noFill/>
            <a:miter lim="800000"/>
            <a:headEnd/>
            <a:tailEnd/>
          </a:ln>
          <a:effectLst/>
        </p:spPr>
      </p:pic>
      <p:sp>
        <p:nvSpPr>
          <p:cNvPr id="5" name="BlokTextu 4"/>
          <p:cNvSpPr txBox="1"/>
          <p:nvPr/>
        </p:nvSpPr>
        <p:spPr>
          <a:xfrm>
            <a:off x="539552" y="0"/>
            <a:ext cx="7848872" cy="369332"/>
          </a:xfrm>
          <a:prstGeom prst="rect">
            <a:avLst/>
          </a:prstGeom>
          <a:noFill/>
        </p:spPr>
        <p:txBody>
          <a:bodyPr wrap="square" rtlCol="0">
            <a:spAutoFit/>
          </a:bodyPr>
          <a:lstStyle/>
          <a:p>
            <a:r>
              <a:rPr lang="sk-SK" b="1" dirty="0" smtClean="0"/>
              <a:t>Zapojte na montážnom paneli</a:t>
            </a:r>
            <a:endParaRPr lang="sk-SK"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23528" y="1556792"/>
            <a:ext cx="8477322" cy="4632416"/>
          </a:xfrm>
          <a:prstGeom prst="rect">
            <a:avLst/>
          </a:prstGeom>
          <a:noFill/>
          <a:ln w="9525">
            <a:noFill/>
            <a:miter lim="800000"/>
            <a:headEnd/>
            <a:tailEnd/>
          </a:ln>
          <a:effectLst/>
        </p:spPr>
      </p:pic>
      <p:sp>
        <p:nvSpPr>
          <p:cNvPr id="5" name="BlokTextu 4"/>
          <p:cNvSpPr txBox="1"/>
          <p:nvPr/>
        </p:nvSpPr>
        <p:spPr>
          <a:xfrm>
            <a:off x="395536" y="260648"/>
            <a:ext cx="8352928" cy="369332"/>
          </a:xfrm>
          <a:prstGeom prst="rect">
            <a:avLst/>
          </a:prstGeom>
          <a:noFill/>
        </p:spPr>
        <p:txBody>
          <a:bodyPr wrap="square" rtlCol="0">
            <a:spAutoFit/>
          </a:bodyPr>
          <a:lstStyle/>
          <a:p>
            <a:r>
              <a:rPr lang="sk-SK" b="1" dirty="0" smtClean="0"/>
              <a:t>Zapojte na montážnom paneli</a:t>
            </a:r>
            <a:endParaRPr lang="sk-SK" b="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okTextu 5"/>
          <p:cNvSpPr txBox="1"/>
          <p:nvPr/>
        </p:nvSpPr>
        <p:spPr>
          <a:xfrm>
            <a:off x="179512" y="179348"/>
            <a:ext cx="7848872" cy="369332"/>
          </a:xfrm>
          <a:prstGeom prst="rect">
            <a:avLst/>
          </a:prstGeom>
          <a:noFill/>
        </p:spPr>
        <p:txBody>
          <a:bodyPr wrap="square" rtlCol="0">
            <a:spAutoFit/>
          </a:bodyPr>
          <a:lstStyle/>
          <a:p>
            <a:r>
              <a:rPr lang="sk-SK" b="1" dirty="0" smtClean="0"/>
              <a:t>Zapojte na montážnom paneli</a:t>
            </a:r>
            <a:endParaRPr lang="sk-SK" b="1" dirty="0"/>
          </a:p>
        </p:txBody>
      </p:sp>
      <p:pic>
        <p:nvPicPr>
          <p:cNvPr id="1027" name="Picture 3"/>
          <p:cNvPicPr>
            <a:picLocks noChangeAspect="1" noChangeArrowheads="1"/>
          </p:cNvPicPr>
          <p:nvPr/>
        </p:nvPicPr>
        <p:blipFill>
          <a:blip r:embed="rId2" cstate="print"/>
          <a:srcRect/>
          <a:stretch>
            <a:fillRect/>
          </a:stretch>
        </p:blipFill>
        <p:spPr bwMode="auto">
          <a:xfrm>
            <a:off x="67893" y="836711"/>
            <a:ext cx="8968603" cy="5630513"/>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198008" y="116632"/>
            <a:ext cx="8838488" cy="6624736"/>
          </a:xfrm>
          <a:prstGeom prst="rect">
            <a:avLst/>
          </a:prstGeom>
          <a:noFill/>
          <a:ln w="9525">
            <a:noFill/>
            <a:miter lim="800000"/>
            <a:headEnd/>
            <a:tailEnd/>
          </a:ln>
        </p:spPr>
      </p:pic>
      <p:sp>
        <p:nvSpPr>
          <p:cNvPr id="5" name="BlokTextu 4"/>
          <p:cNvSpPr txBox="1"/>
          <p:nvPr/>
        </p:nvSpPr>
        <p:spPr>
          <a:xfrm>
            <a:off x="5652120" y="6093296"/>
            <a:ext cx="3168352" cy="369332"/>
          </a:xfrm>
          <a:prstGeom prst="rect">
            <a:avLst/>
          </a:prstGeom>
          <a:noFill/>
        </p:spPr>
        <p:txBody>
          <a:bodyPr wrap="square" rtlCol="0">
            <a:spAutoFit/>
          </a:bodyPr>
          <a:lstStyle/>
          <a:p>
            <a:r>
              <a:rPr lang="sk-SK" b="1" dirty="0" smtClean="0"/>
              <a:t>Zapojte na montážnom paneli</a:t>
            </a:r>
            <a:endParaRPr lang="sk-SK"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23211" y="1124744"/>
            <a:ext cx="8238096" cy="3528392"/>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395537" y="1052738"/>
            <a:ext cx="8266496" cy="3753767"/>
          </a:xfrm>
          <a:prstGeom prst="rect">
            <a:avLst/>
          </a:prstGeom>
          <a:noFill/>
          <a:ln w="9525">
            <a:noFill/>
            <a:miter lim="800000"/>
            <a:headEnd/>
            <a:tailEnd/>
          </a:ln>
        </p:spPr>
      </p:pic>
      <p:sp>
        <p:nvSpPr>
          <p:cNvPr id="5" name="BlokTextu 4"/>
          <p:cNvSpPr txBox="1"/>
          <p:nvPr/>
        </p:nvSpPr>
        <p:spPr>
          <a:xfrm>
            <a:off x="323528" y="332656"/>
            <a:ext cx="8136904" cy="369332"/>
          </a:xfrm>
          <a:prstGeom prst="rect">
            <a:avLst/>
          </a:prstGeom>
          <a:noFill/>
        </p:spPr>
        <p:txBody>
          <a:bodyPr wrap="square" rtlCol="0">
            <a:spAutoFit/>
          </a:bodyPr>
          <a:lstStyle/>
          <a:p>
            <a:r>
              <a:rPr lang="sk-SK" b="1" dirty="0" smtClean="0"/>
              <a:t>Zapojenie v </a:t>
            </a:r>
            <a:r>
              <a:rPr lang="sk-SK" b="1" dirty="0" err="1" smtClean="0"/>
              <a:t>Multisime</a:t>
            </a:r>
            <a:r>
              <a:rPr lang="sk-SK" b="1" dirty="0" smtClean="0"/>
              <a:t> – ovládanie žiarovky z  troch miest</a:t>
            </a:r>
            <a:endParaRPr lang="sk-SK"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kTextu 3"/>
          <p:cNvSpPr txBox="1"/>
          <p:nvPr/>
        </p:nvSpPr>
        <p:spPr>
          <a:xfrm>
            <a:off x="1403648" y="332656"/>
            <a:ext cx="7344816" cy="2585323"/>
          </a:xfrm>
          <a:prstGeom prst="rect">
            <a:avLst/>
          </a:prstGeom>
          <a:noFill/>
        </p:spPr>
        <p:txBody>
          <a:bodyPr wrap="square" rtlCol="0">
            <a:spAutoFit/>
          </a:bodyPr>
          <a:lstStyle/>
          <a:p>
            <a:r>
              <a:rPr lang="sk-SK" b="1" u="sng" dirty="0" smtClean="0"/>
              <a:t>Vypínač č.7</a:t>
            </a:r>
            <a:endParaRPr lang="sk-SK" dirty="0" smtClean="0"/>
          </a:p>
          <a:p>
            <a:r>
              <a:rPr lang="sk-SK" dirty="0" smtClean="0"/>
              <a:t>Jednopáčkový vypínač, ktorý sa používa iba v schodiskových systémoch, keď chceme jedno svetlo ovládať z viac ako dvoch miest ( 2x vypínač č.6 ) treba ho zaradiť vždy medzi vypínače č.6. Nazýva sa aj krížový, pre funkčnosť schodiskového vypínača sa musí dodržať táto rovnica: č.6 –  č.7 – č.6, alebo č.6 – č.7 – č.7 – č.7 – č.6, takže vypínač č.6 musí byť vždy na koncoch a medzi nimi musia byť len vypínače č.7.</a:t>
            </a:r>
          </a:p>
          <a:p>
            <a:r>
              <a:rPr lang="sk-SK" b="1" dirty="0" smtClean="0"/>
              <a:t>Použitie: chodby, schodiská, haly...</a:t>
            </a:r>
          </a:p>
          <a:p>
            <a:endParaRPr lang="sk-SK" dirty="0"/>
          </a:p>
        </p:txBody>
      </p:sp>
      <p:pic>
        <p:nvPicPr>
          <p:cNvPr id="5" name="Obrázok 4" descr="http://vypinacezasuvky.sk/image/data/znacky%20vypinacov/vyp7z.jpg"/>
          <p:cNvPicPr/>
          <p:nvPr/>
        </p:nvPicPr>
        <p:blipFill>
          <a:blip r:embed="rId2" cstate="print"/>
          <a:srcRect/>
          <a:stretch>
            <a:fillRect/>
          </a:stretch>
        </p:blipFill>
        <p:spPr bwMode="auto">
          <a:xfrm>
            <a:off x="395536" y="764704"/>
            <a:ext cx="720080" cy="648072"/>
          </a:xfrm>
          <a:prstGeom prst="rect">
            <a:avLst/>
          </a:prstGeom>
          <a:noFill/>
          <a:ln w="9525">
            <a:noFill/>
            <a:miter lim="800000"/>
            <a:headEnd/>
            <a:tailEnd/>
          </a:ln>
        </p:spPr>
      </p:pic>
      <p:sp>
        <p:nvSpPr>
          <p:cNvPr id="6" name="BlokTextu 5"/>
          <p:cNvSpPr txBox="1"/>
          <p:nvPr/>
        </p:nvSpPr>
        <p:spPr>
          <a:xfrm>
            <a:off x="1403648" y="2852936"/>
            <a:ext cx="7344816" cy="2585323"/>
          </a:xfrm>
          <a:prstGeom prst="rect">
            <a:avLst/>
          </a:prstGeom>
          <a:noFill/>
        </p:spPr>
        <p:txBody>
          <a:bodyPr wrap="square" rtlCol="0">
            <a:spAutoFit/>
          </a:bodyPr>
          <a:lstStyle/>
          <a:p>
            <a:r>
              <a:rPr lang="sk-SK" b="1" u="sng" dirty="0" smtClean="0"/>
              <a:t>Vypínač č.2</a:t>
            </a:r>
            <a:endParaRPr lang="sk-SK" dirty="0" smtClean="0"/>
          </a:p>
          <a:p>
            <a:r>
              <a:rPr lang="sk-SK" dirty="0" smtClean="0"/>
              <a:t>Tento jednopáčkový vypínač je vlastne dvojpólový, pretože zapína a rozpína dva kontakty zároveň. Je to ako keby boli dva nezávislé vypínače č.1 v jednom vypínači pod jedným krytom spoločne ovládané. Vyznačujú sa vyššou prúdovou zaťažiteľnosťou 16 alebo 20A, kvôli ich použitiu najmä pri vypínaní varnej dosky alebo sporáka. Tieto vypínače sa odlišujú označením polohy páčky nulou a jednotkou.</a:t>
            </a:r>
          </a:p>
          <a:p>
            <a:r>
              <a:rPr lang="sk-SK" b="1" dirty="0" smtClean="0"/>
              <a:t>Použitie: varné dosky, sporáky...</a:t>
            </a:r>
          </a:p>
          <a:p>
            <a:endParaRPr lang="sk-SK" dirty="0"/>
          </a:p>
        </p:txBody>
      </p:sp>
      <p:pic>
        <p:nvPicPr>
          <p:cNvPr id="7" name="Obrázok 6" descr="http://vypinacezasuvky.sk/image/data/znacky%20vypinacov/vyp2z.jpg"/>
          <p:cNvPicPr/>
          <p:nvPr/>
        </p:nvPicPr>
        <p:blipFill>
          <a:blip r:embed="rId3" cstate="print"/>
          <a:srcRect/>
          <a:stretch>
            <a:fillRect/>
          </a:stretch>
        </p:blipFill>
        <p:spPr bwMode="auto">
          <a:xfrm>
            <a:off x="395536" y="3140968"/>
            <a:ext cx="864096" cy="792088"/>
          </a:xfrm>
          <a:prstGeom prst="rect">
            <a:avLst/>
          </a:prstGeom>
          <a:noFill/>
          <a:ln w="9525">
            <a:noFill/>
            <a:miter lim="800000"/>
            <a:headEnd/>
            <a:tailEnd/>
          </a:ln>
        </p:spPr>
      </p:pic>
      <p:sp>
        <p:nvSpPr>
          <p:cNvPr id="8" name="BlokTextu 7"/>
          <p:cNvSpPr txBox="1"/>
          <p:nvPr/>
        </p:nvSpPr>
        <p:spPr>
          <a:xfrm>
            <a:off x="1403648" y="5517232"/>
            <a:ext cx="7344816" cy="1477328"/>
          </a:xfrm>
          <a:prstGeom prst="rect">
            <a:avLst/>
          </a:prstGeom>
          <a:noFill/>
        </p:spPr>
        <p:txBody>
          <a:bodyPr wrap="square" rtlCol="0">
            <a:spAutoFit/>
          </a:bodyPr>
          <a:lstStyle/>
          <a:p>
            <a:r>
              <a:rPr lang="sk-SK" b="1" u="sng" dirty="0" smtClean="0"/>
              <a:t>Vypínač č.3</a:t>
            </a:r>
            <a:endParaRPr lang="sk-SK" dirty="0" smtClean="0"/>
          </a:p>
          <a:p>
            <a:r>
              <a:rPr lang="sk-SK" dirty="0" smtClean="0"/>
              <a:t>Je vlastne obdoba vypínača č.2 len s tým rozdielom, že spína a rozopína tri kontakty alebo fázy.</a:t>
            </a:r>
          </a:p>
          <a:p>
            <a:r>
              <a:rPr lang="sk-SK" b="1" dirty="0" smtClean="0"/>
              <a:t>Použitie: varné dosky, sporáky, zásuvky...</a:t>
            </a:r>
          </a:p>
          <a:p>
            <a:endParaRPr lang="sk-SK" dirty="0"/>
          </a:p>
        </p:txBody>
      </p:sp>
      <p:pic>
        <p:nvPicPr>
          <p:cNvPr id="9" name="Obrázok 8" descr="http://vypinacezasuvky.sk/image/data/znacky%20vypinacov/vyp3z.jpg"/>
          <p:cNvPicPr/>
          <p:nvPr/>
        </p:nvPicPr>
        <p:blipFill>
          <a:blip r:embed="rId4" cstate="print"/>
          <a:srcRect/>
          <a:stretch>
            <a:fillRect/>
          </a:stretch>
        </p:blipFill>
        <p:spPr bwMode="auto">
          <a:xfrm>
            <a:off x="467544" y="5805264"/>
            <a:ext cx="792088" cy="792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95536" y="930512"/>
            <a:ext cx="8352928" cy="5522824"/>
          </a:xfrm>
          <a:prstGeom prst="rect">
            <a:avLst/>
          </a:prstGeom>
          <a:noFill/>
          <a:ln w="9525">
            <a:noFill/>
            <a:miter lim="800000"/>
            <a:headEnd/>
            <a:tailEnd/>
          </a:ln>
        </p:spPr>
      </p:pic>
      <p:sp>
        <p:nvSpPr>
          <p:cNvPr id="5" name="BlokTextu 4"/>
          <p:cNvSpPr txBox="1"/>
          <p:nvPr/>
        </p:nvSpPr>
        <p:spPr>
          <a:xfrm>
            <a:off x="323528" y="332656"/>
            <a:ext cx="8136904" cy="369332"/>
          </a:xfrm>
          <a:prstGeom prst="rect">
            <a:avLst/>
          </a:prstGeom>
          <a:noFill/>
        </p:spPr>
        <p:txBody>
          <a:bodyPr wrap="square" rtlCol="0">
            <a:spAutoFit/>
          </a:bodyPr>
          <a:lstStyle/>
          <a:p>
            <a:r>
              <a:rPr lang="sk-SK" b="1" dirty="0" smtClean="0"/>
              <a:t>Zapojenie v </a:t>
            </a:r>
            <a:r>
              <a:rPr lang="sk-SK" b="1" dirty="0" err="1" smtClean="0"/>
              <a:t>Multisime</a:t>
            </a:r>
            <a:r>
              <a:rPr lang="sk-SK" b="1" dirty="0" smtClean="0"/>
              <a:t> </a:t>
            </a:r>
            <a:endParaRPr lang="sk-SK"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27337" y="1552574"/>
            <a:ext cx="8418370" cy="4972770"/>
          </a:xfrm>
          <a:prstGeom prst="rect">
            <a:avLst/>
          </a:prstGeom>
          <a:noFill/>
          <a:ln w="9525">
            <a:noFill/>
            <a:miter lim="800000"/>
            <a:headEnd/>
            <a:tailEnd/>
          </a:ln>
        </p:spPr>
      </p:pic>
      <p:sp>
        <p:nvSpPr>
          <p:cNvPr id="5" name="BlokTextu 4"/>
          <p:cNvSpPr txBox="1"/>
          <p:nvPr/>
        </p:nvSpPr>
        <p:spPr>
          <a:xfrm>
            <a:off x="323528" y="332656"/>
            <a:ext cx="8136904" cy="369332"/>
          </a:xfrm>
          <a:prstGeom prst="rect">
            <a:avLst/>
          </a:prstGeom>
          <a:noFill/>
        </p:spPr>
        <p:txBody>
          <a:bodyPr wrap="square" rtlCol="0">
            <a:spAutoFit/>
          </a:bodyPr>
          <a:lstStyle/>
          <a:p>
            <a:r>
              <a:rPr lang="sk-SK" b="1" dirty="0" smtClean="0"/>
              <a:t>Zapojenie v </a:t>
            </a:r>
            <a:r>
              <a:rPr lang="sk-SK" b="1" dirty="0" err="1" smtClean="0"/>
              <a:t>Multisime</a:t>
            </a:r>
            <a:r>
              <a:rPr lang="sk-SK" b="1" dirty="0" smtClean="0"/>
              <a:t> </a:t>
            </a:r>
            <a:endParaRPr lang="sk-SK"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3.bp.blogspot.com/-vwRCPMGbOBU/TtLZerZ0dzI/AAAAAAAAABw/PzWchjT5xj8/s1600/Problema1_C.png"/>
          <p:cNvPicPr>
            <a:picLocks noChangeAspect="1" noChangeArrowheads="1"/>
          </p:cNvPicPr>
          <p:nvPr/>
        </p:nvPicPr>
        <p:blipFill>
          <a:blip r:embed="rId2" cstate="print"/>
          <a:srcRect/>
          <a:stretch>
            <a:fillRect/>
          </a:stretch>
        </p:blipFill>
        <p:spPr bwMode="auto">
          <a:xfrm>
            <a:off x="0" y="1916832"/>
            <a:ext cx="9144000" cy="3730172"/>
          </a:xfrm>
          <a:prstGeom prst="rect">
            <a:avLst/>
          </a:prstGeom>
          <a:noFill/>
        </p:spPr>
      </p:pic>
      <p:sp>
        <p:nvSpPr>
          <p:cNvPr id="5" name="BlokTextu 4"/>
          <p:cNvSpPr txBox="1"/>
          <p:nvPr/>
        </p:nvSpPr>
        <p:spPr>
          <a:xfrm>
            <a:off x="179512" y="188640"/>
            <a:ext cx="8136904" cy="369332"/>
          </a:xfrm>
          <a:prstGeom prst="rect">
            <a:avLst/>
          </a:prstGeom>
          <a:noFill/>
        </p:spPr>
        <p:txBody>
          <a:bodyPr wrap="square" rtlCol="0">
            <a:spAutoFit/>
          </a:bodyPr>
          <a:lstStyle/>
          <a:p>
            <a:r>
              <a:rPr lang="sk-SK" b="1" dirty="0" smtClean="0"/>
              <a:t>Zapojenie v </a:t>
            </a:r>
            <a:r>
              <a:rPr lang="sk-SK" b="1" dirty="0" err="1" smtClean="0"/>
              <a:t>Multisime</a:t>
            </a:r>
            <a:r>
              <a:rPr lang="sk-SK" b="1" dirty="0" smtClean="0"/>
              <a:t> </a:t>
            </a:r>
            <a:endParaRPr lang="sk-SK" b="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elektro.it/rele/rele_img/rele_07a.gif"/>
          <p:cNvPicPr>
            <a:picLocks noChangeAspect="1" noChangeArrowheads="1"/>
          </p:cNvPicPr>
          <p:nvPr/>
        </p:nvPicPr>
        <p:blipFill>
          <a:blip r:embed="rId2" cstate="print"/>
          <a:srcRect t="10317" b="11111"/>
          <a:stretch>
            <a:fillRect/>
          </a:stretch>
        </p:blipFill>
        <p:spPr bwMode="auto">
          <a:xfrm>
            <a:off x="251520" y="1731669"/>
            <a:ext cx="4176464" cy="3281507"/>
          </a:xfrm>
          <a:prstGeom prst="rect">
            <a:avLst/>
          </a:prstGeom>
          <a:noFill/>
        </p:spPr>
      </p:pic>
      <p:pic>
        <p:nvPicPr>
          <p:cNvPr id="49156" name="Picture 4" descr="http://www.hobbielektronika.hu/forum/getfile.php?id=145604"/>
          <p:cNvPicPr>
            <a:picLocks noChangeAspect="1" noChangeArrowheads="1"/>
          </p:cNvPicPr>
          <p:nvPr/>
        </p:nvPicPr>
        <p:blipFill>
          <a:blip r:embed="rId3" cstate="print"/>
          <a:srcRect/>
          <a:stretch>
            <a:fillRect/>
          </a:stretch>
        </p:blipFill>
        <p:spPr bwMode="auto">
          <a:xfrm>
            <a:off x="4581331" y="2708920"/>
            <a:ext cx="4383157" cy="2304256"/>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kTextu 3"/>
          <p:cNvSpPr txBox="1"/>
          <p:nvPr/>
        </p:nvSpPr>
        <p:spPr>
          <a:xfrm>
            <a:off x="1763688" y="332656"/>
            <a:ext cx="6984776" cy="2585323"/>
          </a:xfrm>
          <a:prstGeom prst="rect">
            <a:avLst/>
          </a:prstGeom>
          <a:noFill/>
        </p:spPr>
        <p:txBody>
          <a:bodyPr wrap="square" rtlCol="0">
            <a:spAutoFit/>
          </a:bodyPr>
          <a:lstStyle/>
          <a:p>
            <a:r>
              <a:rPr lang="sk-SK" b="1" u="sng" dirty="0" smtClean="0"/>
              <a:t>Tlačidlo</a:t>
            </a:r>
            <a:endParaRPr lang="sk-SK" dirty="0" smtClean="0"/>
          </a:p>
          <a:p>
            <a:r>
              <a:rPr lang="sk-SK" dirty="0" smtClean="0"/>
              <a:t>Je jednopáčkový vypínač č.1, ktorý sa vracia pomocou strunky do východiskovej polohy. Používa sa na zopnutie spotrebičov, ktorým stačí impulz na ich chod ako napríklad zvončeky,  žalúzie, ventilátory, automaty, časovače. Existuje viac druhov tlačidiel, dvojpáčkové, rozpínacie, podsvietené alebo s piktogramami.</a:t>
            </a:r>
          </a:p>
          <a:p>
            <a:r>
              <a:rPr lang="sk-SK" b="1" dirty="0" smtClean="0"/>
              <a:t>Použitie: zvončeky, osvetlenie spoločných priestorov, časované ventilátory, brány, žalúzie...</a:t>
            </a:r>
          </a:p>
          <a:p>
            <a:endParaRPr lang="sk-SK" b="1" dirty="0"/>
          </a:p>
        </p:txBody>
      </p:sp>
      <p:pic>
        <p:nvPicPr>
          <p:cNvPr id="5" name="Obrázok 4" descr="http://vypinacezasuvky.sk/image/data/znacky%20vypinacov/vyptlz.jpg"/>
          <p:cNvPicPr/>
          <p:nvPr/>
        </p:nvPicPr>
        <p:blipFill>
          <a:blip r:embed="rId2" cstate="print"/>
          <a:srcRect/>
          <a:stretch>
            <a:fillRect/>
          </a:stretch>
        </p:blipFill>
        <p:spPr bwMode="auto">
          <a:xfrm>
            <a:off x="539552" y="332656"/>
            <a:ext cx="936104" cy="9361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kTextu 3"/>
          <p:cNvSpPr txBox="1"/>
          <p:nvPr/>
        </p:nvSpPr>
        <p:spPr>
          <a:xfrm>
            <a:off x="323528" y="404664"/>
            <a:ext cx="8280920" cy="3785652"/>
          </a:xfrm>
          <a:prstGeom prst="rect">
            <a:avLst/>
          </a:prstGeom>
          <a:noFill/>
        </p:spPr>
        <p:txBody>
          <a:bodyPr wrap="square" rtlCol="0">
            <a:spAutoFit/>
          </a:bodyPr>
          <a:lstStyle/>
          <a:p>
            <a:r>
              <a:rPr lang="sk-SK" sz="2400" b="1" dirty="0" smtClean="0"/>
              <a:t>BHP – zapájanie elektrických obvodov:</a:t>
            </a:r>
            <a:endParaRPr lang="sk-SK" dirty="0" smtClean="0"/>
          </a:p>
          <a:p>
            <a:pPr>
              <a:buFont typeface="Arial" pitchFamily="34" charset="0"/>
              <a:buChar char="•"/>
            </a:pPr>
            <a:r>
              <a:rPr lang="sk-SK" dirty="0" smtClean="0"/>
              <a:t> učebňu navštevovať v montérkach</a:t>
            </a:r>
          </a:p>
          <a:p>
            <a:pPr>
              <a:buFont typeface="Arial" pitchFamily="34" charset="0"/>
              <a:buChar char="•"/>
            </a:pPr>
            <a:r>
              <a:rPr lang="sk-SK" dirty="0" smtClean="0"/>
              <a:t> bezpečné napätie pri montáži</a:t>
            </a:r>
          </a:p>
          <a:p>
            <a:pPr>
              <a:buFont typeface="Arial" pitchFamily="34" charset="0"/>
              <a:buChar char="•"/>
            </a:pPr>
            <a:r>
              <a:rPr lang="sk-SK" dirty="0" smtClean="0"/>
              <a:t> nevytvárať úmyselné skraty </a:t>
            </a:r>
          </a:p>
          <a:p>
            <a:pPr>
              <a:buFont typeface="Arial" pitchFamily="34" charset="0"/>
              <a:buChar char="•"/>
            </a:pPr>
            <a:r>
              <a:rPr lang="sk-SK" dirty="0" smtClean="0"/>
              <a:t> práca s pracovnými pomôckami na prácu určenými</a:t>
            </a:r>
          </a:p>
          <a:p>
            <a:pPr>
              <a:buFont typeface="Arial" pitchFamily="34" charset="0"/>
              <a:buChar char="•"/>
            </a:pPr>
            <a:r>
              <a:rPr lang="sk-SK" dirty="0" smtClean="0"/>
              <a:t> pripájať sa len  na určené miesta</a:t>
            </a:r>
          </a:p>
          <a:p>
            <a:pPr>
              <a:buFont typeface="Arial" pitchFamily="34" charset="0"/>
              <a:buChar char="•"/>
            </a:pPr>
            <a:r>
              <a:rPr lang="sk-SK" dirty="0" smtClean="0"/>
              <a:t> každý má svoje pracovisko</a:t>
            </a:r>
          </a:p>
          <a:p>
            <a:pPr>
              <a:buFont typeface="Arial" pitchFamily="34" charset="0"/>
              <a:buChar char="•"/>
            </a:pPr>
            <a:r>
              <a:rPr lang="sk-SK" dirty="0" smtClean="0"/>
              <a:t> neotvárať kryt na </a:t>
            </a:r>
            <a:r>
              <a:rPr lang="sk-SK" dirty="0" err="1" smtClean="0"/>
              <a:t>stykačovej</a:t>
            </a:r>
            <a:r>
              <a:rPr lang="sk-SK" dirty="0" smtClean="0"/>
              <a:t> skrini a na rozvádzači</a:t>
            </a:r>
          </a:p>
          <a:p>
            <a:pPr>
              <a:buFont typeface="Arial" pitchFamily="34" charset="0"/>
              <a:buChar char="•"/>
            </a:pPr>
            <a:r>
              <a:rPr lang="sk-SK" dirty="0" smtClean="0"/>
              <a:t> dodržiavať prestávky, zdržiavať sa vo vestibule</a:t>
            </a:r>
          </a:p>
          <a:p>
            <a:pPr>
              <a:buFont typeface="Arial" pitchFamily="34" charset="0"/>
              <a:buChar char="•"/>
            </a:pPr>
            <a:r>
              <a:rPr lang="sk-SK" dirty="0" smtClean="0"/>
              <a:t> neničiť školský majetok a pracovné pomôcky</a:t>
            </a:r>
          </a:p>
          <a:p>
            <a:pPr>
              <a:buFont typeface="Arial" pitchFamily="34" charset="0"/>
              <a:buChar char="•"/>
            </a:pPr>
            <a:r>
              <a:rPr lang="sk-SK" dirty="0" smtClean="0"/>
              <a:t> upratať pracovisko</a:t>
            </a:r>
          </a:p>
          <a:p>
            <a:endParaRPr lang="sk-SK" dirty="0" smtClean="0"/>
          </a:p>
          <a:p>
            <a:endParaRPr lang="sk-SK"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kTextu 3"/>
          <p:cNvSpPr txBox="1"/>
          <p:nvPr/>
        </p:nvSpPr>
        <p:spPr>
          <a:xfrm>
            <a:off x="251520" y="260648"/>
            <a:ext cx="8784976" cy="738664"/>
          </a:xfrm>
          <a:prstGeom prst="rect">
            <a:avLst/>
          </a:prstGeom>
          <a:noFill/>
        </p:spPr>
        <p:txBody>
          <a:bodyPr wrap="square" rtlCol="0">
            <a:spAutoFit/>
          </a:bodyPr>
          <a:lstStyle/>
          <a:p>
            <a:r>
              <a:rPr lang="sk-SK" sz="2400" b="1" dirty="0" smtClean="0"/>
              <a:t>Realizované  zapojenie:</a:t>
            </a:r>
          </a:p>
          <a:p>
            <a:endParaRPr lang="sk-SK" b="1" dirty="0"/>
          </a:p>
        </p:txBody>
      </p:sp>
      <p:pic>
        <p:nvPicPr>
          <p:cNvPr id="1026" name="Picture 2"/>
          <p:cNvPicPr>
            <a:picLocks noChangeAspect="1" noChangeArrowheads="1"/>
          </p:cNvPicPr>
          <p:nvPr/>
        </p:nvPicPr>
        <p:blipFill>
          <a:blip r:embed="rId2" cstate="print"/>
          <a:srcRect r="47368"/>
          <a:stretch>
            <a:fillRect/>
          </a:stretch>
        </p:blipFill>
        <p:spPr bwMode="auto">
          <a:xfrm>
            <a:off x="323528" y="2132856"/>
            <a:ext cx="4495855" cy="36004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076057" y="2149608"/>
            <a:ext cx="3816424" cy="3511640"/>
          </a:xfrm>
          <a:prstGeom prst="rect">
            <a:avLst/>
          </a:prstGeom>
          <a:noFill/>
          <a:ln w="9525">
            <a:noFill/>
            <a:miter lim="800000"/>
            <a:headEnd/>
            <a:tailEnd/>
          </a:ln>
        </p:spPr>
      </p:pic>
      <p:sp>
        <p:nvSpPr>
          <p:cNvPr id="8" name="BlokTextu 7"/>
          <p:cNvSpPr txBox="1"/>
          <p:nvPr/>
        </p:nvSpPr>
        <p:spPr>
          <a:xfrm>
            <a:off x="251520" y="764706"/>
            <a:ext cx="8424936" cy="646331"/>
          </a:xfrm>
          <a:prstGeom prst="rect">
            <a:avLst/>
          </a:prstGeom>
          <a:noFill/>
        </p:spPr>
        <p:txBody>
          <a:bodyPr wrap="square" rtlCol="0">
            <a:spAutoFit/>
          </a:bodyPr>
          <a:lstStyle/>
          <a:p>
            <a:r>
              <a:rPr lang="sk-SK" b="1" dirty="0" smtClean="0"/>
              <a:t>Zapojenie:</a:t>
            </a:r>
            <a:r>
              <a:rPr lang="sk-SK" dirty="0" smtClean="0"/>
              <a:t> Ovládanie žiarovky z jedného miesta</a:t>
            </a:r>
          </a:p>
          <a:p>
            <a:r>
              <a:rPr lang="sk-SK" b="1" dirty="0" smtClean="0"/>
              <a:t>Použitý vypínač: </a:t>
            </a:r>
            <a:r>
              <a:rPr lang="sk-SK" dirty="0" smtClean="0"/>
              <a:t>jednopólový vypínač</a:t>
            </a:r>
            <a:endParaRPr lang="sk-SK" dirty="0"/>
          </a:p>
        </p:txBody>
      </p:sp>
      <p:sp>
        <p:nvSpPr>
          <p:cNvPr id="9" name="BlokTextu 8"/>
          <p:cNvSpPr txBox="1"/>
          <p:nvPr/>
        </p:nvSpPr>
        <p:spPr>
          <a:xfrm>
            <a:off x="251520" y="1412776"/>
            <a:ext cx="4536504" cy="369332"/>
          </a:xfrm>
          <a:prstGeom prst="rect">
            <a:avLst/>
          </a:prstGeom>
          <a:noFill/>
        </p:spPr>
        <p:txBody>
          <a:bodyPr wrap="square" rtlCol="0">
            <a:spAutoFit/>
          </a:bodyPr>
          <a:lstStyle/>
          <a:p>
            <a:r>
              <a:rPr lang="sk-SK" b="1" dirty="0" smtClean="0"/>
              <a:t>Zapojenie bez </a:t>
            </a:r>
            <a:r>
              <a:rPr lang="sk-SK" b="1" dirty="0" err="1" smtClean="0"/>
              <a:t>svorkovacej</a:t>
            </a:r>
            <a:r>
              <a:rPr lang="sk-SK" b="1" dirty="0" smtClean="0"/>
              <a:t> </a:t>
            </a:r>
            <a:r>
              <a:rPr lang="sk-SK" b="1" dirty="0" err="1" smtClean="0"/>
              <a:t>krabice</a:t>
            </a:r>
            <a:r>
              <a:rPr lang="sk-SK" b="1" dirty="0" smtClean="0"/>
              <a:t> </a:t>
            </a:r>
            <a:endParaRPr lang="sk-SK" b="1" dirty="0"/>
          </a:p>
        </p:txBody>
      </p:sp>
      <p:sp>
        <p:nvSpPr>
          <p:cNvPr id="10" name="BlokTextu 9"/>
          <p:cNvSpPr txBox="1"/>
          <p:nvPr/>
        </p:nvSpPr>
        <p:spPr>
          <a:xfrm>
            <a:off x="5076056" y="1412776"/>
            <a:ext cx="3672408" cy="369332"/>
          </a:xfrm>
          <a:prstGeom prst="rect">
            <a:avLst/>
          </a:prstGeom>
          <a:noFill/>
        </p:spPr>
        <p:txBody>
          <a:bodyPr wrap="square" rtlCol="0">
            <a:spAutoFit/>
          </a:bodyPr>
          <a:lstStyle/>
          <a:p>
            <a:r>
              <a:rPr lang="sk-SK" b="1" dirty="0" smtClean="0"/>
              <a:t>Zapojenie so </a:t>
            </a:r>
            <a:r>
              <a:rPr lang="sk-SK" b="1" dirty="0" err="1" smtClean="0"/>
              <a:t>svorkovacou</a:t>
            </a:r>
            <a:r>
              <a:rPr lang="sk-SK" b="1" dirty="0" smtClean="0"/>
              <a:t> </a:t>
            </a:r>
            <a:r>
              <a:rPr lang="sk-SK" b="1" dirty="0" err="1" smtClean="0"/>
              <a:t>krabicou</a:t>
            </a:r>
            <a:endParaRPr lang="sk-SK" b="1" dirty="0"/>
          </a:p>
        </p:txBody>
      </p:sp>
      <p:sp>
        <p:nvSpPr>
          <p:cNvPr id="11" name="BlokTextu 10"/>
          <p:cNvSpPr txBox="1"/>
          <p:nvPr/>
        </p:nvSpPr>
        <p:spPr>
          <a:xfrm>
            <a:off x="1403648" y="6011996"/>
            <a:ext cx="3240360" cy="369332"/>
          </a:xfrm>
          <a:prstGeom prst="rect">
            <a:avLst/>
          </a:prstGeom>
          <a:noFill/>
        </p:spPr>
        <p:txBody>
          <a:bodyPr wrap="square" rtlCol="0">
            <a:spAutoFit/>
          </a:bodyPr>
          <a:lstStyle/>
          <a:p>
            <a:r>
              <a:rPr lang="sk-SK" b="1" dirty="0" err="1" smtClean="0"/>
              <a:t>Svorkovacia</a:t>
            </a:r>
            <a:r>
              <a:rPr lang="sk-SK" b="1" dirty="0" smtClean="0"/>
              <a:t> </a:t>
            </a:r>
            <a:r>
              <a:rPr lang="sk-SK" b="1" dirty="0" err="1" smtClean="0"/>
              <a:t>krabica</a:t>
            </a:r>
            <a:r>
              <a:rPr lang="sk-SK" b="1" dirty="0" smtClean="0"/>
              <a:t> = venček</a:t>
            </a:r>
            <a:endParaRPr lang="sk-SK" b="1" dirty="0"/>
          </a:p>
        </p:txBody>
      </p:sp>
      <p:pic>
        <p:nvPicPr>
          <p:cNvPr id="1029" name="Picture 5" descr="https://gallery.proficad.eu/Preview/1784.s.png"/>
          <p:cNvPicPr>
            <a:picLocks noChangeAspect="1" noChangeArrowheads="1"/>
          </p:cNvPicPr>
          <p:nvPr/>
        </p:nvPicPr>
        <p:blipFill>
          <a:blip r:embed="rId4" cstate="print"/>
          <a:srcRect l="40319" t="29281" r="24401" b="42999"/>
          <a:stretch>
            <a:fillRect/>
          </a:stretch>
        </p:blipFill>
        <p:spPr bwMode="auto">
          <a:xfrm>
            <a:off x="5220072" y="5877272"/>
            <a:ext cx="733172" cy="576064"/>
          </a:xfrm>
          <a:prstGeom prst="rect">
            <a:avLst/>
          </a:prstGeom>
          <a:noFill/>
        </p:spPr>
      </p:pic>
      <p:sp>
        <p:nvSpPr>
          <p:cNvPr id="13" name="BlokTextu 12"/>
          <p:cNvSpPr txBox="1"/>
          <p:nvPr/>
        </p:nvSpPr>
        <p:spPr>
          <a:xfrm>
            <a:off x="6156176" y="5805266"/>
            <a:ext cx="2808312" cy="646331"/>
          </a:xfrm>
          <a:prstGeom prst="rect">
            <a:avLst/>
          </a:prstGeom>
          <a:noFill/>
        </p:spPr>
        <p:txBody>
          <a:bodyPr wrap="square" rtlCol="0">
            <a:spAutoFit/>
          </a:bodyPr>
          <a:lstStyle/>
          <a:p>
            <a:r>
              <a:rPr lang="sk-SK" b="1" dirty="0" smtClean="0"/>
              <a:t>Značka pre jednopólový vypínač</a:t>
            </a:r>
            <a:endParaRPr lang="sk-SK" b="1" dirty="0"/>
          </a:p>
        </p:txBody>
      </p:sp>
      <p:cxnSp>
        <p:nvCxnSpPr>
          <p:cNvPr id="15" name="Rovná spojovacia šípka 14"/>
          <p:cNvCxnSpPr/>
          <p:nvPr/>
        </p:nvCxnSpPr>
        <p:spPr>
          <a:xfrm flipV="1">
            <a:off x="4355976" y="4077072"/>
            <a:ext cx="2592288" cy="21602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Rovná spojovacia šípka 16"/>
          <p:cNvCxnSpPr/>
          <p:nvPr/>
        </p:nvCxnSpPr>
        <p:spPr>
          <a:xfrm flipV="1">
            <a:off x="6084169" y="5085184"/>
            <a:ext cx="1152128" cy="7920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p:nvPr/>
        </p:nvPicPr>
        <p:blipFill>
          <a:blip r:embed="rId2" cstate="print"/>
          <a:srcRect r="48073"/>
          <a:stretch>
            <a:fillRect/>
          </a:stretch>
        </p:blipFill>
        <p:spPr bwMode="auto">
          <a:xfrm>
            <a:off x="251520" y="692696"/>
            <a:ext cx="4752528" cy="3024336"/>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5076056" y="709448"/>
            <a:ext cx="3581651" cy="3295616"/>
          </a:xfrm>
          <a:prstGeom prst="rect">
            <a:avLst/>
          </a:prstGeom>
          <a:noFill/>
          <a:ln w="9525">
            <a:noFill/>
            <a:miter lim="800000"/>
            <a:headEnd/>
            <a:tailEnd/>
          </a:ln>
        </p:spPr>
      </p:pic>
      <p:sp>
        <p:nvSpPr>
          <p:cNvPr id="6" name="BlokTextu 5"/>
          <p:cNvSpPr txBox="1"/>
          <p:nvPr/>
        </p:nvSpPr>
        <p:spPr>
          <a:xfrm>
            <a:off x="251521" y="188640"/>
            <a:ext cx="4392488" cy="369332"/>
          </a:xfrm>
          <a:prstGeom prst="rect">
            <a:avLst/>
          </a:prstGeom>
          <a:noFill/>
        </p:spPr>
        <p:txBody>
          <a:bodyPr wrap="square" rtlCol="0">
            <a:spAutoFit/>
          </a:bodyPr>
          <a:lstStyle/>
          <a:p>
            <a:r>
              <a:rPr lang="sk-SK" b="1" dirty="0" smtClean="0"/>
              <a:t>Prehľadová schéma</a:t>
            </a:r>
            <a:endParaRPr lang="sk-SK" b="1" dirty="0"/>
          </a:p>
        </p:txBody>
      </p:sp>
      <p:sp>
        <p:nvSpPr>
          <p:cNvPr id="7" name="BlokTextu 6"/>
          <p:cNvSpPr txBox="1"/>
          <p:nvPr/>
        </p:nvSpPr>
        <p:spPr>
          <a:xfrm>
            <a:off x="5076057" y="260648"/>
            <a:ext cx="3528392" cy="369332"/>
          </a:xfrm>
          <a:prstGeom prst="rect">
            <a:avLst/>
          </a:prstGeom>
          <a:noFill/>
        </p:spPr>
        <p:txBody>
          <a:bodyPr wrap="square" rtlCol="0">
            <a:spAutoFit/>
          </a:bodyPr>
          <a:lstStyle/>
          <a:p>
            <a:r>
              <a:rPr lang="sk-SK" b="1" dirty="0" smtClean="0"/>
              <a:t>Podrobná schéma</a:t>
            </a:r>
            <a:endParaRPr lang="sk-SK" b="1" dirty="0"/>
          </a:p>
        </p:txBody>
      </p:sp>
      <p:pic>
        <p:nvPicPr>
          <p:cNvPr id="8" name="Obrázok 7"/>
          <p:cNvPicPr/>
          <p:nvPr/>
        </p:nvPicPr>
        <p:blipFill>
          <a:blip r:embed="rId4" cstate="print"/>
          <a:srcRect l="52482"/>
          <a:stretch>
            <a:fillRect/>
          </a:stretch>
        </p:blipFill>
        <p:spPr bwMode="auto">
          <a:xfrm>
            <a:off x="251521" y="3861048"/>
            <a:ext cx="3744416" cy="2996952"/>
          </a:xfrm>
          <a:prstGeom prst="rect">
            <a:avLst/>
          </a:prstGeom>
          <a:noFill/>
          <a:ln w="9525">
            <a:noFill/>
            <a:miter lim="800000"/>
            <a:headEnd/>
            <a:tailEnd/>
          </a:ln>
        </p:spPr>
      </p:pic>
      <p:sp>
        <p:nvSpPr>
          <p:cNvPr id="9" name="BlokTextu 8"/>
          <p:cNvSpPr txBox="1"/>
          <p:nvPr/>
        </p:nvSpPr>
        <p:spPr>
          <a:xfrm>
            <a:off x="4139953" y="6084004"/>
            <a:ext cx="4608512" cy="369332"/>
          </a:xfrm>
          <a:prstGeom prst="rect">
            <a:avLst/>
          </a:prstGeom>
          <a:noFill/>
        </p:spPr>
        <p:txBody>
          <a:bodyPr wrap="square" rtlCol="0">
            <a:spAutoFit/>
          </a:bodyPr>
          <a:lstStyle/>
          <a:p>
            <a:r>
              <a:rPr lang="sk-SK" b="1" dirty="0" smtClean="0"/>
              <a:t>Zapojenie v sieti TNS:</a:t>
            </a:r>
            <a:endParaRPr lang="sk-SK"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p:nvPr/>
        </p:nvPicPr>
        <p:blipFill>
          <a:blip r:embed="rId2" cstate="print"/>
          <a:srcRect r="51186"/>
          <a:stretch>
            <a:fillRect/>
          </a:stretch>
        </p:blipFill>
        <p:spPr bwMode="auto">
          <a:xfrm>
            <a:off x="323529" y="2132856"/>
            <a:ext cx="3744416" cy="3456384"/>
          </a:xfrm>
          <a:prstGeom prst="rect">
            <a:avLst/>
          </a:prstGeom>
          <a:noFill/>
          <a:ln w="9525">
            <a:noFill/>
            <a:miter lim="800000"/>
            <a:headEnd/>
            <a:tailEnd/>
          </a:ln>
        </p:spPr>
      </p:pic>
      <p:sp>
        <p:nvSpPr>
          <p:cNvPr id="5" name="BlokTextu 4"/>
          <p:cNvSpPr txBox="1"/>
          <p:nvPr/>
        </p:nvSpPr>
        <p:spPr>
          <a:xfrm>
            <a:off x="251520" y="764706"/>
            <a:ext cx="8424936" cy="646331"/>
          </a:xfrm>
          <a:prstGeom prst="rect">
            <a:avLst/>
          </a:prstGeom>
          <a:noFill/>
        </p:spPr>
        <p:txBody>
          <a:bodyPr wrap="square" rtlCol="0">
            <a:spAutoFit/>
          </a:bodyPr>
          <a:lstStyle/>
          <a:p>
            <a:r>
              <a:rPr lang="sk-SK" b="1" dirty="0" smtClean="0"/>
              <a:t>Zapojenie:</a:t>
            </a:r>
            <a:r>
              <a:rPr lang="sk-SK" dirty="0" smtClean="0"/>
              <a:t> Ovládanie žiarovky z dvoch miest</a:t>
            </a:r>
          </a:p>
          <a:p>
            <a:r>
              <a:rPr lang="sk-SK" b="1" dirty="0" smtClean="0"/>
              <a:t>Použité prepínače: </a:t>
            </a:r>
            <a:r>
              <a:rPr lang="sk-SK" dirty="0" smtClean="0"/>
              <a:t>striedavý prepínač</a:t>
            </a:r>
            <a:endParaRPr lang="sk-SK" dirty="0"/>
          </a:p>
        </p:txBody>
      </p:sp>
      <p:sp>
        <p:nvSpPr>
          <p:cNvPr id="7" name="BlokTextu 6"/>
          <p:cNvSpPr txBox="1"/>
          <p:nvPr/>
        </p:nvSpPr>
        <p:spPr>
          <a:xfrm>
            <a:off x="251520" y="260648"/>
            <a:ext cx="8784976" cy="738664"/>
          </a:xfrm>
          <a:prstGeom prst="rect">
            <a:avLst/>
          </a:prstGeom>
          <a:noFill/>
        </p:spPr>
        <p:txBody>
          <a:bodyPr wrap="square" rtlCol="0">
            <a:spAutoFit/>
          </a:bodyPr>
          <a:lstStyle/>
          <a:p>
            <a:r>
              <a:rPr lang="sk-SK" sz="2400" b="1" dirty="0" smtClean="0"/>
              <a:t>Realizované  zapojenie:</a:t>
            </a:r>
          </a:p>
          <a:p>
            <a:endParaRPr lang="sk-SK" b="1" dirty="0"/>
          </a:p>
        </p:txBody>
      </p:sp>
      <p:pic>
        <p:nvPicPr>
          <p:cNvPr id="8" name="Obrázok 7"/>
          <p:cNvPicPr/>
          <p:nvPr/>
        </p:nvPicPr>
        <p:blipFill>
          <a:blip r:embed="rId3" cstate="print"/>
          <a:srcRect/>
          <a:stretch>
            <a:fillRect/>
          </a:stretch>
        </p:blipFill>
        <p:spPr bwMode="auto">
          <a:xfrm>
            <a:off x="4355977" y="2132856"/>
            <a:ext cx="4392488" cy="3456384"/>
          </a:xfrm>
          <a:prstGeom prst="rect">
            <a:avLst/>
          </a:prstGeom>
          <a:noFill/>
          <a:ln w="9525">
            <a:noFill/>
            <a:miter lim="800000"/>
            <a:headEnd/>
            <a:tailEnd/>
          </a:ln>
        </p:spPr>
      </p:pic>
      <p:sp>
        <p:nvSpPr>
          <p:cNvPr id="9" name="BlokTextu 8"/>
          <p:cNvSpPr txBox="1"/>
          <p:nvPr/>
        </p:nvSpPr>
        <p:spPr>
          <a:xfrm>
            <a:off x="251520" y="1547500"/>
            <a:ext cx="4536504" cy="369332"/>
          </a:xfrm>
          <a:prstGeom prst="rect">
            <a:avLst/>
          </a:prstGeom>
          <a:noFill/>
        </p:spPr>
        <p:txBody>
          <a:bodyPr wrap="square" rtlCol="0">
            <a:spAutoFit/>
          </a:bodyPr>
          <a:lstStyle/>
          <a:p>
            <a:r>
              <a:rPr lang="sk-SK" b="1" dirty="0" smtClean="0"/>
              <a:t>Zapojenie bez </a:t>
            </a:r>
            <a:r>
              <a:rPr lang="sk-SK" b="1" dirty="0" err="1" smtClean="0"/>
              <a:t>svorkovacích</a:t>
            </a:r>
            <a:r>
              <a:rPr lang="sk-SK" b="1" dirty="0" smtClean="0"/>
              <a:t> </a:t>
            </a:r>
            <a:r>
              <a:rPr lang="sk-SK" b="1" dirty="0" err="1" smtClean="0"/>
              <a:t>krabíc</a:t>
            </a:r>
            <a:r>
              <a:rPr lang="sk-SK" b="1" dirty="0" smtClean="0"/>
              <a:t>: </a:t>
            </a:r>
            <a:endParaRPr lang="sk-SK" b="1" dirty="0"/>
          </a:p>
        </p:txBody>
      </p:sp>
      <p:sp>
        <p:nvSpPr>
          <p:cNvPr id="10" name="BlokTextu 9"/>
          <p:cNvSpPr txBox="1"/>
          <p:nvPr/>
        </p:nvSpPr>
        <p:spPr>
          <a:xfrm>
            <a:off x="4355976" y="1556792"/>
            <a:ext cx="4536504" cy="369332"/>
          </a:xfrm>
          <a:prstGeom prst="rect">
            <a:avLst/>
          </a:prstGeom>
          <a:noFill/>
        </p:spPr>
        <p:txBody>
          <a:bodyPr wrap="square" rtlCol="0">
            <a:spAutoFit/>
          </a:bodyPr>
          <a:lstStyle/>
          <a:p>
            <a:r>
              <a:rPr lang="sk-SK" b="1" dirty="0" smtClean="0"/>
              <a:t>Zapojenie so </a:t>
            </a:r>
            <a:r>
              <a:rPr lang="sk-SK" b="1" dirty="0" err="1" smtClean="0"/>
              <a:t>svorkovacími</a:t>
            </a:r>
            <a:r>
              <a:rPr lang="sk-SK" b="1" dirty="0" smtClean="0"/>
              <a:t> </a:t>
            </a:r>
            <a:r>
              <a:rPr lang="sk-SK" b="1" dirty="0" err="1" smtClean="0"/>
              <a:t>krabicami</a:t>
            </a:r>
            <a:r>
              <a:rPr lang="sk-SK" b="1" dirty="0" smtClean="0"/>
              <a:t>: </a:t>
            </a:r>
            <a:endParaRPr lang="sk-SK" b="1" dirty="0"/>
          </a:p>
        </p:txBody>
      </p:sp>
      <p:cxnSp>
        <p:nvCxnSpPr>
          <p:cNvPr id="11" name="Rovná spojovacia šípka 10"/>
          <p:cNvCxnSpPr/>
          <p:nvPr/>
        </p:nvCxnSpPr>
        <p:spPr>
          <a:xfrm flipV="1">
            <a:off x="3275857" y="4005064"/>
            <a:ext cx="2232248" cy="20162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BlokTextu 11"/>
          <p:cNvSpPr txBox="1"/>
          <p:nvPr/>
        </p:nvSpPr>
        <p:spPr>
          <a:xfrm>
            <a:off x="251520" y="5949280"/>
            <a:ext cx="3240360" cy="369332"/>
          </a:xfrm>
          <a:prstGeom prst="rect">
            <a:avLst/>
          </a:prstGeom>
          <a:noFill/>
        </p:spPr>
        <p:txBody>
          <a:bodyPr wrap="square" rtlCol="0">
            <a:spAutoFit/>
          </a:bodyPr>
          <a:lstStyle/>
          <a:p>
            <a:r>
              <a:rPr lang="sk-SK" b="1" dirty="0" err="1" smtClean="0"/>
              <a:t>Svorkovacia</a:t>
            </a:r>
            <a:r>
              <a:rPr lang="sk-SK" b="1" dirty="0" smtClean="0"/>
              <a:t> </a:t>
            </a:r>
            <a:r>
              <a:rPr lang="sk-SK" b="1" dirty="0" err="1" smtClean="0"/>
              <a:t>krabica</a:t>
            </a:r>
            <a:r>
              <a:rPr lang="sk-SK" b="1" dirty="0" smtClean="0"/>
              <a:t> = venček</a:t>
            </a:r>
            <a:endParaRPr lang="sk-SK" b="1" dirty="0"/>
          </a:p>
        </p:txBody>
      </p:sp>
      <p:cxnSp>
        <p:nvCxnSpPr>
          <p:cNvPr id="14" name="Rovná spojovacia šípka 13"/>
          <p:cNvCxnSpPr/>
          <p:nvPr/>
        </p:nvCxnSpPr>
        <p:spPr>
          <a:xfrm flipV="1">
            <a:off x="6372201" y="5085184"/>
            <a:ext cx="1152128" cy="7920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BlokTextu 14"/>
          <p:cNvSpPr txBox="1"/>
          <p:nvPr/>
        </p:nvSpPr>
        <p:spPr>
          <a:xfrm>
            <a:off x="4572001" y="5949280"/>
            <a:ext cx="3960440" cy="369332"/>
          </a:xfrm>
          <a:prstGeom prst="rect">
            <a:avLst/>
          </a:prstGeom>
          <a:noFill/>
        </p:spPr>
        <p:txBody>
          <a:bodyPr wrap="square" rtlCol="0">
            <a:spAutoFit/>
          </a:bodyPr>
          <a:lstStyle/>
          <a:p>
            <a:r>
              <a:rPr lang="sk-SK" b="1" dirty="0" smtClean="0"/>
              <a:t>Značka pre striedavý prepínač</a:t>
            </a:r>
            <a:endParaRPr lang="sk-SK" b="1" dirty="0"/>
          </a:p>
        </p:txBody>
      </p:sp>
      <p:pic>
        <p:nvPicPr>
          <p:cNvPr id="19458" name="Picture 2" descr="http://vypinacezasuvky.sk/image/data/znacky%20vypinacov/vyp6z.jpg"/>
          <p:cNvPicPr>
            <a:picLocks noChangeAspect="1" noChangeArrowheads="1"/>
          </p:cNvPicPr>
          <p:nvPr/>
        </p:nvPicPr>
        <p:blipFill>
          <a:blip r:embed="rId4" cstate="print"/>
          <a:srcRect/>
          <a:stretch>
            <a:fillRect/>
          </a:stretch>
        </p:blipFill>
        <p:spPr bwMode="auto">
          <a:xfrm>
            <a:off x="7740352" y="5733256"/>
            <a:ext cx="864096" cy="864096"/>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1988</TotalTime>
  <Words>753</Words>
  <Application>Microsoft Office PowerPoint</Application>
  <PresentationFormat>Prezentácia na obrazovke (4:3)</PresentationFormat>
  <Paragraphs>170</Paragraphs>
  <Slides>43</Slides>
  <Notes>0</Notes>
  <HiddenSlides>0</HiddenSlides>
  <MMClips>0</MMClips>
  <ScaleCrop>false</ScaleCrop>
  <HeadingPairs>
    <vt:vector size="4" baseType="variant">
      <vt:variant>
        <vt:lpstr>Motív</vt:lpstr>
      </vt:variant>
      <vt:variant>
        <vt:i4>1</vt:i4>
      </vt:variant>
      <vt:variant>
        <vt:lpstr>Nadpisy snímok</vt:lpstr>
      </vt:variant>
      <vt:variant>
        <vt:i4>43</vt:i4>
      </vt:variant>
    </vt:vector>
  </HeadingPairs>
  <TitlesOfParts>
    <vt:vector size="44" baseType="lpstr">
      <vt:lpstr>Motív Office</vt:lpstr>
      <vt:lpstr>Snímka 1</vt:lpstr>
      <vt:lpstr>Snímka 2</vt:lpstr>
      <vt:lpstr>Snímka 3</vt:lpstr>
      <vt:lpstr>Snímka 4</vt:lpstr>
      <vt:lpstr>Snímka 5</vt:lpstr>
      <vt:lpstr>Snímka 6</vt:lpstr>
      <vt:lpstr>Snímka 7</vt:lpstr>
      <vt:lpstr>Snímka 8</vt:lpstr>
      <vt:lpstr>Snímka 9</vt:lpstr>
      <vt:lpstr>Snímka 10</vt:lpstr>
      <vt:lpstr>Snímka 11</vt:lpstr>
      <vt:lpstr>Snímka 12</vt:lpstr>
      <vt:lpstr>Snímka 13</vt:lpstr>
      <vt:lpstr>Snímka 14</vt:lpstr>
      <vt:lpstr>Snímka 15</vt:lpstr>
      <vt:lpstr>Snímka 16</vt:lpstr>
      <vt:lpstr>Snímka 17</vt:lpstr>
      <vt:lpstr>Snímka 18</vt:lpstr>
      <vt:lpstr>Snímka 19</vt:lpstr>
      <vt:lpstr>Snímka 20</vt:lpstr>
      <vt:lpstr>Snímka 21</vt:lpstr>
      <vt:lpstr>Snímka 22</vt:lpstr>
      <vt:lpstr>Snímka 23</vt:lpstr>
      <vt:lpstr>Snímka 24</vt:lpstr>
      <vt:lpstr>Snímka 25</vt:lpstr>
      <vt:lpstr>Snímka 26</vt:lpstr>
      <vt:lpstr>Snímka 27</vt:lpstr>
      <vt:lpstr>Snímka 28</vt:lpstr>
      <vt:lpstr>Snímka 29</vt:lpstr>
      <vt:lpstr>Snímka 30</vt:lpstr>
      <vt:lpstr>Snímka 31</vt:lpstr>
      <vt:lpstr>Snímka 32</vt:lpstr>
      <vt:lpstr>Snímka 33</vt:lpstr>
      <vt:lpstr>Snímka 34</vt:lpstr>
      <vt:lpstr>Snímka 35</vt:lpstr>
      <vt:lpstr>Snímka 36</vt:lpstr>
      <vt:lpstr>Snímka 37</vt:lpstr>
      <vt:lpstr>Snímka 38</vt:lpstr>
      <vt:lpstr>Snímka 39</vt:lpstr>
      <vt:lpstr>Snímka 40</vt:lpstr>
      <vt:lpstr>Snímka 41</vt:lpstr>
      <vt:lpstr>Snímka 42</vt:lpstr>
      <vt:lpstr>Snímka 43</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Snímka 1</dc:title>
  <dc:creator>Martin</dc:creator>
  <cp:lastModifiedBy>Martin</cp:lastModifiedBy>
  <cp:revision>156</cp:revision>
  <dcterms:created xsi:type="dcterms:W3CDTF">2016-10-04T15:04:39Z</dcterms:created>
  <dcterms:modified xsi:type="dcterms:W3CDTF">2016-10-18T19:27:27Z</dcterms:modified>
</cp:coreProperties>
</file>