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1" r:id="rId2"/>
    <p:sldId id="313" r:id="rId3"/>
    <p:sldId id="298" r:id="rId4"/>
    <p:sldId id="299" r:id="rId5"/>
    <p:sldId id="300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87" r:id="rId16"/>
    <p:sldId id="286" r:id="rId17"/>
    <p:sldId id="266" r:id="rId18"/>
    <p:sldId id="267" r:id="rId19"/>
    <p:sldId id="269" r:id="rId20"/>
    <p:sldId id="293" r:id="rId21"/>
    <p:sldId id="294" r:id="rId22"/>
    <p:sldId id="288" r:id="rId23"/>
    <p:sldId id="261" r:id="rId24"/>
    <p:sldId id="309" r:id="rId25"/>
    <p:sldId id="311" r:id="rId26"/>
    <p:sldId id="312" r:id="rId27"/>
    <p:sldId id="314" r:id="rId28"/>
    <p:sldId id="310" r:id="rId29"/>
    <p:sldId id="308" r:id="rId30"/>
    <p:sldId id="259" r:id="rId31"/>
    <p:sldId id="289" r:id="rId32"/>
    <p:sldId id="257" r:id="rId33"/>
    <p:sldId id="256" r:id="rId34"/>
    <p:sldId id="303" r:id="rId35"/>
    <p:sldId id="274" r:id="rId36"/>
    <p:sldId id="306" r:id="rId37"/>
    <p:sldId id="307" r:id="rId38"/>
    <p:sldId id="273" r:id="rId39"/>
    <p:sldId id="290" r:id="rId40"/>
    <p:sldId id="258" r:id="rId41"/>
    <p:sldId id="265" r:id="rId42"/>
    <p:sldId id="304" r:id="rId43"/>
    <p:sldId id="305" r:id="rId44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2629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A8DB-F632-4657-AB94-0B491CED603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2629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FF99-3F71-43F5-80B8-239A92EC675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472629" y="1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81D26-F533-434A-8585-3FD2FBF3A7FC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66153" y="3268862"/>
            <a:ext cx="7729220" cy="309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472629" y="6536528"/>
            <a:ext cx="4186661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82D57-8DEC-4143-BD7E-91C49FFF012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FB62F-BD7D-4F2E-A7DE-7ABFD15FF5B5}" type="slidenum">
              <a:rPr lang="sk-SK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62DC-F295-4F4E-BFDB-E20F81612C23}" type="datetimeFigureOut">
              <a:rPr lang="sk-SK" smtClean="0"/>
              <a:pPr/>
              <a:t>24.2.2019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A8B7-DAE7-4CBD-944A-FA6B301E8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285728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Rozdiel </a:t>
            </a:r>
            <a:r>
              <a:rPr lang="sk-SK" sz="2000" dirty="0" smtClean="0"/>
              <a:t>medzi kombinačnými a sekvenčnými </a:t>
            </a:r>
            <a:r>
              <a:rPr lang="sk-SK" sz="2000" dirty="0" smtClean="0"/>
              <a:t>obvodmi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</a:t>
            </a:r>
            <a:r>
              <a:rPr lang="sk-SK" sz="2000" dirty="0" smtClean="0"/>
              <a:t>Lineárny napájací zdroj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</a:t>
            </a:r>
            <a:r>
              <a:rPr lang="sk-SK" sz="2000" dirty="0" smtClean="0"/>
              <a:t>Nízkofrekvenčný zosilňovač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</a:t>
            </a:r>
            <a:r>
              <a:rPr lang="sk-SK" sz="2000" dirty="0" smtClean="0"/>
              <a:t>Výkonový zosilňovač, typy 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</a:t>
            </a:r>
            <a:r>
              <a:rPr lang="sk-SK" sz="2000" dirty="0" smtClean="0"/>
              <a:t>Operačný zosilňovač, typy OZ</a:t>
            </a:r>
            <a:endParaRPr lang="sk-SK" sz="2000" dirty="0" smtClean="0"/>
          </a:p>
          <a:p>
            <a:pPr marL="342900" indent="-342900">
              <a:buAutoNum type="arabicPeriod"/>
            </a:pPr>
            <a:r>
              <a:rPr lang="sk-SK" sz="2000" dirty="0" smtClean="0"/>
              <a:t>Charakterizuj hradlo AND, OR, XOR, XNOR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 Charakterizuj RS preklápací obvod, JK preklápací obvod, D preklápací obvod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Charakterizuj </a:t>
            </a:r>
            <a:r>
              <a:rPr lang="sk-SK" sz="2000" dirty="0" err="1" smtClean="0"/>
              <a:t>astabilný</a:t>
            </a:r>
            <a:r>
              <a:rPr lang="sk-SK" sz="2000" dirty="0" smtClean="0"/>
              <a:t>, </a:t>
            </a:r>
            <a:r>
              <a:rPr lang="sk-SK" sz="2000" dirty="0" err="1" smtClean="0"/>
              <a:t>monostabilný</a:t>
            </a:r>
            <a:r>
              <a:rPr lang="sk-SK" sz="2000" dirty="0" smtClean="0"/>
              <a:t> a </a:t>
            </a:r>
            <a:r>
              <a:rPr lang="sk-SK" sz="2000" dirty="0" err="1" smtClean="0"/>
              <a:t>bistabilný</a:t>
            </a:r>
            <a:r>
              <a:rPr lang="sk-SK" sz="2000" dirty="0" smtClean="0"/>
              <a:t> preklápací obvod</a:t>
            </a:r>
          </a:p>
        </p:txBody>
      </p:sp>
      <p:pic>
        <p:nvPicPr>
          <p:cNvPr id="6" name="Picture 2" descr="schemkl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29055"/>
            <a:ext cx="3714776" cy="200726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5" y="3657617"/>
            <a:ext cx="2447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38" y="3657617"/>
            <a:ext cx="2504774" cy="20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357158" y="585789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9. Na čo sme použili IO: LM317, LM386, TDA2030, LM324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71414"/>
            <a:ext cx="89297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Sériový register:</a:t>
            </a:r>
          </a:p>
          <a:p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Sériovým zapojením </a:t>
            </a:r>
            <a:r>
              <a:rPr lang="sk-SK" sz="2400" b="1" dirty="0" err="1" smtClean="0"/>
              <a:t>KO</a:t>
            </a:r>
            <a:r>
              <a:rPr lang="sk-SK" sz="2400" b="1" dirty="0" smtClean="0"/>
              <a:t> </a:t>
            </a:r>
            <a:r>
              <a:rPr lang="sk-SK" dirty="0" smtClean="0"/>
              <a:t>vznikne sériový register, ktorý umožňuje sériový záznam a sériový výstup informácie.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Dáta </a:t>
            </a:r>
            <a:r>
              <a:rPr lang="sk-SK" b="1" dirty="0" err="1" smtClean="0"/>
              <a:t>A3-A0</a:t>
            </a:r>
            <a:r>
              <a:rPr lang="sk-SK" dirty="0" smtClean="0"/>
              <a:t> privedená na vstup prvého </a:t>
            </a:r>
            <a:r>
              <a:rPr lang="sk-SK" dirty="0" err="1" smtClean="0"/>
              <a:t>KO</a:t>
            </a:r>
            <a:r>
              <a:rPr lang="sk-SK" dirty="0" smtClean="0"/>
              <a:t> zľava sa príchodom hodinového impulzu prenesie na jeho výstup, ktorý je spojený zo vstupom ďalšieho </a:t>
            </a:r>
            <a:r>
              <a:rPr lang="sk-SK" dirty="0" err="1" smtClean="0"/>
              <a:t>KO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 </a:t>
            </a:r>
            <a:r>
              <a:rPr lang="sk-SK" b="1" dirty="0" smtClean="0"/>
              <a:t>štvorbitového registra </a:t>
            </a:r>
            <a:r>
              <a:rPr lang="sk-SK" dirty="0" smtClean="0"/>
              <a:t>sa štvorbitové číslo zaznamená </a:t>
            </a:r>
            <a:r>
              <a:rPr lang="sk-SK" b="1" dirty="0" smtClean="0"/>
              <a:t>štyrmi C </a:t>
            </a:r>
            <a:r>
              <a:rPr lang="sk-SK" b="1" dirty="0" err="1" smtClean="0"/>
              <a:t>impulzami</a:t>
            </a:r>
            <a:r>
              <a:rPr lang="sk-SK" dirty="0" smtClean="0"/>
              <a:t>, a to postupným posúvaním obsahu registra vpravo.</a:t>
            </a:r>
            <a:endParaRPr lang="sk-SK" b="1" dirty="0"/>
          </a:p>
          <a:p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7722"/>
            <a:ext cx="8280276" cy="23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441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9001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Sériovo-paralelný register:</a:t>
            </a:r>
          </a:p>
          <a:p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Sériovo-paralelný register má </a:t>
            </a:r>
            <a:r>
              <a:rPr lang="sk-SK" b="1" dirty="0" smtClean="0"/>
              <a:t>sériový vstup </a:t>
            </a:r>
            <a:r>
              <a:rPr lang="sk-SK" dirty="0" smtClean="0"/>
              <a:t>a </a:t>
            </a:r>
            <a:r>
              <a:rPr lang="sk-SK" b="1" dirty="0" smtClean="0"/>
              <a:t>paralelný výstup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 prerušíme ihneď po sériovom zázname činnosť hodín, zostane informácie </a:t>
            </a:r>
            <a:r>
              <a:rPr lang="sk-SK" b="1" dirty="0" smtClean="0"/>
              <a:t>zachovaná v registri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Informáciu môžeme teraz paralelne vybrať (naraz).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Zmenou zapojenie vstupov môžeme vytvoriť aj </a:t>
            </a:r>
            <a:r>
              <a:rPr lang="sk-SK" dirty="0" err="1" smtClean="0"/>
              <a:t>paralelne-sériový</a:t>
            </a:r>
            <a:r>
              <a:rPr lang="sk-SK" dirty="0" smtClean="0"/>
              <a:t> register a výstup budeme snímať z posledného </a:t>
            </a:r>
            <a:r>
              <a:rPr lang="sk-SK" dirty="0" err="1" smtClean="0"/>
              <a:t>klopného</a:t>
            </a:r>
            <a:r>
              <a:rPr lang="sk-SK" dirty="0" smtClean="0"/>
              <a:t> obvodu (vpravo).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0008"/>
            <a:ext cx="7962203" cy="22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451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42852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Posuvný register:</a:t>
            </a:r>
          </a:p>
          <a:p>
            <a:endParaRPr lang="sk-SK" b="1" dirty="0" smtClean="0"/>
          </a:p>
        </p:txBody>
      </p:sp>
      <p:sp>
        <p:nvSpPr>
          <p:cNvPr id="2" name="Obdĺžnik 1"/>
          <p:cNvSpPr/>
          <p:nvPr/>
        </p:nvSpPr>
        <p:spPr>
          <a:xfrm>
            <a:off x="323528" y="5714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Posuvný register je zostavený z radu </a:t>
            </a:r>
            <a:r>
              <a:rPr lang="sk-SK" dirty="0" err="1" smtClean="0"/>
              <a:t>klopných</a:t>
            </a:r>
            <a:r>
              <a:rPr lang="sk-SK" dirty="0" smtClean="0"/>
              <a:t> obvodov typu D, spojených tak, že vlastný </a:t>
            </a:r>
            <a:r>
              <a:rPr lang="sk-SK" b="1" dirty="0" smtClean="0"/>
              <a:t>posuv informácie nastáva vždy s príchodom </a:t>
            </a:r>
            <a:r>
              <a:rPr lang="sk-SK" b="1" dirty="0" err="1" smtClean="0"/>
              <a:t>nábežnej</a:t>
            </a:r>
            <a:r>
              <a:rPr lang="sk-SK" b="1" dirty="0" smtClean="0"/>
              <a:t> hrany hodinových impulzov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62722"/>
            <a:ext cx="4320480" cy="140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4" y="2924944"/>
            <a:ext cx="4608512" cy="29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11560" y="5723964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Rovnakým spôsobom pracuje aj register zostavený z radu </a:t>
            </a:r>
            <a:r>
              <a:rPr lang="sk-SK" dirty="0" err="1" smtClean="0"/>
              <a:t>klopných</a:t>
            </a:r>
            <a:r>
              <a:rPr lang="sk-SK" dirty="0" smtClean="0"/>
              <a:t> obvodov </a:t>
            </a:r>
            <a:r>
              <a:rPr lang="sk-SK" dirty="0" err="1" smtClean="0"/>
              <a:t>JK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3320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Kruhový register:</a:t>
            </a:r>
            <a:endParaRPr lang="sk-SK" sz="2400" b="1" dirty="0"/>
          </a:p>
        </p:txBody>
      </p:sp>
      <p:sp>
        <p:nvSpPr>
          <p:cNvPr id="3" name="Obdĺžnik 2"/>
          <p:cNvSpPr/>
          <p:nvPr/>
        </p:nvSpPr>
        <p:spPr>
          <a:xfrm>
            <a:off x="341365" y="692696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Kruhový register</a:t>
            </a:r>
            <a:r>
              <a:rPr lang="sk-SK" sz="2400" dirty="0" smtClean="0"/>
              <a:t> </a:t>
            </a:r>
            <a:r>
              <a:rPr lang="sk-SK" dirty="0" smtClean="0"/>
              <a:t>delí vstupný kmitočet počtom použitých </a:t>
            </a:r>
            <a:r>
              <a:rPr lang="sk-SK" dirty="0" err="1" smtClean="0"/>
              <a:t>KO</a:t>
            </a:r>
            <a:r>
              <a:rPr lang="sk-SK" dirty="0" smtClean="0"/>
              <a:t> a možno ho použiť ako </a:t>
            </a:r>
            <a:r>
              <a:rPr lang="sk-SK" dirty="0" err="1" smtClean="0"/>
              <a:t>deličku</a:t>
            </a:r>
            <a:r>
              <a:rPr lang="sk-SK" dirty="0" smtClean="0"/>
              <a:t> kmitočtu.</a:t>
            </a:r>
            <a:br>
              <a:rPr lang="sk-SK" dirty="0" smtClean="0"/>
            </a:br>
            <a:endParaRPr lang="sk-SK" dirty="0" smtClean="0"/>
          </a:p>
          <a:p>
            <a:r>
              <a:rPr lang="sk-SK" sz="2400" b="1" dirty="0" smtClean="0"/>
              <a:t>Použitie registra: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dirty="0" smtClean="0"/>
              <a:t>- Krátkodobé uloženie informácií (lokálna pamäť)</a:t>
            </a:r>
            <a:br>
              <a:rPr lang="sk-SK" dirty="0" smtClean="0"/>
            </a:br>
            <a:r>
              <a:rPr lang="sk-SK" dirty="0" smtClean="0"/>
              <a:t>- Prevodník z paralelného spôsobu činnosti na sériový a naopak</a:t>
            </a:r>
            <a:br>
              <a:rPr lang="sk-SK" dirty="0" smtClean="0"/>
            </a:br>
            <a:r>
              <a:rPr lang="sk-SK" dirty="0" smtClean="0"/>
              <a:t>- Spomaľovanie členov - oneskorenie je dané počtom KO a periódou </a:t>
            </a:r>
            <a:r>
              <a:rPr lang="sk-SK" dirty="0" err="1" smtClean="0"/>
              <a:t>Clk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68960"/>
            <a:ext cx="8445421" cy="314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233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Čítače</a:t>
            </a:r>
            <a:r>
              <a:rPr lang="sk-SK" sz="2400" b="1" dirty="0" smtClean="0"/>
              <a:t>:</a:t>
            </a:r>
            <a:endParaRPr lang="sk-SK" sz="2400" b="1" dirty="0"/>
          </a:p>
        </p:txBody>
      </p:sp>
      <p:sp>
        <p:nvSpPr>
          <p:cNvPr id="3" name="Obdĺžnik 2"/>
          <p:cNvSpPr/>
          <p:nvPr/>
        </p:nvSpPr>
        <p:spPr>
          <a:xfrm>
            <a:off x="323528" y="76470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Čítač</a:t>
            </a:r>
            <a:r>
              <a:rPr lang="sk-SK" dirty="0" smtClean="0"/>
              <a:t> (angl. </a:t>
            </a:r>
            <a:r>
              <a:rPr lang="sk-SK" dirty="0" err="1" smtClean="0"/>
              <a:t>Counter</a:t>
            </a:r>
            <a:r>
              <a:rPr lang="sk-SK" dirty="0" smtClean="0"/>
              <a:t>) je </a:t>
            </a:r>
            <a:r>
              <a:rPr lang="sk-SK" b="1" dirty="0" smtClean="0"/>
              <a:t>sekvenčný logický obvod</a:t>
            </a:r>
            <a:r>
              <a:rPr lang="sk-SK" dirty="0" smtClean="0"/>
              <a:t>, ktorý číta (počíta) </a:t>
            </a:r>
            <a:r>
              <a:rPr lang="sk-SK" b="1" dirty="0" smtClean="0"/>
              <a:t>impulzy privedené na jeho vstup</a:t>
            </a:r>
            <a:r>
              <a:rPr lang="sk-SK" dirty="0" smtClean="0"/>
              <a:t>, alebo </a:t>
            </a:r>
            <a:r>
              <a:rPr lang="sk-SK" b="1" dirty="0" smtClean="0"/>
              <a:t>delí jeho frekvenciu</a:t>
            </a:r>
            <a:r>
              <a:rPr lang="sk-SK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Skladá sa z </a:t>
            </a:r>
            <a:r>
              <a:rPr lang="sk-SK" dirty="0" err="1" smtClean="0"/>
              <a:t>klopných</a:t>
            </a:r>
            <a:r>
              <a:rPr lang="sk-SK" dirty="0" smtClean="0"/>
              <a:t> obvodov </a:t>
            </a:r>
            <a:r>
              <a:rPr lang="sk-SK" b="1" dirty="0" err="1" smtClean="0"/>
              <a:t>JK</a:t>
            </a:r>
            <a:r>
              <a:rPr lang="sk-SK" dirty="0" smtClean="0"/>
              <a:t> alebo </a:t>
            </a:r>
            <a:r>
              <a:rPr lang="sk-SK" b="1" dirty="0" smtClean="0"/>
              <a:t>D</a:t>
            </a:r>
            <a:r>
              <a:rPr lang="sk-SK" dirty="0" smtClean="0"/>
              <a:t>, prevažne však z </a:t>
            </a:r>
            <a:r>
              <a:rPr lang="sk-SK" dirty="0" err="1" smtClean="0"/>
              <a:t>deličiek</a:t>
            </a:r>
            <a:r>
              <a:rPr lang="sk-SK" dirty="0" smtClean="0"/>
              <a:t> dvoma týchto </a:t>
            </a:r>
            <a:r>
              <a:rPr lang="sk-SK" dirty="0" err="1" smtClean="0"/>
              <a:t>klopných</a:t>
            </a:r>
            <a:r>
              <a:rPr lang="sk-SK" dirty="0" smtClean="0"/>
              <a:t> obvodov.</a:t>
            </a:r>
            <a:br>
              <a:rPr lang="sk-SK" dirty="0" smtClean="0"/>
            </a:b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Podľa </a:t>
            </a:r>
            <a:r>
              <a:rPr lang="sk-SK" b="1" dirty="0" smtClean="0"/>
              <a:t>spôsobu spúšťania</a:t>
            </a:r>
            <a:r>
              <a:rPr lang="sk-SK" dirty="0" smtClean="0"/>
              <a:t> rozlišujeme hlavne: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výstup každého </a:t>
            </a:r>
            <a:r>
              <a:rPr lang="sk-SK" dirty="0" err="1" smtClean="0"/>
              <a:t>klopného</a:t>
            </a:r>
            <a:r>
              <a:rPr lang="sk-SK" dirty="0" smtClean="0"/>
              <a:t> obvodu je privedený na hodinový vstup nasledujúceho, preklápanie KO sa uskutočňuje postupne s každým hodinovým impulzom, čo pri viac KO prináša </a:t>
            </a:r>
            <a:r>
              <a:rPr lang="sk-SK" dirty="0" err="1" smtClean="0"/>
              <a:t>nežiadúce</a:t>
            </a:r>
            <a:r>
              <a:rPr lang="sk-SK" dirty="0" smtClean="0"/>
              <a:t> oneskorenie.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</a:t>
            </a:r>
            <a:r>
              <a:rPr lang="sk-SK" dirty="0" err="1" smtClean="0"/>
              <a:t>čítač</a:t>
            </a:r>
            <a:r>
              <a:rPr lang="sk-SK" dirty="0" smtClean="0"/>
              <a:t> preklápa všetky obvody súčasne a je riadený hodinovými synchronizačnými </a:t>
            </a:r>
            <a:r>
              <a:rPr lang="sk-SK" dirty="0" err="1" smtClean="0"/>
              <a:t>impulzami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9354" y="4077072"/>
            <a:ext cx="8419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Podľa použitého kódu sú najbežnejšie </a:t>
            </a:r>
            <a:r>
              <a:rPr lang="sk-SK" dirty="0" err="1" smtClean="0"/>
              <a:t>čítače</a:t>
            </a:r>
            <a:r>
              <a:rPr lang="sk-SK" dirty="0" smtClean="0"/>
              <a:t> binárne, ktoré počítajú vstupné impulzy</a:t>
            </a:r>
            <a:br>
              <a:rPr lang="sk-SK" dirty="0" smtClean="0"/>
            </a:br>
            <a:r>
              <a:rPr lang="sk-SK" dirty="0" smtClean="0"/>
              <a:t>podľa binárneho kódu. </a:t>
            </a:r>
          </a:p>
          <a:p>
            <a:r>
              <a:rPr lang="sk-SK" dirty="0" smtClean="0"/>
              <a:t>Významné sú aj </a:t>
            </a:r>
            <a:r>
              <a:rPr lang="sk-SK" dirty="0" err="1" smtClean="0"/>
              <a:t>čítače</a:t>
            </a:r>
            <a:r>
              <a:rPr lang="sk-SK" dirty="0"/>
              <a:t> </a:t>
            </a:r>
            <a:r>
              <a:rPr lang="sk-SK" dirty="0" smtClean="0"/>
              <a:t>desiatkové, ktoré čítajú</a:t>
            </a:r>
            <a:r>
              <a:rPr lang="sk-SK" dirty="0"/>
              <a:t> </a:t>
            </a:r>
            <a:r>
              <a:rPr lang="sk-SK" dirty="0" smtClean="0"/>
              <a:t>v </a:t>
            </a:r>
            <a:r>
              <a:rPr lang="sk-SK" b="1" dirty="0" err="1" smtClean="0"/>
              <a:t>BCD</a:t>
            </a:r>
            <a:r>
              <a:rPr lang="sk-SK" b="1" dirty="0" smtClean="0"/>
              <a:t> kóde</a:t>
            </a:r>
            <a:r>
              <a:rPr lang="sk-SK" dirty="0" smtClean="0"/>
              <a:t>.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Najmä pre potreby automatizácie sa používajú </a:t>
            </a:r>
            <a:r>
              <a:rPr lang="sk-SK" dirty="0" err="1" smtClean="0"/>
              <a:t>čítače</a:t>
            </a:r>
            <a:r>
              <a:rPr lang="sk-SK" dirty="0" smtClean="0"/>
              <a:t> v špeciálnych kódoch:</a:t>
            </a:r>
            <a:br>
              <a:rPr lang="sk-SK" dirty="0" smtClean="0"/>
            </a:br>
            <a:r>
              <a:rPr lang="sk-SK" b="1" dirty="0" err="1" smtClean="0"/>
              <a:t>Johnsonov</a:t>
            </a:r>
            <a:r>
              <a:rPr lang="sk-SK" dirty="0" smtClean="0"/>
              <a:t> alebo </a:t>
            </a:r>
            <a:r>
              <a:rPr lang="sk-SK" b="1" dirty="0" err="1" smtClean="0"/>
              <a:t>Grayův</a:t>
            </a:r>
            <a:r>
              <a:rPr lang="sk-SK" dirty="0" smtClean="0"/>
              <a:t> a iné.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66180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S</a:t>
            </a:r>
            <a:r>
              <a:rPr lang="sk-SK" sz="3200" b="1" dirty="0" smtClean="0"/>
              <a:t>ynchrónny </a:t>
            </a:r>
            <a:r>
              <a:rPr lang="sk-SK" sz="3200" b="1" dirty="0" err="1" smtClean="0"/>
              <a:t>čítač</a:t>
            </a:r>
            <a:r>
              <a:rPr lang="sk-SK" sz="3200" b="1" dirty="0" smtClean="0"/>
              <a:t>:</a:t>
            </a:r>
            <a:endParaRPr lang="sk-SK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68"/>
          <a:stretch/>
        </p:blipFill>
        <p:spPr bwMode="auto">
          <a:xfrm>
            <a:off x="0" y="1571612"/>
            <a:ext cx="6463050" cy="50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57158" y="785794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</a:t>
            </a:r>
            <a:r>
              <a:rPr lang="sk-SK" dirty="0" err="1" smtClean="0"/>
              <a:t>čítač</a:t>
            </a:r>
            <a:r>
              <a:rPr lang="sk-SK" dirty="0" smtClean="0"/>
              <a:t> preklápa všetky obvody súčasne a je riadený hodinovými synchronizačnými </a:t>
            </a:r>
            <a:r>
              <a:rPr lang="sk-SK" dirty="0" err="1" smtClean="0"/>
              <a:t>impulzami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74674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88640"/>
            <a:ext cx="42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Asynchrónny </a:t>
            </a:r>
            <a:r>
              <a:rPr lang="sk-SK" sz="3200" b="1" dirty="0" err="1" smtClean="0"/>
              <a:t>čítač</a:t>
            </a:r>
            <a:r>
              <a:rPr lang="sk-SK" sz="3200" b="1" dirty="0" smtClean="0"/>
              <a:t>:</a:t>
            </a:r>
            <a:endParaRPr lang="sk-SK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3" y="1785121"/>
            <a:ext cx="5962528" cy="15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3" y="3386098"/>
            <a:ext cx="6073467" cy="34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57158" y="78579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Asynchrónne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čítače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- výstup každého </a:t>
            </a:r>
            <a:r>
              <a:rPr lang="sk-SK" dirty="0" err="1" smtClean="0"/>
              <a:t>klopného</a:t>
            </a:r>
            <a:r>
              <a:rPr lang="sk-SK" dirty="0" smtClean="0"/>
              <a:t> obvodu je privedený na hodinový vstup nasledujúceho, preklápanie KO sa uskutočňuje postupne s každým hodinovým impulzom, čo pri viac KO prináša </a:t>
            </a:r>
            <a:r>
              <a:rPr lang="sk-SK" dirty="0" err="1" smtClean="0"/>
              <a:t>nežiadúce</a:t>
            </a:r>
            <a:r>
              <a:rPr lang="sk-SK" dirty="0" smtClean="0"/>
              <a:t> oneskorenie.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7983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7"/>
            <a:ext cx="7786742" cy="59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179512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Paralelný register:</a:t>
            </a:r>
            <a:endParaRPr lang="sk-SK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471"/>
          <a:stretch>
            <a:fillRect/>
          </a:stretch>
        </p:blipFill>
        <p:spPr bwMode="auto">
          <a:xfrm>
            <a:off x="500034" y="714355"/>
            <a:ext cx="6929486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179512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Posuvný register:</a:t>
            </a:r>
            <a:endParaRPr lang="sk-SK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12302"/>
            <a:ext cx="6858048" cy="59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179512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Kruhový register:</a:t>
            </a:r>
            <a:endParaRPr lang="sk-SK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8" r="29590" b="24136"/>
          <a:stretch>
            <a:fillRect/>
          </a:stretch>
        </p:blipFill>
        <p:spPr bwMode="auto">
          <a:xfrm>
            <a:off x="0" y="285728"/>
            <a:ext cx="3236865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úbor:Halfwave rectifie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40" r="32828" b="14998"/>
          <a:stretch>
            <a:fillRect/>
          </a:stretch>
        </p:blipFill>
        <p:spPr bwMode="auto">
          <a:xfrm flipV="1">
            <a:off x="4000496" y="71390"/>
            <a:ext cx="2286016" cy="1214470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úbor:Gratz rectifi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2" r="32656"/>
          <a:stretch>
            <a:fillRect/>
          </a:stretch>
        </p:blipFill>
        <p:spPr bwMode="auto">
          <a:xfrm>
            <a:off x="6429387" y="71414"/>
            <a:ext cx="2143141" cy="13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5" cstate="print"/>
          <a:srcRect l="6300" t="7485" r="5501" b="13922"/>
          <a:stretch>
            <a:fillRect/>
          </a:stretch>
        </p:blipFill>
        <p:spPr bwMode="auto">
          <a:xfrm>
            <a:off x="357158" y="1500174"/>
            <a:ext cx="2214578" cy="110728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2571736" y="2643182"/>
            <a:ext cx="2428892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6858016" y="1428735"/>
            <a:ext cx="1915716" cy="1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ge007_0.png (750×400)"/>
          <p:cNvPicPr>
            <a:picLocks noChangeAspect="1" noChangeArrowheads="1"/>
          </p:cNvPicPr>
          <p:nvPr/>
        </p:nvPicPr>
        <p:blipFill>
          <a:blip r:embed="rId8" cstate="print"/>
          <a:srcRect t="32130" r="53920" b="28181"/>
          <a:stretch>
            <a:fillRect/>
          </a:stretch>
        </p:blipFill>
        <p:spPr bwMode="auto">
          <a:xfrm>
            <a:off x="4786314" y="1643050"/>
            <a:ext cx="2021671" cy="92869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2857488" y="1500174"/>
            <a:ext cx="1867648" cy="10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/>
          <a:srcRect t="11463" r="45156"/>
          <a:stretch>
            <a:fillRect/>
          </a:stretch>
        </p:blipFill>
        <p:spPr bwMode="auto">
          <a:xfrm>
            <a:off x="4714876" y="4214819"/>
            <a:ext cx="16925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 t="14915" r="42565"/>
          <a:stretch>
            <a:fillRect/>
          </a:stretch>
        </p:blipFill>
        <p:spPr bwMode="auto">
          <a:xfrm>
            <a:off x="285720" y="4286256"/>
            <a:ext cx="2000264" cy="10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/>
          <a:srcRect t="15639" r="44657"/>
          <a:stretch>
            <a:fillRect/>
          </a:stretch>
        </p:blipFill>
        <p:spPr bwMode="auto">
          <a:xfrm>
            <a:off x="2428860" y="4214818"/>
            <a:ext cx="20613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" t="13352" r="66494" b="35465"/>
          <a:stretch>
            <a:fillRect/>
          </a:stretch>
        </p:blipFill>
        <p:spPr bwMode="auto">
          <a:xfrm>
            <a:off x="4929190" y="2714620"/>
            <a:ext cx="2286016" cy="1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" t="15533" r="71768" b="29932"/>
          <a:stretch>
            <a:fillRect/>
          </a:stretch>
        </p:blipFill>
        <p:spPr bwMode="auto">
          <a:xfrm>
            <a:off x="500034" y="2786058"/>
            <a:ext cx="1928826" cy="14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VÃ½sledok vyhÄ¾adÃ¡vania obrÃ¡zkov pre dopyt tyrist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4429132"/>
            <a:ext cx="642942" cy="623402"/>
          </a:xfrm>
          <a:prstGeom prst="rect">
            <a:avLst/>
          </a:prstGeom>
          <a:noFill/>
        </p:spPr>
      </p:pic>
      <p:pic>
        <p:nvPicPr>
          <p:cNvPr id="18" name="Picture 4" descr="VÃ½sledok vyhÄ¾adÃ¡vania obrÃ¡zkov pre dopyt tria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62" y="4357694"/>
            <a:ext cx="615466" cy="1000132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3000372"/>
            <a:ext cx="572030" cy="12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8" cstate="print"/>
          <a:srcRect t="9369" b="9817"/>
          <a:stretch>
            <a:fillRect/>
          </a:stretch>
        </p:blipFill>
        <p:spPr bwMode="auto">
          <a:xfrm>
            <a:off x="6500826" y="4429132"/>
            <a:ext cx="6291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7177112" y="5214950"/>
            <a:ext cx="1895482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>
            <a:lum brigh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35360"/>
            <a:ext cx="2000264" cy="15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2571736" y="5357850"/>
            <a:ext cx="1723163" cy="14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279"/>
          <a:stretch>
            <a:fillRect/>
          </a:stretch>
        </p:blipFill>
        <p:spPr bwMode="auto">
          <a:xfrm>
            <a:off x="4429124" y="5429264"/>
            <a:ext cx="2860873" cy="14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14356"/>
            <a:ext cx="73757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7141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2 x </a:t>
            </a:r>
            <a:r>
              <a:rPr lang="sk-SK" sz="2800" b="1" dirty="0" err="1" smtClean="0"/>
              <a:t>klopný</a:t>
            </a:r>
            <a:r>
              <a:rPr lang="sk-SK" sz="2800" b="1" dirty="0" smtClean="0"/>
              <a:t> obvod D  CMOS 4013 </a:t>
            </a:r>
            <a:endParaRPr lang="sk-SK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071834" cy="34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37466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0160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5927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CMOS 4013</a:t>
            </a:r>
            <a:endParaRPr lang="sk-SK" sz="28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2" y="335756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Delič frekvencie </a:t>
            </a:r>
            <a:r>
              <a:rPr lang="sk-SK" dirty="0" smtClean="0"/>
              <a:t>(T preklápací obvod)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000504"/>
            <a:ext cx="55549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214282" y="60600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Posuvný register</a:t>
            </a:r>
            <a:endParaRPr lang="sk-SK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844" y="714356"/>
            <a:ext cx="52848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3714744" y="250030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rgbClr val="FF0000"/>
                </a:solidFill>
              </a:rPr>
              <a:t>Čítač</a:t>
            </a:r>
            <a:r>
              <a:rPr lang="sk-SK" sz="3200" b="1" dirty="0" smtClean="0">
                <a:solidFill>
                  <a:srgbClr val="FF0000"/>
                </a:solidFill>
              </a:rPr>
              <a:t> = delič frekvencie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786182" y="3071810"/>
            <a:ext cx="497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Cieľ = pochopiť princíp deliča frekvencie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1406" y="1428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Čítač</a:t>
            </a:r>
            <a:r>
              <a:rPr lang="sk-SK" b="1" dirty="0" smtClean="0"/>
              <a:t> 4013 = delič kmitočtu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1"/>
            <a:ext cx="2214578" cy="240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2499007" cy="24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Rovná spojnica 7"/>
          <p:cNvCxnSpPr/>
          <p:nvPr/>
        </p:nvCxnSpPr>
        <p:spPr>
          <a:xfrm>
            <a:off x="179512" y="350100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3175"/>
            <a:ext cx="5391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084" y="0"/>
            <a:ext cx="5857916" cy="403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62" y="1428736"/>
            <a:ext cx="879845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639529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obvod, porovnajte frekvencie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1: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76317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55933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zapojenie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85720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2:</a:t>
            </a:r>
            <a:endParaRPr lang="sk-SK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215238" cy="60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57126" y="3857628"/>
            <a:ext cx="2786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obvod, porovnajte frekvencie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3:</a:t>
            </a:r>
            <a:endParaRPr lang="sk-SK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399" y="0"/>
            <a:ext cx="704769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4071942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obvod, porovnajte frekvencie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4:</a:t>
            </a:r>
            <a:endParaRPr lang="sk-SK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643042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do kontaktnej plochy,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pomenujte obvod, porovnajte frekvencie na </a:t>
            </a:r>
            <a:r>
              <a:rPr lang="sk-SK" b="1" dirty="0" err="1" smtClean="0"/>
              <a:t>leddiódach</a:t>
            </a:r>
            <a:r>
              <a:rPr lang="sk-SK" b="1" dirty="0" smtClean="0"/>
              <a:t> pomocou osciloskopu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Úloha 5:</a:t>
            </a:r>
            <a:endParaRPr lang="sk-SK" sz="2400" b="1" dirty="0"/>
          </a:p>
        </p:txBody>
      </p:sp>
      <p:pic>
        <p:nvPicPr>
          <p:cNvPr id="1026" name="Picture 2" descr="Frequency-divider-circuit-ic-555-4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1372"/>
            <a:ext cx="9144000" cy="6040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20" y="500042"/>
            <a:ext cx="2369356" cy="25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71357"/>
            <a:ext cx="2634086" cy="268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0236"/>
            <a:ext cx="5148064" cy="387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459" y="0"/>
            <a:ext cx="67035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14285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Čítač</a:t>
            </a:r>
            <a:r>
              <a:rPr lang="sk-SK" b="1" dirty="0" smtClean="0"/>
              <a:t> 4013 = delič kmitočtu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Kombinačné obvody</a:t>
            </a:r>
          </a:p>
          <a:p>
            <a:pPr marL="342900" indent="-342900">
              <a:buAutoNum type="arabicPeriod"/>
            </a:pPr>
            <a:r>
              <a:rPr lang="sk-SK" dirty="0" smtClean="0"/>
              <a:t> Logické funkcie, možnosti zápisu</a:t>
            </a:r>
          </a:p>
          <a:p>
            <a:pPr marL="342900" indent="-342900">
              <a:buAutoNum type="arabicPeriod"/>
            </a:pPr>
            <a:r>
              <a:rPr lang="sk-SK" dirty="0" smtClean="0"/>
              <a:t>Sekvenčné obvody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Monostabilný</a:t>
            </a:r>
            <a:r>
              <a:rPr lang="sk-SK" dirty="0" smtClean="0"/>
              <a:t>, </a:t>
            </a:r>
            <a:r>
              <a:rPr lang="sk-SK" dirty="0" err="1" smtClean="0"/>
              <a:t>astabilný</a:t>
            </a:r>
            <a:r>
              <a:rPr lang="sk-SK" dirty="0" smtClean="0"/>
              <a:t>, </a:t>
            </a:r>
            <a:r>
              <a:rPr lang="sk-SK" dirty="0" err="1" smtClean="0"/>
              <a:t>bistabilný</a:t>
            </a:r>
            <a:r>
              <a:rPr lang="sk-SK" dirty="0" smtClean="0"/>
              <a:t> preklápací obvod</a:t>
            </a:r>
          </a:p>
          <a:p>
            <a:pPr marL="342900" indent="-342900">
              <a:buAutoNum type="arabicPeriod"/>
            </a:pPr>
            <a:r>
              <a:rPr lang="sk-SK" dirty="0" smtClean="0"/>
              <a:t>RS preklápací obvod</a:t>
            </a:r>
          </a:p>
          <a:p>
            <a:pPr marL="342900" indent="-342900">
              <a:buAutoNum type="arabicPeriod"/>
            </a:pPr>
            <a:r>
              <a:rPr lang="sk-SK" dirty="0" smtClean="0"/>
              <a:t>JK, D, T preklápací obvod</a:t>
            </a:r>
          </a:p>
          <a:p>
            <a:pPr marL="342900" indent="-342900">
              <a:buAutoNum type="arabicPeriod"/>
            </a:pPr>
            <a:r>
              <a:rPr lang="sk-SK" dirty="0" smtClean="0"/>
              <a:t>Synchrónne a asynchrónne preklápacie obvody</a:t>
            </a:r>
          </a:p>
          <a:p>
            <a:pPr marL="342900" indent="-342900">
              <a:buAutoNum type="arabicPeriod"/>
            </a:pPr>
            <a:r>
              <a:rPr lang="sk-SK" dirty="0" smtClean="0"/>
              <a:t>Registre</a:t>
            </a:r>
          </a:p>
          <a:p>
            <a:pPr marL="342900" indent="-342900">
              <a:buAutoNum type="arabicPeriod"/>
            </a:pPr>
            <a:r>
              <a:rPr lang="sk-SK" dirty="0" err="1" smtClean="0"/>
              <a:t>Čítače</a:t>
            </a:r>
            <a:r>
              <a:rPr lang="sk-SK" dirty="0" smtClean="0"/>
              <a:t> , synchrónne  a asynchrónne</a:t>
            </a:r>
            <a:endParaRPr lang="sk-SK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744416" cy="116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78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378410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456384" cy="13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323528" y="1793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Opakovanie: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D- preklápací obvod</a:t>
            </a: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r>
              <a:rPr lang="sk-SK" smtClean="0"/>
              <a:t>Odstraňuje zakázaný stav, tým že na vstupe je RS invertor.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571500" y="2714625"/>
          <a:ext cx="3924300" cy="1239205"/>
        </p:xfrm>
        <a:graphic>
          <a:graphicData uri="http://schemas.openxmlformats.org/drawingml/2006/table">
            <a:tbl>
              <a:tblPr/>
              <a:tblGrid>
                <a:gridCol w="609600"/>
                <a:gridCol w="604846"/>
                <a:gridCol w="614354"/>
                <a:gridCol w="609600"/>
                <a:gridCol w="490530"/>
                <a:gridCol w="119070"/>
                <a:gridCol w="266700"/>
                <a:gridCol w="609600"/>
              </a:tblGrid>
              <a:tr h="357190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800" b="1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n+1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1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zachovanie 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pôvodného stavu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0 na </a:t>
                      </a:r>
                      <a:r>
                        <a:rPr lang="sk-SK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vystupe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1  na </a:t>
                      </a:r>
                      <a:r>
                        <a:rPr lang="sk-SK" sz="11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vystupe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52" name="Obrázok 5" descr="SLO_D priebe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357688"/>
            <a:ext cx="3124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Obrázok 6" descr="SLO_D znač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62" y="2500306"/>
            <a:ext cx="30861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5" name="BlokTextu 8"/>
          <p:cNvSpPr txBox="1">
            <a:spLocks noChangeArrowheads="1"/>
          </p:cNvSpPr>
          <p:nvPr/>
        </p:nvSpPr>
        <p:spPr bwMode="auto">
          <a:xfrm>
            <a:off x="214313" y="5929313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Pravdivostná tabuľka a priebeh D obvodu</a:t>
            </a:r>
          </a:p>
          <a:p>
            <a:endParaRPr lang="sk-SK"/>
          </a:p>
        </p:txBody>
      </p:sp>
      <p:sp>
        <p:nvSpPr>
          <p:cNvPr id="13356" name="BlokTextu 9"/>
          <p:cNvSpPr txBox="1">
            <a:spLocks noChangeArrowheads="1"/>
          </p:cNvSpPr>
          <p:nvPr/>
        </p:nvSpPr>
        <p:spPr bwMode="auto">
          <a:xfrm>
            <a:off x="4572000" y="4429132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dirty="0" smtClean="0"/>
              <a:t>Grafická </a:t>
            </a:r>
            <a:r>
              <a:rPr lang="sk-SK" dirty="0"/>
              <a:t>značka D obvodu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7162"/>
            <a:ext cx="7868178" cy="537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9631" y="2571744"/>
            <a:ext cx="633152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71406" y="0"/>
            <a:ext cx="90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CMOS 4028 = </a:t>
            </a:r>
            <a:r>
              <a:rPr lang="sk-SK" b="1" dirty="0" err="1" smtClean="0"/>
              <a:t>Dekóder</a:t>
            </a:r>
            <a:r>
              <a:rPr lang="sk-SK" b="1" dirty="0" smtClean="0"/>
              <a:t> BCD 1/10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83742"/>
            <a:ext cx="2378077" cy="24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0839"/>
            <a:ext cx="9144000" cy="59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21429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1 /5</a:t>
            </a:r>
            <a:endParaRPr lang="sk-SK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643314"/>
            <a:ext cx="260236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876"/>
            <a:ext cx="2858703" cy="29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8572528" cy="44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14285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 bitový BCD </a:t>
            </a:r>
            <a:r>
              <a:rPr lang="sk-SK" b="1" dirty="0" err="1" smtClean="0"/>
              <a:t>čítač</a:t>
            </a:r>
            <a:endParaRPr lang="sk-SK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835444"/>
            <a:ext cx="2214546" cy="30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79487"/>
            <a:ext cx="1981199" cy="2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85794"/>
            <a:ext cx="6929486" cy="42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8572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CMOS 4543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106261"/>
            <a:ext cx="5929322" cy="375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26899" cy="47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1429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Čítač</a:t>
            </a:r>
            <a:r>
              <a:rPr lang="sk-SK" b="1" dirty="0" smtClean="0"/>
              <a:t> 4029, </a:t>
            </a:r>
            <a:r>
              <a:rPr lang="sk-SK" b="1" dirty="0" err="1" smtClean="0"/>
              <a:t>dekóder</a:t>
            </a:r>
            <a:r>
              <a:rPr lang="sk-SK" b="1" dirty="0" smtClean="0"/>
              <a:t> BCD 4543, 7-segmentová LED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28596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III.</a:t>
            </a:r>
            <a:endParaRPr lang="sk-SK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100" y="0"/>
            <a:ext cx="576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8572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CMOS 4029</a:t>
            </a:r>
          </a:p>
          <a:p>
            <a:pPr algn="ctr"/>
            <a:r>
              <a:rPr lang="sk-SK" b="1" dirty="0" err="1" smtClean="0"/>
              <a:t>čítač</a:t>
            </a:r>
            <a:endParaRPr lang="sk-SK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talog.gaw.ru/project/images/components/sa56-11ewa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6429420" cy="560474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28596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 – segmentová LED so spoločnou anódou</a:t>
            </a:r>
            <a:endParaRPr lang="sk-SK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2341"/>
            <a:ext cx="3260368" cy="457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14348" y="35716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Dekóder</a:t>
            </a:r>
            <a:r>
              <a:rPr lang="sk-SK" b="1" dirty="0" smtClean="0"/>
              <a:t> BCD/7 </a:t>
            </a:r>
            <a:r>
              <a:rPr lang="sk-SK" b="1" dirty="0" err="1" smtClean="0"/>
              <a:t>seg</a:t>
            </a:r>
            <a:r>
              <a:rPr lang="sk-SK" b="1" dirty="0" smtClean="0"/>
              <a:t>. displej</a:t>
            </a:r>
            <a:endParaRPr lang="sk-SK" b="1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44667"/>
            <a:ext cx="5357818" cy="53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7776"/>
            <a:ext cx="9144000" cy="35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35716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1/10</a:t>
            </a:r>
            <a:endParaRPr lang="sk-SK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1480"/>
            <a:ext cx="9156269" cy="35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BCD </a:t>
            </a:r>
            <a:r>
              <a:rPr lang="sk-SK" b="1" dirty="0" err="1" smtClean="0"/>
              <a:t>dekóder</a:t>
            </a:r>
            <a:r>
              <a:rPr lang="sk-SK" b="1" dirty="0" smtClean="0"/>
              <a:t> 1/5</a:t>
            </a:r>
            <a:endParaRPr lang="sk-SK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057650"/>
            <a:ext cx="4819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5357818" y="43576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I.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JK- preklápací obvod</a:t>
            </a:r>
          </a:p>
        </p:txBody>
      </p:sp>
      <p:pic>
        <p:nvPicPr>
          <p:cNvPr id="14340" name="Zástupný symbol obsahu 7" descr="SLO_JK priebe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4143375"/>
            <a:ext cx="3357562" cy="1974850"/>
          </a:xfr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29"/>
            <a:ext cx="2714644" cy="209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642938" y="2500313"/>
          <a:ext cx="3848100" cy="1421132"/>
        </p:xfrm>
        <a:graphic>
          <a:graphicData uri="http://schemas.openxmlformats.org/drawingml/2006/table">
            <a:tbl>
              <a:tblPr/>
              <a:tblGrid>
                <a:gridCol w="500066"/>
                <a:gridCol w="719134"/>
                <a:gridCol w="609600"/>
                <a:gridCol w="190500"/>
                <a:gridCol w="609600"/>
                <a:gridCol w="609600"/>
                <a:gridCol w="609600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 dirty="0">
                          <a:solidFill>
                            <a:srgbClr val="000000"/>
                          </a:solidFill>
                          <a:latin typeface="Microsoft Sans Serif"/>
                        </a:rPr>
                        <a:t>n+1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4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stav sa nemení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vynulovanie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nastavenie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Ǭ</a:t>
                      </a:r>
                      <a:r>
                        <a:rPr lang="sk-SK" sz="1800" b="1" i="0" u="none" strike="noStrike" baseline="-25000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znegovanie stavu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81" name="BlokTextu 11"/>
          <p:cNvSpPr txBox="1">
            <a:spLocks noChangeArrowheads="1"/>
          </p:cNvSpPr>
          <p:nvPr/>
        </p:nvSpPr>
        <p:spPr bwMode="auto">
          <a:xfrm flipH="1">
            <a:off x="500063" y="135731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Nemá zakázané stavy, preklopenie nastáva iba ak C =1.</a:t>
            </a:r>
          </a:p>
        </p:txBody>
      </p:sp>
      <p:sp>
        <p:nvSpPr>
          <p:cNvPr id="14382" name="BlokTextu 12"/>
          <p:cNvSpPr txBox="1">
            <a:spLocks noChangeArrowheads="1"/>
          </p:cNvSpPr>
          <p:nvPr/>
        </p:nvSpPr>
        <p:spPr bwMode="auto">
          <a:xfrm>
            <a:off x="4000496" y="4572008"/>
            <a:ext cx="542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dirty="0" smtClean="0"/>
              <a:t>Grafická </a:t>
            </a:r>
            <a:r>
              <a:rPr lang="sk-SK" sz="1600" dirty="0"/>
              <a:t>značka JK obvodu</a:t>
            </a:r>
          </a:p>
        </p:txBody>
      </p:sp>
      <p:sp>
        <p:nvSpPr>
          <p:cNvPr id="14383" name="BlokTextu 13"/>
          <p:cNvSpPr txBox="1">
            <a:spLocks noChangeArrowheads="1"/>
          </p:cNvSpPr>
          <p:nvPr/>
        </p:nvSpPr>
        <p:spPr bwMode="auto">
          <a:xfrm>
            <a:off x="571504" y="6215063"/>
            <a:ext cx="4643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dirty="0" err="1"/>
              <a:t>Pravdivostná</a:t>
            </a:r>
            <a:r>
              <a:rPr lang="sk-SK" sz="1600" dirty="0"/>
              <a:t> tabuľka a priebeh JK obvodu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21" y="1724024"/>
            <a:ext cx="8729621" cy="41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1406" y="28572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Generátor impulzov 555, </a:t>
            </a:r>
            <a:r>
              <a:rPr lang="sk-SK" b="1" dirty="0" err="1" smtClean="0"/>
              <a:t>čítač</a:t>
            </a:r>
            <a:r>
              <a:rPr lang="sk-SK" b="1" dirty="0" smtClean="0"/>
              <a:t>, BCD </a:t>
            </a:r>
            <a:r>
              <a:rPr lang="sk-SK" b="1" dirty="0" err="1" smtClean="0"/>
              <a:t>dekóder</a:t>
            </a:r>
            <a:r>
              <a:rPr lang="sk-SK" b="1" dirty="0" smtClean="0"/>
              <a:t> CMOS 4543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643570" y="9286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4543 = </a:t>
            </a:r>
            <a:r>
              <a:rPr lang="sk-SK" dirty="0" err="1" smtClean="0"/>
              <a:t>dekóder</a:t>
            </a:r>
            <a:r>
              <a:rPr lang="sk-SK" dirty="0" smtClean="0"/>
              <a:t> BCD/7 segmentov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928926" y="9286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4518 = 4bitový BCD </a:t>
            </a:r>
            <a:r>
              <a:rPr lang="sk-SK" dirty="0" err="1" smtClean="0"/>
              <a:t>čítač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1438" y="91652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555 = generátor impulzov</a:t>
            </a:r>
            <a:endParaRPr lang="sk-S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4"/>
            <a:ext cx="9144000" cy="40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7-segmentový LED</a:t>
            </a:r>
            <a:endParaRPr lang="sk-SK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8715436" cy="48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214678" y="71414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1</a:t>
            </a:r>
          </a:p>
          <a:p>
            <a:r>
              <a:rPr lang="sk-SK" dirty="0" smtClean="0"/>
              <a:t>555 – generátor impulzov</a:t>
            </a:r>
          </a:p>
          <a:p>
            <a:r>
              <a:rPr lang="sk-SK" dirty="0" smtClean="0"/>
              <a:t>4029 – </a:t>
            </a:r>
            <a:r>
              <a:rPr lang="sk-SK" dirty="0" err="1" smtClean="0"/>
              <a:t>čítač</a:t>
            </a:r>
            <a:endParaRPr lang="sk-SK" dirty="0" smtClean="0"/>
          </a:p>
          <a:p>
            <a:r>
              <a:rPr lang="sk-SK" dirty="0" smtClean="0"/>
              <a:t>4028 – </a:t>
            </a:r>
            <a:r>
              <a:rPr lang="sk-SK" dirty="0" err="1" smtClean="0"/>
              <a:t>dekóder</a:t>
            </a:r>
            <a:r>
              <a:rPr lang="sk-SK" dirty="0" smtClean="0"/>
              <a:t> BCD/1/10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897" r="13793"/>
          <a:stretch>
            <a:fillRect/>
          </a:stretch>
        </p:blipFill>
        <p:spPr bwMode="auto">
          <a:xfrm>
            <a:off x="357158" y="4255931"/>
            <a:ext cx="1785950" cy="254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2696"/>
          <a:stretch>
            <a:fillRect/>
          </a:stretch>
        </p:blipFill>
        <p:spPr bwMode="auto">
          <a:xfrm>
            <a:off x="2643173" y="4672862"/>
            <a:ext cx="3714777" cy="218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-289"/>
          <a:stretch>
            <a:fillRect/>
          </a:stretch>
        </p:blipFill>
        <p:spPr bwMode="auto">
          <a:xfrm>
            <a:off x="142844" y="642918"/>
            <a:ext cx="892971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2</a:t>
            </a:r>
            <a:endParaRPr lang="sk-SK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4431101"/>
            <a:ext cx="2143139" cy="24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710" y="4343352"/>
            <a:ext cx="4600570" cy="25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71438" y="5023506"/>
            <a:ext cx="185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555 – generátor impulzov</a:t>
            </a:r>
          </a:p>
          <a:p>
            <a:r>
              <a:rPr lang="sk-SK" dirty="0" smtClean="0"/>
              <a:t>4029 – </a:t>
            </a:r>
            <a:r>
              <a:rPr lang="sk-SK" dirty="0" err="1" smtClean="0"/>
              <a:t>čítač</a:t>
            </a:r>
            <a:endParaRPr lang="sk-SK" dirty="0" smtClean="0"/>
          </a:p>
          <a:p>
            <a:r>
              <a:rPr lang="sk-SK" dirty="0" smtClean="0"/>
              <a:t>4543 – </a:t>
            </a:r>
            <a:r>
              <a:rPr lang="sk-SK" dirty="0" err="1" smtClean="0"/>
              <a:t>dekóder</a:t>
            </a:r>
            <a:r>
              <a:rPr lang="sk-SK" dirty="0" smtClean="0"/>
              <a:t> </a:t>
            </a:r>
          </a:p>
          <a:p>
            <a:r>
              <a:rPr lang="sk-SK" dirty="0" smtClean="0"/>
              <a:t>7 </a:t>
            </a:r>
            <a:r>
              <a:rPr lang="sk-SK" dirty="0" err="1" smtClean="0"/>
              <a:t>seg</a:t>
            </a:r>
            <a:r>
              <a:rPr lang="sk-SK" dirty="0" smtClean="0"/>
              <a:t>. displej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chemeClr val="folHlink"/>
                </a:solidFill>
              </a:rPr>
              <a:t>T- preklápací obvod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643063"/>
            <a:ext cx="3422650" cy="1112837"/>
          </a:xfrm>
          <a:noFill/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428625" y="1857375"/>
          <a:ext cx="4071966" cy="851535"/>
        </p:xfrm>
        <a:graphic>
          <a:graphicData uri="http://schemas.openxmlformats.org/drawingml/2006/table">
            <a:tbl>
              <a:tblPr/>
              <a:tblGrid>
                <a:gridCol w="944224"/>
                <a:gridCol w="944224"/>
                <a:gridCol w="295070"/>
                <a:gridCol w="944224"/>
                <a:gridCol w="944224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 dirty="0">
                          <a:solidFill>
                            <a:srgbClr val="000000"/>
                          </a:solidFill>
                          <a:latin typeface="Microsoft Sans Serif"/>
                        </a:rPr>
                        <a:t>n+1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Microsoft Sans Serif"/>
                        </a:rPr>
                        <a:t>Ǫ</a:t>
                      </a:r>
                      <a:r>
                        <a:rPr lang="sk-SK" sz="1800" b="1" i="0" u="none" strike="noStrike" baseline="-25000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nepreklápa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Ǭ</a:t>
                      </a:r>
                      <a:r>
                        <a:rPr lang="sk-SK" sz="1800" b="1" i="0" u="none" strike="noStrike" baseline="-25000" dirty="0" err="1">
                          <a:solidFill>
                            <a:srgbClr val="000000"/>
                          </a:solidFill>
                          <a:latin typeface="Microsoft Sans Serif"/>
                        </a:rPr>
                        <a:t>n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Microsoft Sans Serif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preklápa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sk-SK" sz="1800" b="1" i="0" u="none" strike="noStrike" dirty="0">
                        <a:solidFill>
                          <a:srgbClr val="000000"/>
                        </a:solidFill>
                        <a:latin typeface="Microsoft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500438"/>
            <a:ext cx="5500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BlokTextu 6"/>
          <p:cNvSpPr txBox="1">
            <a:spLocks noChangeArrowheads="1"/>
          </p:cNvSpPr>
          <p:nvPr/>
        </p:nvSpPr>
        <p:spPr bwMode="auto">
          <a:xfrm>
            <a:off x="6143625" y="1928813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/>
              <a:t>=&gt;</a:t>
            </a:r>
          </a:p>
        </p:txBody>
      </p:sp>
      <p:sp>
        <p:nvSpPr>
          <p:cNvPr id="15388" name="BlokTextu 7"/>
          <p:cNvSpPr txBox="1">
            <a:spLocks noChangeArrowheads="1"/>
          </p:cNvSpPr>
          <p:nvPr/>
        </p:nvSpPr>
        <p:spPr bwMode="auto">
          <a:xfrm>
            <a:off x="5214942" y="3000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 smtClean="0"/>
              <a:t>Grafická </a:t>
            </a:r>
            <a:r>
              <a:rPr lang="sk-SK" dirty="0"/>
              <a:t>značka T obvodu</a:t>
            </a:r>
          </a:p>
        </p:txBody>
      </p:sp>
      <p:sp>
        <p:nvSpPr>
          <p:cNvPr id="15389" name="BlokTextu 8"/>
          <p:cNvSpPr txBox="1">
            <a:spLocks noChangeArrowheads="1"/>
          </p:cNvSpPr>
          <p:nvPr/>
        </p:nvSpPr>
        <p:spPr bwMode="auto">
          <a:xfrm>
            <a:off x="214313" y="3000375"/>
            <a:ext cx="335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Pravdivostná tabuľka T obvodu</a:t>
            </a:r>
          </a:p>
        </p:txBody>
      </p:sp>
      <p:sp>
        <p:nvSpPr>
          <p:cNvPr id="15390" name="BlokTextu 9"/>
          <p:cNvSpPr txBox="1">
            <a:spLocks noChangeArrowheads="1"/>
          </p:cNvSpPr>
          <p:nvPr/>
        </p:nvSpPr>
        <p:spPr bwMode="auto">
          <a:xfrm>
            <a:off x="2786063" y="6286500"/>
            <a:ext cx="308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Priebeh signálov v T obvode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908" y="214290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Zásady pre prácu </a:t>
            </a:r>
            <a:r>
              <a:rPr lang="sk-SK" sz="2400" b="1" dirty="0" smtClean="0"/>
              <a:t>so súčiastkami  CMOS</a:t>
            </a:r>
            <a:endParaRPr lang="sk-SK" sz="2400" b="1" dirty="0" smtClean="0"/>
          </a:p>
          <a:p>
            <a:pPr>
              <a:buFont typeface="Arial" pitchFamily="34" charset="0"/>
              <a:buChar char="•"/>
            </a:pPr>
            <a:r>
              <a:rPr lang="sk-SK" sz="2000" b="1" dirty="0" smtClean="0"/>
              <a:t> </a:t>
            </a:r>
            <a:r>
              <a:rPr lang="sk-SK" dirty="0" smtClean="0"/>
              <a:t>obvody sú citlivé na statickú energiu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prepravovať a skladovať v antistatických obaloch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 rozbalení skratovať vývody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zabrániť vzniku elektrostatického náboja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všetky prístroje, pomôcky, doska stola a pracovník musia byť na rovnakom potenciáli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nedotýkať sa vývodov súčiastok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tepelne nepreťažovať obvod pri spájkovaní, nepoužívať </a:t>
            </a:r>
            <a:r>
              <a:rPr lang="sk-SK" dirty="0" err="1" smtClean="0"/>
              <a:t>pištolové</a:t>
            </a:r>
            <a:r>
              <a:rPr lang="sk-SK" dirty="0" smtClean="0"/>
              <a:t> spájkovačky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najprv pripojiť napájanie, potom logický signál na vstupy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obvody vyberať a vkladať pri odpojení napájania</a:t>
            </a:r>
          </a:p>
          <a:p>
            <a:endParaRPr lang="sk-SK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285720" y="3377588"/>
          <a:ext cx="487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DEC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76" y="285728"/>
            <a:ext cx="9001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Registre</a:t>
            </a:r>
            <a:r>
              <a:rPr lang="sk-SK" sz="2400" dirty="0" smtClean="0"/>
              <a:t> a </a:t>
            </a:r>
            <a:r>
              <a:rPr lang="sk-SK" sz="2400" b="1" dirty="0" err="1" smtClean="0"/>
              <a:t>čítače</a:t>
            </a:r>
            <a:r>
              <a:rPr lang="sk-SK" sz="2400" dirty="0" smtClean="0"/>
              <a:t> sú častým stavebným blokom v číslicových systémoch. </a:t>
            </a:r>
          </a:p>
          <a:p>
            <a:endParaRPr lang="sk-SK" sz="2000" dirty="0"/>
          </a:p>
          <a:p>
            <a:r>
              <a:rPr lang="sk-SK" sz="2000" dirty="0" smtClean="0"/>
              <a:t>Sú založené na funkcii </a:t>
            </a:r>
            <a:r>
              <a:rPr lang="sk-SK" sz="2000" b="1" dirty="0" smtClean="0"/>
              <a:t>synchrónnych preklápacích obvodov</a:t>
            </a:r>
            <a:r>
              <a:rPr lang="sk-SK" sz="2000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najčastejšie </a:t>
            </a:r>
            <a:r>
              <a:rPr lang="sk-SK" sz="2000" dirty="0" err="1" smtClean="0"/>
              <a:t>KO</a:t>
            </a:r>
            <a:r>
              <a:rPr lang="sk-SK" sz="2000" dirty="0" smtClean="0"/>
              <a:t> typu 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KO</a:t>
            </a:r>
            <a:r>
              <a:rPr lang="sk-SK" sz="2000" dirty="0" smtClean="0"/>
              <a:t> typu </a:t>
            </a:r>
            <a:r>
              <a:rPr lang="sk-SK" sz="2000" dirty="0" err="1" smtClean="0"/>
              <a:t>JK</a:t>
            </a:r>
            <a:r>
              <a:rPr lang="sk-SK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r>
              <a:rPr lang="sk-SK" sz="2000" dirty="0" smtClean="0"/>
              <a:t>Dva hlavné typy registrov sú </a:t>
            </a:r>
            <a:r>
              <a:rPr lang="sk-SK" sz="2000" b="1" dirty="0" smtClean="0"/>
              <a:t>dátový</a:t>
            </a:r>
            <a:r>
              <a:rPr lang="sk-SK" sz="2000" dirty="0" smtClean="0"/>
              <a:t> a </a:t>
            </a:r>
            <a:r>
              <a:rPr lang="sk-SK" sz="2000" b="1" dirty="0" smtClean="0"/>
              <a:t>posuvný register</a:t>
            </a:r>
            <a:r>
              <a:rPr lang="sk-SK" sz="2000" dirty="0" smtClean="0"/>
              <a:t>. </a:t>
            </a:r>
          </a:p>
          <a:p>
            <a:endParaRPr lang="sk-SK" sz="2000" dirty="0"/>
          </a:p>
          <a:p>
            <a:r>
              <a:rPr lang="sk-SK" sz="2400" b="1" dirty="0" smtClean="0"/>
              <a:t>Dátový register</a:t>
            </a:r>
            <a:r>
              <a:rPr lang="sk-SK" sz="2400" dirty="0" smtClean="0"/>
              <a:t> </a:t>
            </a:r>
            <a:r>
              <a:rPr lang="sk-SK" sz="2000" dirty="0" smtClean="0"/>
              <a:t>slúži na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zachytenie dát vo vhodných okamžikoch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k</a:t>
            </a:r>
            <a:r>
              <a:rPr lang="sk-SK" sz="2000" dirty="0" smtClean="0"/>
              <a:t> dočasnému pamätaniu.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r>
              <a:rPr lang="sk-SK" sz="2400" b="1" dirty="0" smtClean="0"/>
              <a:t>Posuvný register </a:t>
            </a:r>
            <a:r>
              <a:rPr lang="sk-SK" sz="2000" dirty="0" smtClean="0"/>
              <a:t>slúži k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posúvaniu dát o istý počet pozícií doľava či doprava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alebo kruhový register, kde dáta rotujú.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r>
              <a:rPr lang="sk-SK" sz="2400" b="1" dirty="0" err="1" smtClean="0"/>
              <a:t>Čítače</a:t>
            </a:r>
            <a:r>
              <a:rPr lang="sk-SK" sz="2000" dirty="0" smtClean="0"/>
              <a:t> slúžia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k odpočítaniu impulzov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delenie kmitočtu celým číslom</a:t>
            </a:r>
            <a:endParaRPr lang="sk-SK" sz="2000" dirty="0"/>
          </a:p>
        </p:txBody>
      </p:sp>
    </p:spTree>
    <p:extLst>
      <p:ext uri="{BB962C8B-B14F-4D97-AF65-F5344CB8AC3E}">
        <p14:creationId xmlns="" xmlns:p14="http://schemas.microsoft.com/office/powerpoint/2010/main" val="91559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285728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Dátové a pamäťové registre:</a:t>
            </a:r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Sú to sekvenčné logické obvody, ktoré umožňujú vloženie a uchovanie informácie.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Register zostrojíme vhodným prepojením niekoľkých </a:t>
            </a:r>
            <a:r>
              <a:rPr lang="sk-SK" dirty="0" err="1" smtClean="0"/>
              <a:t>klopných</a:t>
            </a:r>
            <a:r>
              <a:rPr lang="sk-SK" dirty="0" smtClean="0"/>
              <a:t> obvodov. Ich počet určuje </a:t>
            </a:r>
            <a:r>
              <a:rPr lang="sk-SK" b="1" dirty="0" smtClean="0"/>
              <a:t>dĺžku registra </a:t>
            </a:r>
            <a:r>
              <a:rPr lang="sk-SK" dirty="0" smtClean="0"/>
              <a:t>a súčasne </a:t>
            </a:r>
            <a:r>
              <a:rPr lang="sk-SK" b="1" dirty="0" smtClean="0"/>
              <a:t>počet bitov dvojkovej informácie</a:t>
            </a:r>
            <a:r>
              <a:rPr lang="sk-SK" dirty="0" smtClean="0"/>
              <a:t>, ktorá má byť zaznamenaná registrom.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Spôsob prepojenia </a:t>
            </a:r>
            <a:r>
              <a:rPr lang="sk-SK" dirty="0" err="1" smtClean="0"/>
              <a:t>klopných</a:t>
            </a:r>
            <a:r>
              <a:rPr lang="sk-SK" dirty="0" smtClean="0"/>
              <a:t> obvodov určuje funkciu, ktorú register vykonáva so skupinou bitov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42844" y="2428868"/>
            <a:ext cx="885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Paralelný register: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 zostavený zo samostatných KO </a:t>
            </a:r>
            <a:r>
              <a:rPr lang="sk-SK" b="1" dirty="0" smtClean="0"/>
              <a:t>typu D</a:t>
            </a:r>
            <a:r>
              <a:rPr lang="sk-SK" dirty="0" smtClean="0"/>
              <a:t>, ktoré sú viazané </a:t>
            </a:r>
            <a:r>
              <a:rPr lang="sk-SK" b="1" dirty="0" smtClean="0"/>
              <a:t>spoločnými hodinami</a:t>
            </a:r>
            <a:r>
              <a:rPr lang="sk-SK" dirty="0" smtClean="0"/>
              <a:t>, </a:t>
            </a:r>
            <a:r>
              <a:rPr lang="sk-SK" b="1" dirty="0" smtClean="0"/>
              <a:t>počas jedného C impulzu </a:t>
            </a:r>
            <a:r>
              <a:rPr lang="sk-SK" dirty="0" smtClean="0"/>
              <a:t>sa celá informácia zaznamená (s </a:t>
            </a:r>
            <a:r>
              <a:rPr lang="sk-SK" dirty="0" err="1" smtClean="0"/>
              <a:t>nábežnou</a:t>
            </a:r>
            <a:r>
              <a:rPr lang="sk-SK" dirty="0" smtClean="0"/>
              <a:t> hranou) do celého registra až do príchodu ďalšieho hodinového impulzu.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65238" y="3717032"/>
            <a:ext cx="7967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r>
              <a:rPr lang="sk-SK" b="1" dirty="0"/>
              <a:t>C = </a:t>
            </a:r>
            <a:r>
              <a:rPr lang="sk-SK" b="1" dirty="0" err="1"/>
              <a:t>clock</a:t>
            </a:r>
            <a:r>
              <a:rPr lang="sk-SK" b="1" dirty="0"/>
              <a:t> </a:t>
            </a:r>
            <a:r>
              <a:rPr lang="sk-SK" b="1" dirty="0" smtClean="0"/>
              <a:t>     </a:t>
            </a:r>
            <a:r>
              <a:rPr lang="sk-SK" b="1" dirty="0" err="1" smtClean="0"/>
              <a:t>A0-A3</a:t>
            </a:r>
            <a:r>
              <a:rPr lang="sk-SK" b="1" dirty="0" smtClean="0"/>
              <a:t> </a:t>
            </a:r>
            <a:r>
              <a:rPr lang="sk-SK" b="1" dirty="0"/>
              <a:t>= </a:t>
            </a:r>
            <a:r>
              <a:rPr lang="sk-SK" b="1" dirty="0" err="1"/>
              <a:t>data</a:t>
            </a:r>
            <a:r>
              <a:rPr lang="sk-SK" b="1" dirty="0"/>
              <a:t> in </a:t>
            </a:r>
            <a:r>
              <a:rPr lang="sk-SK" b="1" dirty="0" smtClean="0"/>
              <a:t>    </a:t>
            </a:r>
            <a:r>
              <a:rPr lang="sk-SK" b="1" dirty="0" err="1" smtClean="0"/>
              <a:t>Q0-Q3</a:t>
            </a:r>
            <a:r>
              <a:rPr lang="sk-SK" b="1" dirty="0" smtClean="0"/>
              <a:t> </a:t>
            </a:r>
            <a:r>
              <a:rPr lang="sk-SK" b="1" dirty="0"/>
              <a:t>= </a:t>
            </a:r>
            <a:r>
              <a:rPr lang="sk-SK" b="1" dirty="0" err="1"/>
              <a:t>data</a:t>
            </a:r>
            <a:r>
              <a:rPr lang="sk-SK" b="1" dirty="0"/>
              <a:t> </a:t>
            </a:r>
            <a:r>
              <a:rPr lang="sk-SK" b="1" dirty="0" err="1"/>
              <a:t>out</a:t>
            </a:r>
            <a:r>
              <a:rPr lang="sk-SK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9" y="4534109"/>
            <a:ext cx="5695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275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865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39552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Paralelný register 4 bitový , 4xD-preklápacie obvody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1091</Words>
  <Application>Microsoft Office PowerPoint</Application>
  <PresentationFormat>Prezentácia na obrazovke (4:3)</PresentationFormat>
  <Paragraphs>229</Paragraphs>
  <Slides>43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4" baseType="lpstr">
      <vt:lpstr>Motív Office</vt:lpstr>
      <vt:lpstr>Snímka 1</vt:lpstr>
      <vt:lpstr>Snímka 2</vt:lpstr>
      <vt:lpstr>D- preklápací obvod</vt:lpstr>
      <vt:lpstr>JK- preklápací obvod</vt:lpstr>
      <vt:lpstr>T- preklápací obvod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User</cp:lastModifiedBy>
  <cp:revision>139</cp:revision>
  <dcterms:created xsi:type="dcterms:W3CDTF">2015-12-04T17:54:17Z</dcterms:created>
  <dcterms:modified xsi:type="dcterms:W3CDTF">2019-02-25T05:06:18Z</dcterms:modified>
</cp:coreProperties>
</file>