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E1126-A6D8-44A0-9105-DF709B6B8B60}" type="datetimeFigureOut">
              <a:rPr lang="sk-SK" smtClean="0"/>
              <a:pPr/>
              <a:t>24.5.2016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56B54-F4EB-45E0-8BB5-2DF8E7270B8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14283" y="90045"/>
            <a:ext cx="86439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>
                <a:latin typeface="Arial" pitchFamily="34" charset="0"/>
                <a:cs typeface="Arial" pitchFamily="34" charset="0"/>
              </a:rPr>
              <a:t>Opakovanie:</a:t>
            </a:r>
          </a:p>
          <a:p>
            <a:endParaRPr lang="sk-SK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IP protokol – IP adresa, z čoho sa skladá.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Čo je maska siete?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Čo je brána ?</a:t>
            </a:r>
          </a:p>
          <a:p>
            <a:pPr marL="342900" indent="-342900">
              <a:buAutoNum type="arabicPeriod"/>
            </a:pPr>
            <a:r>
              <a:rPr lang="sk-SK" dirty="0" err="1" smtClean="0">
                <a:latin typeface="Arial" pitchFamily="34" charset="0"/>
                <a:cs typeface="Arial" pitchFamily="34" charset="0"/>
              </a:rPr>
              <a:t>Patch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Cross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kábel, na čo sú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určené, realizácia?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Aktívne a pasívne prvky sietí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Rozdiel medzi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hubom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switchom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Rozdiel medzi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svitchom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rootrom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Čo je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paket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sk-SK" dirty="0" err="1" smtClean="0">
                <a:latin typeface="Arial" pitchFamily="34" charset="0"/>
                <a:cs typeface="Arial" pitchFamily="34" charset="0"/>
              </a:rPr>
              <a:t>Topológie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sietí, výhody a nevýhody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Prístupové metódy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K čomu slúži príkaz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ping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K čomu slúži príkaz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ipconfig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Výhody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sietí ?</a:t>
            </a:r>
          </a:p>
          <a:p>
            <a:pPr marL="342900" indent="-342900">
              <a:buAutoNum type="arabicPeriod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Nevýhody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sietí ?</a:t>
            </a:r>
          </a:p>
          <a:p>
            <a:pPr marL="342900" indent="-342900">
              <a:buAutoNum type="arabicPeriod"/>
            </a:pP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pPr marL="342900" indent="-342900">
              <a:buAutoNum type="arabicPeriod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179512" y="44624"/>
            <a:ext cx="896448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Výhody </a:t>
            </a:r>
            <a:r>
              <a:rPr lang="sk-SK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WiFi</a:t>
            </a:r>
            <a:endParaRPr lang="sk-SK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Wi-Fi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využíva nelicencované rádiové pásmo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 individuálny používateľ nepotrebuje súhlas miestnych úradov.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Umožňuje vybudovať 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sieť bez káblov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znižuje náklady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na vybudovanie či rozširovanie siete.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Bezdrôtové siete sú výhodné v priestoroch, kde sa nemôžu použiť káble – napr. vo vonkajších priestoroch alebo v historických budovách.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Wi-Fi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produkty sú na trhu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široko dostupné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Konkurencia medzi výrobcami významne znížila ceny.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komunikácia zabezpečená pred zachytením neželanou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osobou</a:t>
            </a:r>
            <a:endParaRPr lang="sk-SK" dirty="0" smtClean="0">
              <a:latin typeface="Arial" pitchFamily="34" charset="0"/>
              <a:cs typeface="Arial" pitchFamily="34" charset="0"/>
            </a:endParaRPr>
          </a:p>
          <a:p>
            <a:r>
              <a:rPr lang="sk-S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Nevýhody </a:t>
            </a:r>
            <a:r>
              <a:rPr lang="sk-SK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WiFi</a:t>
            </a:r>
            <a:r>
              <a:rPr lang="sk-S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sietí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Wi-Fi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siete majú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obmedzený dosah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Použitie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Wi-Fi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pásma 2,4 GHz vo väčšine krajín nevyžaduje licenciu za predpokladu, že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zostanete pod limitom 100 </a:t>
            </a:r>
            <a:r>
              <a:rPr lang="sk-SK" b="1" dirty="0" err="1" smtClean="0">
                <a:latin typeface="Arial" pitchFamily="34" charset="0"/>
                <a:cs typeface="Arial" pitchFamily="34" charset="0"/>
              </a:rPr>
              <a:t>mW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a akceptujete rušenie z iných zdrojov vrátane rušenia, ktoré zapríčiní znefunkčnenie vašich zariadení.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nelicencované pásmo 2,4 GHz, ktoré je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preplnené inými zariadeniami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napr. 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Bluetooth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, mikrovlnné rúry, bezdrôtové telefóny alebo zariadenia na bezdrôtový prenos video signálu. To môže spôsobiť zníženie výkonu.  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Vysoká spotreba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v porovnaní s niektorými inými štandardmi znižuje životnosť batérií a spôsobuje prehrievanie zariadení. </a:t>
            </a:r>
          </a:p>
          <a:p>
            <a:pPr>
              <a:buFont typeface="Arial" pitchFamily="34" charset="0"/>
              <a:buChar char="•"/>
            </a:pPr>
            <a:r>
              <a:rPr lang="sk-SK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Prístupové body sa dajú využiť na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ukradnutie osobných informácií 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vysielaných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Wi-Fi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klientmi.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latin typeface="Arial" pitchFamily="34" charset="0"/>
                <a:cs typeface="Arial" pitchFamily="34" charset="0"/>
              </a:rPr>
              <a:t> odchýlky od štandardov môžu spôsobiť obmedzenie </a:t>
            </a:r>
            <a:r>
              <a:rPr lang="sk-SK" dirty="0" err="1" smtClean="0">
                <a:latin typeface="Arial" pitchFamily="34" charset="0"/>
                <a:cs typeface="Arial" pitchFamily="34" charset="0"/>
              </a:rPr>
              <a:t>pripojiteľnosti</a:t>
            </a:r>
            <a:r>
              <a:rPr lang="sk-SK" dirty="0" smtClean="0">
                <a:latin typeface="Arial" pitchFamily="34" charset="0"/>
                <a:cs typeface="Arial" pitchFamily="34" charset="0"/>
              </a:rPr>
              <a:t> alebo nižšiu prenosovú rýchlosť.</a:t>
            </a:r>
          </a:p>
          <a:p>
            <a:pPr>
              <a:buFont typeface="Arial" pitchFamily="34" charset="0"/>
              <a:buChar char="•"/>
            </a:pPr>
            <a:endParaRPr lang="sk-SK" b="1" dirty="0" smtClean="0"/>
          </a:p>
          <a:p>
            <a:endParaRPr lang="sk-SK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42844" y="71414"/>
            <a:ext cx="88583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Zadanie:</a:t>
            </a:r>
          </a:p>
          <a:p>
            <a:pPr algn="just"/>
            <a:r>
              <a:rPr lang="sk-SK" dirty="0" smtClean="0"/>
              <a:t>V</a:t>
            </a:r>
            <a:r>
              <a:rPr lang="sk-SK" dirty="0"/>
              <a:t> dielni SŠ na druhom poschodí , južná časť , začiatok od nákladného výťahu a strojnej údržby (novo vytvorenej </a:t>
            </a:r>
            <a:r>
              <a:rPr lang="sk-SK" dirty="0" err="1"/>
              <a:t>serverovne</a:t>
            </a:r>
            <a:r>
              <a:rPr lang="sk-SK" dirty="0"/>
              <a:t> ) cez učebne ME a MPS1</a:t>
            </a:r>
            <a:r>
              <a:rPr lang="sk-SK" dirty="0" smtClean="0"/>
              <a:t>, MPS2 </a:t>
            </a:r>
            <a:r>
              <a:rPr lang="sk-SK" dirty="0"/>
              <a:t>až po elektroúdržbu a protiľahlé miestnosti  sa bude konať rekonštrukcia a dobudovanie , poprípade rekonštrukcia počítačovej siete .</a:t>
            </a:r>
          </a:p>
          <a:p>
            <a:pPr algn="just"/>
            <a:r>
              <a:rPr lang="sk-SK" dirty="0"/>
              <a:t>Strojná údržba sa prebuduje na </a:t>
            </a:r>
            <a:r>
              <a:rPr lang="sk-SK" dirty="0" err="1"/>
              <a:t>serverovňu</a:t>
            </a:r>
            <a:r>
              <a:rPr lang="sk-SK" dirty="0"/>
              <a:t> ,3 učebne sa doplnia o PC a dobuduje sa sieť podľa potreby a zavedie sa internet na elektroúdržbu </a:t>
            </a:r>
            <a:r>
              <a:rPr lang="sk-SK" dirty="0" smtClean="0"/>
              <a:t>(1PC), </a:t>
            </a:r>
            <a:r>
              <a:rPr lang="sk-SK" dirty="0" err="1" smtClean="0"/>
              <a:t>vodoúdržbu</a:t>
            </a:r>
            <a:r>
              <a:rPr lang="sk-SK" dirty="0" smtClean="0"/>
              <a:t> (1PC) </a:t>
            </a:r>
            <a:r>
              <a:rPr lang="sk-SK" dirty="0"/>
              <a:t>, do </a:t>
            </a:r>
            <a:r>
              <a:rPr lang="sk-SK" dirty="0" smtClean="0"/>
              <a:t>skladu (1PC). </a:t>
            </a:r>
            <a:r>
              <a:rPr lang="sk-SK" dirty="0"/>
              <a:t>V každej učebni bude 11 pracovných staníc 1 zasieťovaná multifunkčná tlačiareň  a jednotlivé učebne budú od seba v rámci siete oddelené / </a:t>
            </a:r>
            <a:r>
              <a:rPr lang="sk-SK" dirty="0" err="1"/>
              <a:t>podsieťovanie</a:t>
            </a:r>
            <a:r>
              <a:rPr lang="sk-SK" dirty="0" smtClean="0"/>
              <a:t>/. Zdieľaná </a:t>
            </a:r>
            <a:r>
              <a:rPr lang="sk-SK" dirty="0"/>
              <a:t>laserová tlačiareň bude v sklade a archíve </a:t>
            </a:r>
            <a:r>
              <a:rPr lang="sk-SK" dirty="0" smtClean="0"/>
              <a:t>, nakoľko </a:t>
            </a:r>
            <a:r>
              <a:rPr lang="sk-SK" dirty="0"/>
              <a:t>sú vnútorné tieto priestory </a:t>
            </a:r>
            <a:r>
              <a:rPr lang="sk-SK" dirty="0" smtClean="0"/>
              <a:t>prepojené. </a:t>
            </a:r>
          </a:p>
          <a:p>
            <a:pPr algn="just"/>
            <a:endParaRPr lang="sk-SK" dirty="0"/>
          </a:p>
          <a:p>
            <a:pPr algn="just"/>
            <a:r>
              <a:rPr lang="sk-SK" dirty="0" smtClean="0"/>
              <a:t>Navrhnite </a:t>
            </a:r>
            <a:r>
              <a:rPr lang="sk-SK" dirty="0" err="1" smtClean="0"/>
              <a:t>topológiu</a:t>
            </a:r>
            <a:r>
              <a:rPr lang="sk-SK" dirty="0" smtClean="0"/>
              <a:t> v programe </a:t>
            </a:r>
            <a:r>
              <a:rPr lang="sk-SK" dirty="0" err="1" smtClean="0"/>
              <a:t>Packet</a:t>
            </a:r>
            <a:r>
              <a:rPr lang="sk-SK" dirty="0" smtClean="0"/>
              <a:t> </a:t>
            </a:r>
            <a:r>
              <a:rPr lang="sk-SK" dirty="0" err="1" smtClean="0"/>
              <a:t>tracer</a:t>
            </a:r>
            <a:r>
              <a:rPr lang="sk-SK" dirty="0" smtClean="0"/>
              <a:t> a vypracujte cenovú ponuku pre sieťový hardware projektu (bez serverov, PC, tlačiarní) a kabeláže.  IP siete bude 10.14.206.0, min IP 10.14.206.1, max IP 10.14.206.255.</a:t>
            </a:r>
            <a:endParaRPr lang="sk-SK" dirty="0"/>
          </a:p>
        </p:txBody>
      </p:sp>
      <p:sp>
        <p:nvSpPr>
          <p:cNvPr id="7" name="BlokTextu 6"/>
          <p:cNvSpPr txBox="1"/>
          <p:nvPr/>
        </p:nvSpPr>
        <p:spPr>
          <a:xfrm>
            <a:off x="5357818" y="4000504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Dispozičné riešenie budovy</a:t>
            </a:r>
            <a:endParaRPr lang="sk-SK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3" y="4047846"/>
            <a:ext cx="4453300" cy="2667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85720" y="214290"/>
            <a:ext cx="86439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Analýza zadaného projektu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Na druhom poschodí  máme 8 miestností,  rekonštrukcia sa bude týkať 4 miestnosti vo veľkej miere (vytvorenie počítačovej siete ,montáž a inštalácia PC ,konfigurácia sieťových prvkov ,vytvorenie </a:t>
            </a:r>
            <a:r>
              <a:rPr lang="sk-SK" dirty="0" err="1"/>
              <a:t>serverovne</a:t>
            </a:r>
            <a:r>
              <a:rPr lang="sk-SK" dirty="0"/>
              <a:t> a 4 miestnosti len pripojenia k internetu a inštalácia sieťovej tlačiarne .</a:t>
            </a:r>
          </a:p>
          <a:p>
            <a:r>
              <a:rPr lang="sk-SK" dirty="0"/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Prvá </a:t>
            </a:r>
            <a:r>
              <a:rPr lang="sk-SK" dirty="0"/>
              <a:t>učebňa ma 11 PC </a:t>
            </a:r>
            <a:r>
              <a:rPr lang="sk-SK" dirty="0" smtClean="0"/>
              <a:t>a</a:t>
            </a:r>
            <a:r>
              <a:rPr lang="sk-SK" dirty="0"/>
              <a:t> 1 tlačiareň ,internet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Druhá </a:t>
            </a:r>
            <a:r>
              <a:rPr lang="sk-SK" dirty="0"/>
              <a:t>učebňa ma 11 PC </a:t>
            </a:r>
            <a:r>
              <a:rPr lang="sk-SK" dirty="0" smtClean="0"/>
              <a:t>a</a:t>
            </a:r>
            <a:r>
              <a:rPr lang="sk-SK" dirty="0"/>
              <a:t> 1 tlačiareň ,internet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Tretia </a:t>
            </a:r>
            <a:r>
              <a:rPr lang="sk-SK" dirty="0"/>
              <a:t>učebňa ma 11 PC </a:t>
            </a:r>
            <a:r>
              <a:rPr lang="sk-SK" dirty="0" smtClean="0"/>
              <a:t>a</a:t>
            </a:r>
            <a:r>
              <a:rPr lang="sk-SK" dirty="0"/>
              <a:t> 1 tlačiareň, internet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Serverovňa</a:t>
            </a:r>
            <a:r>
              <a:rPr lang="sk-SK" dirty="0" smtClean="0"/>
              <a:t> </a:t>
            </a:r>
            <a:r>
              <a:rPr lang="sk-SK" dirty="0"/>
              <a:t>ma 1 PC </a:t>
            </a:r>
            <a:r>
              <a:rPr lang="sk-SK" dirty="0" err="1"/>
              <a:t>rsp</a:t>
            </a:r>
            <a:r>
              <a:rPr lang="sk-SK" dirty="0"/>
              <a:t> server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Elektroúdržba </a:t>
            </a:r>
            <a:r>
              <a:rPr lang="sk-SK" dirty="0"/>
              <a:t>ma 1 PC, internet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err="1" smtClean="0"/>
              <a:t>Vodoúdržba</a:t>
            </a:r>
            <a:r>
              <a:rPr lang="sk-SK" dirty="0" smtClean="0"/>
              <a:t> </a:t>
            </a:r>
            <a:r>
              <a:rPr lang="sk-SK" dirty="0"/>
              <a:t>ma 1 PC, internet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Sklad </a:t>
            </a:r>
            <a:r>
              <a:rPr lang="sk-SK" dirty="0"/>
              <a:t>ma 1PC ,internet </a:t>
            </a:r>
            <a:r>
              <a:rPr lang="sk-SK" dirty="0" smtClean="0"/>
              <a:t>, zdieľaná  </a:t>
            </a:r>
            <a:r>
              <a:rPr lang="sk-SK" dirty="0"/>
              <a:t>tlačiareň z archívom</a:t>
            </a:r>
          </a:p>
          <a:p>
            <a:pPr lvl="0">
              <a:buFont typeface="Arial" pitchFamily="34" charset="0"/>
              <a:buChar char="•"/>
            </a:pPr>
            <a:r>
              <a:rPr lang="sk-SK" dirty="0" smtClean="0"/>
              <a:t> Archív </a:t>
            </a:r>
            <a:r>
              <a:rPr lang="sk-SK" dirty="0"/>
              <a:t>ma 1 PC ,bez internetu ,1 laserová tlačiareň 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V celej rekonštruovanej časti bude spolu 38 pracovných staníc a server (výkonnejšie PC ) zariadenie na správu siete . Ďalej  3 multifunkčné tlačiarne a jedna laserová tlačiareň . V každej učebni je potrebné zabezpečiť komunikáciu .V každej učebni bude 24 </a:t>
            </a:r>
            <a:r>
              <a:rPr lang="sk-SK" dirty="0" err="1"/>
              <a:t>portový</a:t>
            </a:r>
            <a:r>
              <a:rPr lang="sk-SK" dirty="0"/>
              <a:t> </a:t>
            </a:r>
            <a:r>
              <a:rPr lang="sk-SK" dirty="0" err="1"/>
              <a:t>manažovatelný</a:t>
            </a:r>
            <a:r>
              <a:rPr lang="sk-SK" dirty="0"/>
              <a:t> </a:t>
            </a:r>
            <a:r>
              <a:rPr lang="sk-SK" dirty="0" err="1"/>
              <a:t>switch</a:t>
            </a:r>
            <a:r>
              <a:rPr lang="sk-SK" dirty="0"/>
              <a:t> a v učebni MPS1 </a:t>
            </a:r>
            <a:r>
              <a:rPr lang="sk-SK" dirty="0" smtClean="0"/>
              <a:t>bude nakonfigurovaný 1 </a:t>
            </a:r>
            <a:r>
              <a:rPr lang="sk-SK" dirty="0" err="1" smtClean="0"/>
              <a:t>router</a:t>
            </a:r>
            <a:r>
              <a:rPr lang="sk-SK" dirty="0" smtClean="0"/>
              <a:t> </a:t>
            </a:r>
            <a:r>
              <a:rPr lang="sk-SK" dirty="0"/>
              <a:t>a jeden </a:t>
            </a:r>
            <a:r>
              <a:rPr lang="sk-SK" dirty="0" err="1"/>
              <a:t>wifi</a:t>
            </a:r>
            <a:r>
              <a:rPr lang="sk-SK" dirty="0"/>
              <a:t> </a:t>
            </a:r>
            <a:r>
              <a:rPr lang="sk-SK" dirty="0" err="1"/>
              <a:t>router</a:t>
            </a:r>
            <a:r>
              <a:rPr lang="sk-SK" dirty="0"/>
              <a:t> pre celú zrekonštruovanú časť poschodia pre príjem </a:t>
            </a:r>
            <a:r>
              <a:rPr lang="sk-SK" dirty="0" err="1"/>
              <a:t>wifi</a:t>
            </a:r>
            <a:r>
              <a:rPr lang="sk-SK" dirty="0"/>
              <a:t> signálu 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obr_vlan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357166"/>
            <a:ext cx="8572560" cy="61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7158" y="500042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Výpočet IP adries</a:t>
            </a:r>
          </a:p>
          <a:p>
            <a:r>
              <a:rPr lang="sk-SK" b="1" dirty="0"/>
              <a:t> </a:t>
            </a:r>
            <a:endParaRPr lang="sk-SK" dirty="0"/>
          </a:p>
          <a:p>
            <a:r>
              <a:rPr lang="sk-SK" dirty="0"/>
              <a:t>IP   ..................... </a:t>
            </a:r>
            <a:r>
              <a:rPr lang="sk-SK" dirty="0" smtClean="0"/>
              <a:t>10.14.206.0/25</a:t>
            </a:r>
            <a:endParaRPr lang="sk-SK" dirty="0"/>
          </a:p>
          <a:p>
            <a:r>
              <a:rPr lang="sk-SK" dirty="0"/>
              <a:t>Maska ................ 255.255.255.0</a:t>
            </a:r>
          </a:p>
          <a:p>
            <a:r>
              <a:rPr lang="sk-SK" dirty="0"/>
              <a:t>IP siete ............... 10.14.206.0</a:t>
            </a:r>
          </a:p>
          <a:p>
            <a:r>
              <a:rPr lang="sk-SK" dirty="0" smtClean="0"/>
              <a:t>Min </a:t>
            </a:r>
            <a:r>
              <a:rPr lang="sk-SK" dirty="0"/>
              <a:t>IP ...............  10.14.206.1</a:t>
            </a:r>
          </a:p>
          <a:p>
            <a:r>
              <a:rPr lang="sk-SK" dirty="0"/>
              <a:t>Max IP ..............   10.14.206.255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..........................................................................................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Učebňa č.1          ......    10.14.206.2   –  10.14.206.20</a:t>
            </a:r>
          </a:p>
          <a:p>
            <a:r>
              <a:rPr lang="sk-SK" dirty="0"/>
              <a:t>Učebňa č.2          ......    10.14.206.21 –  10.14.206.40</a:t>
            </a:r>
          </a:p>
          <a:p>
            <a:r>
              <a:rPr lang="sk-SK" dirty="0"/>
              <a:t>Učebňa č.3          ......    10.14.206.41 –  10.14.206.60</a:t>
            </a:r>
          </a:p>
          <a:p>
            <a:r>
              <a:rPr lang="sk-SK" dirty="0"/>
              <a:t>Elektroúdržba     ......    10.14.206.61</a:t>
            </a:r>
          </a:p>
          <a:p>
            <a:r>
              <a:rPr lang="sk-SK" dirty="0" err="1"/>
              <a:t>Vodoúdržba</a:t>
            </a:r>
            <a:r>
              <a:rPr lang="sk-SK" dirty="0"/>
              <a:t>        ......    10.14.206.62</a:t>
            </a:r>
          </a:p>
          <a:p>
            <a:r>
              <a:rPr lang="sk-SK" dirty="0"/>
              <a:t>Archív                 ......    10.14.206.63</a:t>
            </a:r>
          </a:p>
          <a:p>
            <a:r>
              <a:rPr lang="sk-SK" dirty="0" err="1"/>
              <a:t>Serverovňa</a:t>
            </a:r>
            <a:r>
              <a:rPr lang="sk-SK" dirty="0"/>
              <a:t>          ......    10.14.206.64 –  10.14.206.65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117</Words>
  <Application>Microsoft Office PowerPoint</Application>
  <PresentationFormat>Prezentácia na obrazovke (4:3)</PresentationFormat>
  <Paragraphs>73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</dc:creator>
  <cp:lastModifiedBy>User</cp:lastModifiedBy>
  <cp:revision>18</cp:revision>
  <dcterms:created xsi:type="dcterms:W3CDTF">2015-12-17T19:35:39Z</dcterms:created>
  <dcterms:modified xsi:type="dcterms:W3CDTF">2016-05-24T19:07:59Z</dcterms:modified>
</cp:coreProperties>
</file>