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5" r:id="rId11"/>
    <p:sldId id="306" r:id="rId12"/>
    <p:sldId id="304" r:id="rId13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E6EC3B92-5304-42A3-8B5F-70CE243B35FB}" type="datetimeFigureOut">
              <a:rPr lang="sk-SK" smtClean="0"/>
              <a:pPr/>
              <a:t>23.4.2015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6DF7D7A7-46D6-4F5F-A783-02CF2320116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275824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AF3CFBE3-8CFB-458A-A39B-FDD2F7E520AB}" type="datetimeFigureOut">
              <a:rPr lang="sk-SK" smtClean="0"/>
              <a:pPr/>
              <a:t>23.4.2015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32350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8182" y="4589225"/>
            <a:ext cx="5505450" cy="4347686"/>
          </a:xfrm>
          <a:prstGeom prst="rect">
            <a:avLst/>
          </a:prstGeom>
        </p:spPr>
        <p:txBody>
          <a:bodyPr vert="horz" lIns="94531" tIns="47265" rIns="94531" bIns="47265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80D59400-E2D2-4549-8EFE-02131A40C1A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k-SK" smtClean="0"/>
          </a:p>
        </p:txBody>
      </p:sp>
      <p:sp>
        <p:nvSpPr>
          <p:cNvPr id="18436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AFB62F-BD7D-4F2E-A7DE-7ABFD15FF5B5}" type="slidenum">
              <a:rPr lang="sk-SK"/>
              <a:pPr/>
              <a:t>8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23.4.2015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4361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23.4.2015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035969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23.4.2015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712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23.4.2015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576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23.4.2015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37421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23.4.2015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497427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23.4.2015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30775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23.4.2015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05598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23.4.2015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3134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23.4.2015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170802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CD7-A2C7-453B-B7E3-0C35FD00494E}" type="datetimeFigureOut">
              <a:rPr lang="sk-SK" smtClean="0"/>
              <a:pPr/>
              <a:t>23.4.2015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378769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A4CD7-A2C7-453B-B7E3-0C35FD00494E}" type="datetimeFigureOut">
              <a:rPr lang="sk-SK" smtClean="0"/>
              <a:pPr/>
              <a:t>23.4.2015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8A8E9-3340-4E77-8AAD-52DC2C5F22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9616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eaLnBrk="1" hangingPunct="1"/>
            <a:r>
              <a:rPr lang="sk-SK" b="1" dirty="0" smtClean="0">
                <a:solidFill>
                  <a:schemeClr val="folHlink"/>
                </a:solidFill>
              </a:rPr>
              <a:t>Bloková schéma SLO</a:t>
            </a:r>
          </a:p>
        </p:txBody>
      </p:sp>
      <p:pic>
        <p:nvPicPr>
          <p:cNvPr id="3076" name="Picture 4" descr="SLO_blokova sche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3826" y="3717032"/>
            <a:ext cx="4064929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268760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k-SK" sz="2400" dirty="0" smtClean="0"/>
              <a:t>Výstupné premenné (Y) SLO sú kombináciou :</a:t>
            </a:r>
          </a:p>
          <a:p>
            <a:r>
              <a:rPr lang="sk-SK" sz="2400" dirty="0" smtClean="0"/>
              <a:t>vstupných premenných v danom okamihu (A </a:t>
            </a:r>
            <a:r>
              <a:rPr lang="sk-SK" sz="2400" dirty="0" err="1" smtClean="0"/>
              <a:t>a</a:t>
            </a:r>
            <a:r>
              <a:rPr lang="sk-SK" sz="2400" dirty="0" smtClean="0"/>
              <a:t> B),</a:t>
            </a:r>
          </a:p>
          <a:p>
            <a:pPr eaLnBrk="1" hangingPunct="1"/>
            <a:r>
              <a:rPr lang="sk-SK" sz="2400" dirty="0" smtClean="0"/>
              <a:t> ale aj minulými hodnotami niektorých premenných z predchádzajúceho stavu.</a:t>
            </a:r>
          </a:p>
          <a:p>
            <a:pPr eaLnBrk="1" hangingPunct="1"/>
            <a:endParaRPr lang="sk-SK" sz="2400" dirty="0" smtClean="0"/>
          </a:p>
          <a:p>
            <a:r>
              <a:rPr lang="sk-SK" sz="2400" dirty="0" smtClean="0"/>
              <a:t>Sekvenčný logický obvod má pamäťový člen</a:t>
            </a:r>
          </a:p>
          <a:p>
            <a:pPr eaLnBrk="1" hangingPunct="1"/>
            <a:endParaRPr lang="sk-SK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188640"/>
            <a:ext cx="85689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Test kombinačné a preklápacie logické obvody</a:t>
            </a:r>
          </a:p>
          <a:p>
            <a:endParaRPr lang="sk-SK" b="1" dirty="0" smtClean="0"/>
          </a:p>
          <a:p>
            <a:r>
              <a:rPr lang="sk-SK" b="1" dirty="0" smtClean="0"/>
              <a:t>A: </a:t>
            </a:r>
          </a:p>
          <a:p>
            <a:pPr marL="342900" indent="-342900">
              <a:buAutoNum type="arabicPeriod"/>
            </a:pPr>
            <a:r>
              <a:rPr lang="sk-SK" dirty="0" smtClean="0"/>
              <a:t>Zakresli hradlo NAND, napíš </a:t>
            </a:r>
            <a:r>
              <a:rPr lang="sk-SK" dirty="0" err="1" smtClean="0"/>
              <a:t>pravdivostnú</a:t>
            </a:r>
            <a:r>
              <a:rPr lang="sk-SK" dirty="0" smtClean="0"/>
              <a:t> tabuľku</a:t>
            </a:r>
          </a:p>
          <a:p>
            <a:pPr marL="342900" indent="-342900">
              <a:buAutoNum type="arabicPeriod"/>
            </a:pPr>
            <a:r>
              <a:rPr lang="sk-SK" dirty="0" smtClean="0"/>
              <a:t>Zakresli hradlo OR, napíš </a:t>
            </a:r>
            <a:r>
              <a:rPr lang="sk-SK" dirty="0" err="1" smtClean="0"/>
              <a:t>pravdivostnú</a:t>
            </a:r>
            <a:r>
              <a:rPr lang="sk-SK" dirty="0" smtClean="0"/>
              <a:t> tabuľku</a:t>
            </a:r>
          </a:p>
          <a:p>
            <a:pPr marL="342900" indent="-342900">
              <a:buAutoNum type="arabicPeriod"/>
            </a:pPr>
            <a:r>
              <a:rPr lang="sk-SK" dirty="0" smtClean="0"/>
              <a:t>Charakterizuj </a:t>
            </a:r>
            <a:r>
              <a:rPr lang="sk-SK" dirty="0" err="1" smtClean="0"/>
              <a:t>monostabilný</a:t>
            </a:r>
            <a:r>
              <a:rPr lang="sk-SK" dirty="0" smtClean="0"/>
              <a:t> </a:t>
            </a:r>
            <a:r>
              <a:rPr lang="sk-SK" dirty="0" err="1" smtClean="0"/>
              <a:t>klopný</a:t>
            </a:r>
            <a:r>
              <a:rPr lang="sk-SK" dirty="0" smtClean="0"/>
              <a:t> obvod</a:t>
            </a:r>
          </a:p>
          <a:p>
            <a:pPr marL="342900" indent="-342900">
              <a:buAutoNum type="arabicPeriod"/>
            </a:pPr>
            <a:r>
              <a:rPr lang="sk-SK" dirty="0" smtClean="0"/>
              <a:t>Zakresli funkciu pomocou logických členov : y=(A.B+C)+(A.C)</a:t>
            </a:r>
          </a:p>
          <a:p>
            <a:pPr marL="342900" indent="-342900">
              <a:buAutoNum type="arabicPeriod"/>
            </a:pPr>
            <a:r>
              <a:rPr lang="sk-SK" dirty="0" smtClean="0"/>
              <a:t>Charakterizuj preklápací obvod RS, napíš </a:t>
            </a:r>
            <a:r>
              <a:rPr lang="sk-SK" dirty="0" err="1" smtClean="0"/>
              <a:t>pravdivostnú</a:t>
            </a:r>
            <a:r>
              <a:rPr lang="sk-SK" dirty="0" smtClean="0"/>
              <a:t> tabuľku</a:t>
            </a:r>
          </a:p>
          <a:p>
            <a:pPr marL="342900" indent="-342900">
              <a:buAutoNum type="arabicPeriod"/>
            </a:pPr>
            <a:r>
              <a:rPr lang="sk-SK" dirty="0" smtClean="0"/>
              <a:t>Zakresli kontaktovú realizáciu logickej funkcie AND</a:t>
            </a:r>
            <a:endParaRPr lang="sk-SK" b="1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916428"/>
            <a:ext cx="6840760" cy="3573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188640"/>
            <a:ext cx="85689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Test kombinačné a preklápacie logické obvody</a:t>
            </a:r>
            <a:endParaRPr lang="sk-SK" dirty="0" smtClean="0"/>
          </a:p>
          <a:p>
            <a:pPr marL="342900" indent="-342900"/>
            <a:endParaRPr lang="sk-SK" b="1" dirty="0" smtClean="0"/>
          </a:p>
          <a:p>
            <a:pPr marL="342900" indent="-342900"/>
            <a:r>
              <a:rPr lang="sk-SK" b="1" dirty="0" smtClean="0"/>
              <a:t>B:</a:t>
            </a:r>
          </a:p>
          <a:p>
            <a:pPr marL="342900" indent="-342900">
              <a:buAutoNum type="arabicPeriod"/>
            </a:pPr>
            <a:r>
              <a:rPr lang="sk-SK" dirty="0" smtClean="0"/>
              <a:t>Zakresli hradlo AND, napíš </a:t>
            </a:r>
            <a:r>
              <a:rPr lang="sk-SK" dirty="0" err="1" smtClean="0"/>
              <a:t>pravdivostnú</a:t>
            </a:r>
            <a:r>
              <a:rPr lang="sk-SK" dirty="0" smtClean="0"/>
              <a:t> tabuľku</a:t>
            </a:r>
          </a:p>
          <a:p>
            <a:pPr marL="342900" indent="-342900">
              <a:buAutoNum type="arabicPeriod"/>
            </a:pPr>
            <a:r>
              <a:rPr lang="sk-SK" dirty="0" smtClean="0"/>
              <a:t>Zakresli hradlo NOR, napíš </a:t>
            </a:r>
            <a:r>
              <a:rPr lang="sk-SK" dirty="0" err="1" smtClean="0"/>
              <a:t>pravdivostnú</a:t>
            </a:r>
            <a:r>
              <a:rPr lang="sk-SK" dirty="0" smtClean="0"/>
              <a:t> tabuľku</a:t>
            </a:r>
          </a:p>
          <a:p>
            <a:pPr marL="342900" indent="-342900">
              <a:buAutoNum type="arabicPeriod"/>
            </a:pPr>
            <a:r>
              <a:rPr lang="sk-SK" dirty="0" smtClean="0"/>
              <a:t>Charakterizuj </a:t>
            </a:r>
            <a:r>
              <a:rPr lang="sk-SK" dirty="0" err="1" smtClean="0"/>
              <a:t>bistabilný</a:t>
            </a:r>
            <a:r>
              <a:rPr lang="sk-SK" dirty="0" smtClean="0"/>
              <a:t> </a:t>
            </a:r>
            <a:r>
              <a:rPr lang="sk-SK" dirty="0" err="1" smtClean="0"/>
              <a:t>klopný</a:t>
            </a:r>
            <a:r>
              <a:rPr lang="sk-SK" dirty="0" smtClean="0"/>
              <a:t> obvod</a:t>
            </a:r>
          </a:p>
          <a:p>
            <a:pPr marL="342900" indent="-342900">
              <a:buAutoNum type="arabicPeriod"/>
            </a:pPr>
            <a:r>
              <a:rPr lang="sk-SK" dirty="0" smtClean="0"/>
              <a:t>Charakterizuj zakázaný stav obvodu RS, charakterizuj stav keď R=0 a S=0</a:t>
            </a:r>
          </a:p>
          <a:p>
            <a:pPr marL="342900" indent="-342900">
              <a:buAutoNum type="arabicPeriod"/>
            </a:pPr>
            <a:r>
              <a:rPr lang="sk-SK" dirty="0" smtClean="0"/>
              <a:t>Zakresli funkciu pomocou logických členov: y=(A+B.C).(A.B)</a:t>
            </a:r>
          </a:p>
          <a:p>
            <a:pPr marL="342900" indent="-342900">
              <a:buAutoNum type="arabicPeriod"/>
            </a:pPr>
            <a:r>
              <a:rPr lang="sk-SK" dirty="0" smtClean="0"/>
              <a:t>Zakresli kontaktovú realizáciu logickej funkcie OR</a:t>
            </a:r>
          </a:p>
          <a:p>
            <a:pPr marL="342900" indent="-342900">
              <a:buAutoNum type="arabicPeriod"/>
            </a:pPr>
            <a:endParaRPr lang="sk-SK" b="1" dirty="0" smtClean="0"/>
          </a:p>
          <a:p>
            <a:pPr marL="342900" indent="-342900">
              <a:buAutoNum type="arabicPeriod"/>
            </a:pPr>
            <a:endParaRPr lang="sk-SK" b="1" dirty="0" smtClean="0"/>
          </a:p>
          <a:p>
            <a:pPr marL="342900" indent="-342900">
              <a:buAutoNum type="arabicPeriod"/>
            </a:pPr>
            <a:endParaRPr lang="sk-SK" b="1" dirty="0" smtClean="0"/>
          </a:p>
          <a:p>
            <a:pPr marL="342900" indent="-342900">
              <a:buAutoNum type="arabicPeriod"/>
            </a:pPr>
            <a:endParaRPr lang="sk-SK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70" y="2852937"/>
            <a:ext cx="6942534" cy="3744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8064896" cy="42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467544" y="260648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Navrhni </a:t>
            </a:r>
            <a:r>
              <a:rPr lang="sk-SK" b="1" dirty="0" smtClean="0"/>
              <a:t>v </a:t>
            </a:r>
            <a:r>
              <a:rPr lang="sk-SK" b="1" dirty="0" err="1" smtClean="0"/>
              <a:t>Multisime</a:t>
            </a:r>
            <a:r>
              <a:rPr lang="sk-SK" b="1" dirty="0" smtClean="0"/>
              <a:t>, zapoj pomocou kontaktnej plochy, pomenuj </a:t>
            </a:r>
            <a:r>
              <a:rPr lang="sk-SK" b="1" dirty="0" smtClean="0"/>
              <a:t>funkciu, over funkčnosť hradiel v MH7400:</a:t>
            </a:r>
            <a:endParaRPr lang="sk-SK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ikrokontrolery-pic.cz/wp-content/uploads/RS-klopny-obvod-NA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3888432" cy="2474457"/>
          </a:xfrm>
          <a:prstGeom prst="rect">
            <a:avLst/>
          </a:prstGeom>
          <a:noFill/>
        </p:spPr>
      </p:pic>
      <p:pic>
        <p:nvPicPr>
          <p:cNvPr id="1028" name="Picture 4" descr="http://mikrokontrolery-pic.cz/wp-content/uploads/casovy-diagram-RS-klopneho-obvod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2615"/>
            <a:ext cx="3987931" cy="3294377"/>
          </a:xfrm>
          <a:prstGeom prst="rect">
            <a:avLst/>
          </a:prstGeom>
          <a:noFill/>
        </p:spPr>
      </p:pic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107504" y="2924944"/>
          <a:ext cx="8136906" cy="1330700"/>
        </p:xfrm>
        <a:graphic>
          <a:graphicData uri="http://schemas.openxmlformats.org/drawingml/2006/table">
            <a:tbl>
              <a:tblPr/>
              <a:tblGrid>
                <a:gridCol w="648072"/>
                <a:gridCol w="432048"/>
                <a:gridCol w="504056"/>
                <a:gridCol w="576064"/>
                <a:gridCol w="576064"/>
                <a:gridCol w="5400602"/>
              </a:tblGrid>
              <a:tr h="207544">
                <a:tc>
                  <a:txBody>
                    <a:bodyPr/>
                    <a:lstStyle/>
                    <a:p>
                      <a:endParaRPr lang="sk-SK" sz="1400" b="1" dirty="0"/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0" dirty="0"/>
                        <a:t>S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0" dirty="0"/>
                        <a:t>R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0" dirty="0" err="1"/>
                        <a:t>Q</a:t>
                      </a:r>
                      <a:r>
                        <a:rPr lang="sk-SK" sz="1400" b="0" baseline="-25000" dirty="0" err="1"/>
                        <a:t>n</a:t>
                      </a:r>
                      <a:endParaRPr lang="sk-SK" sz="1400" b="0" dirty="0"/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0" dirty="0" err="1"/>
                        <a:t>Q</a:t>
                      </a:r>
                      <a:r>
                        <a:rPr lang="sk-SK" sz="1400" b="0" baseline="-25000" dirty="0" err="1"/>
                        <a:t>n</a:t>
                      </a:r>
                      <a:endParaRPr lang="sk-SK" sz="1400" b="0" dirty="0"/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0" dirty="0"/>
                        <a:t>Popis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544">
                <a:tc>
                  <a:txBody>
                    <a:bodyPr/>
                    <a:lstStyle/>
                    <a:p>
                      <a:r>
                        <a:rPr lang="sk-SK" sz="1400" b="1"/>
                        <a:t>1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dirty="0"/>
                        <a:t>L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dirty="0"/>
                        <a:t>L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dirty="0"/>
                        <a:t>Q</a:t>
                      </a:r>
                      <a:r>
                        <a:rPr lang="sk-SK" sz="1400" b="1" baseline="-25000" dirty="0"/>
                        <a:t>n-1</a:t>
                      </a:r>
                      <a:endParaRPr lang="sk-SK" sz="1400" b="1" dirty="0"/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dirty="0"/>
                        <a:t>Q</a:t>
                      </a:r>
                      <a:r>
                        <a:rPr lang="sk-SK" sz="1400" b="1" baseline="-25000" dirty="0"/>
                        <a:t>n-1</a:t>
                      </a:r>
                      <a:endParaRPr lang="sk-SK" sz="1400" b="1" dirty="0"/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dirty="0" smtClean="0"/>
                        <a:t>Nemení </a:t>
                      </a:r>
                      <a:r>
                        <a:rPr lang="sk-SK" sz="1400" b="1" dirty="0"/>
                        <a:t>stav (</a:t>
                      </a:r>
                      <a:r>
                        <a:rPr lang="sk-SK" sz="1400" b="1" dirty="0" smtClean="0"/>
                        <a:t>pamätá </a:t>
                      </a:r>
                      <a:r>
                        <a:rPr lang="sk-SK" sz="1400" b="1" dirty="0"/>
                        <a:t>si </a:t>
                      </a:r>
                      <a:r>
                        <a:rPr lang="sk-SK" sz="1400" b="1" dirty="0" smtClean="0"/>
                        <a:t>predchádzajúci</a:t>
                      </a:r>
                      <a:r>
                        <a:rPr lang="sk-SK" sz="1400" b="1" baseline="0" dirty="0" smtClean="0"/>
                        <a:t> </a:t>
                      </a:r>
                      <a:r>
                        <a:rPr lang="sk-SK" sz="1400" b="1" dirty="0" smtClean="0"/>
                        <a:t>stav</a:t>
                      </a:r>
                      <a:r>
                        <a:rPr lang="sk-SK" sz="1400" b="1" dirty="0"/>
                        <a:t>)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544">
                <a:tc>
                  <a:txBody>
                    <a:bodyPr/>
                    <a:lstStyle/>
                    <a:p>
                      <a:r>
                        <a:rPr lang="sk-SK" sz="1400" b="1"/>
                        <a:t>2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/>
                        <a:t>L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/>
                        <a:t>H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/>
                        <a:t>L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dirty="0"/>
                        <a:t>H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dirty="0" err="1"/>
                        <a:t>Klopný</a:t>
                      </a:r>
                      <a:r>
                        <a:rPr lang="sk-SK" sz="1400" b="1" dirty="0"/>
                        <a:t> obvod je </a:t>
                      </a:r>
                      <a:r>
                        <a:rPr lang="sk-SK" sz="1400" b="1" dirty="0" smtClean="0"/>
                        <a:t>vynulovaný</a:t>
                      </a:r>
                      <a:endParaRPr lang="sk-SK" sz="1400" b="1" dirty="0"/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544">
                <a:tc>
                  <a:txBody>
                    <a:bodyPr/>
                    <a:lstStyle/>
                    <a:p>
                      <a:r>
                        <a:rPr lang="sk-SK" sz="1400" b="1"/>
                        <a:t>3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/>
                        <a:t>H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/>
                        <a:t>L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/>
                        <a:t>H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/>
                        <a:t>L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dirty="0" err="1"/>
                        <a:t>Klopný</a:t>
                      </a:r>
                      <a:r>
                        <a:rPr lang="sk-SK" sz="1400" b="1" dirty="0"/>
                        <a:t> obvod je </a:t>
                      </a:r>
                      <a:r>
                        <a:rPr lang="sk-SK" sz="1400" b="1" dirty="0" smtClean="0"/>
                        <a:t>nastavený</a:t>
                      </a:r>
                      <a:endParaRPr lang="sk-SK" sz="1400" b="1" dirty="0"/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544">
                <a:tc>
                  <a:txBody>
                    <a:bodyPr/>
                    <a:lstStyle/>
                    <a:p>
                      <a:r>
                        <a:rPr lang="sk-SK" sz="1400" b="1"/>
                        <a:t>4</a:t>
                      </a: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i="1"/>
                        <a:t>H</a:t>
                      </a:r>
                      <a:endParaRPr lang="sk-SK" sz="1400" b="1"/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i="1"/>
                        <a:t>H</a:t>
                      </a:r>
                      <a:endParaRPr lang="sk-SK" sz="1400" b="1"/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i="1"/>
                        <a:t>L</a:t>
                      </a:r>
                      <a:endParaRPr lang="sk-SK" sz="1400" b="1"/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i="1"/>
                        <a:t>L</a:t>
                      </a:r>
                      <a:endParaRPr lang="sk-SK" sz="1400" b="1"/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i="1" dirty="0">
                          <a:solidFill>
                            <a:srgbClr val="FF0000"/>
                          </a:solidFill>
                        </a:rPr>
                        <a:t>Zakázaný stav</a:t>
                      </a:r>
                      <a:endParaRPr lang="sk-SK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52779" marR="52779" marT="26390" marB="263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10" name="BlokTextu 9"/>
          <p:cNvSpPr txBox="1"/>
          <p:nvPr/>
        </p:nvSpPr>
        <p:spPr>
          <a:xfrm>
            <a:off x="179512" y="0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RS </a:t>
            </a:r>
            <a:r>
              <a:rPr lang="sk-SK" b="1" dirty="0" err="1" smtClean="0">
                <a:solidFill>
                  <a:srgbClr val="FF0000"/>
                </a:solidFill>
              </a:rPr>
              <a:t>klopný</a:t>
            </a:r>
            <a:r>
              <a:rPr lang="sk-SK" b="1" dirty="0" smtClean="0">
                <a:solidFill>
                  <a:srgbClr val="FF0000"/>
                </a:solidFill>
              </a:rPr>
              <a:t> obvod – sekvenčný obvod</a:t>
            </a:r>
            <a:endParaRPr lang="sk-SK" b="1" dirty="0">
              <a:solidFill>
                <a:srgbClr val="FF0000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56" y="4343400"/>
            <a:ext cx="6858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0" descr="http://upload.wikimedia.org/wikipedia/commons/a/a0/7400_Quad_2-input_NAND_Gates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74161" y="4725144"/>
            <a:ext cx="2369840" cy="213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037681"/>
            <a:ext cx="8742272" cy="37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http://telefon.unas.cz/e/klopne%20obvody/r-s%20nand%20novy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88640"/>
            <a:ext cx="4176464" cy="2663836"/>
          </a:xfrm>
          <a:prstGeom prst="rect">
            <a:avLst/>
          </a:prstGeom>
          <a:noFill/>
        </p:spPr>
      </p:pic>
      <p:sp>
        <p:nvSpPr>
          <p:cNvPr id="6" name="BlokTextu 5"/>
          <p:cNvSpPr txBox="1"/>
          <p:nvPr/>
        </p:nvSpPr>
        <p:spPr>
          <a:xfrm>
            <a:off x="323528" y="260648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4. </a:t>
            </a:r>
            <a:r>
              <a:rPr lang="sk-SK" b="1" dirty="0" err="1" smtClean="0">
                <a:solidFill>
                  <a:srgbClr val="FF0000"/>
                </a:solidFill>
              </a:rPr>
              <a:t>Bistabilný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</a:rPr>
              <a:t>klopný</a:t>
            </a:r>
            <a:r>
              <a:rPr lang="sk-SK" b="1" dirty="0" smtClean="0">
                <a:solidFill>
                  <a:srgbClr val="FF0000"/>
                </a:solidFill>
              </a:rPr>
              <a:t> obvod pomocou hradiel NAND, over prakticky:</a:t>
            </a:r>
            <a:endParaRPr lang="sk-SK" b="1" dirty="0">
              <a:solidFill>
                <a:srgbClr val="FF0000"/>
              </a:solidFill>
            </a:endParaRPr>
          </a:p>
        </p:txBody>
      </p:sp>
      <p:pic>
        <p:nvPicPr>
          <p:cNvPr id="7" name="Picture 20" descr="http://upload.wikimedia.org/wikipedia/commons/a/a0/7400_Quad_2-input_NAND_Gate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7219" y="717464"/>
            <a:ext cx="2612773" cy="2351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smtClean="0">
                <a:solidFill>
                  <a:schemeClr val="folHlink"/>
                </a:solidFill>
              </a:rPr>
              <a:t>RS – synchrónny</a:t>
            </a:r>
          </a:p>
        </p:txBody>
      </p:sp>
      <p:sp>
        <p:nvSpPr>
          <p:cNvPr id="10243" name="Zástupný symbol obsahu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r>
              <a:rPr lang="sk-SK" dirty="0" smtClean="0"/>
              <a:t>Jeho výstup možno meniť iba počas trvania hodinového impulzu. </a:t>
            </a:r>
          </a:p>
          <a:p>
            <a:endParaRPr lang="sk-SK" dirty="0" smtClean="0"/>
          </a:p>
        </p:txBody>
      </p:sp>
      <p:pic>
        <p:nvPicPr>
          <p:cNvPr id="10244" name="Obrázok 4" descr="RS_synchronny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3000375"/>
            <a:ext cx="414337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BlokTextu 6"/>
          <p:cNvSpPr txBox="1">
            <a:spLocks noChangeArrowheads="1"/>
          </p:cNvSpPr>
          <p:nvPr/>
        </p:nvSpPr>
        <p:spPr bwMode="auto">
          <a:xfrm flipH="1">
            <a:off x="5000625" y="4000500"/>
            <a:ext cx="3286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/>
              <a:t>C - hodinový impulz</a:t>
            </a:r>
          </a:p>
          <a:p>
            <a:r>
              <a:rPr lang="sk-SK"/>
              <a:t>Ak C=0 =&gt;obvod z NAND-ov je zablokovaný.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smtClean="0">
                <a:solidFill>
                  <a:schemeClr val="folHlink"/>
                </a:solidFill>
              </a:rPr>
              <a:t>RS – synchrónny</a:t>
            </a:r>
            <a:br>
              <a:rPr lang="sk-SK" b="1" smtClean="0">
                <a:solidFill>
                  <a:schemeClr val="folHlink"/>
                </a:solidFill>
              </a:rPr>
            </a:br>
            <a:r>
              <a:rPr lang="sk-SK" sz="3600" b="1" smtClean="0">
                <a:solidFill>
                  <a:schemeClr val="folHlink"/>
                </a:solidFill>
              </a:rPr>
              <a:t>časový priebeh a pravdivostná tabuľka</a:t>
            </a:r>
            <a:r>
              <a:rPr lang="sk-SK" sz="3600" smtClean="0"/>
              <a:t> </a:t>
            </a:r>
          </a:p>
        </p:txBody>
      </p:sp>
      <p:sp>
        <p:nvSpPr>
          <p:cNvPr id="11267" name="BlokTextu 5"/>
          <p:cNvSpPr txBox="1">
            <a:spLocks noChangeArrowheads="1"/>
          </p:cNvSpPr>
          <p:nvPr/>
        </p:nvSpPr>
        <p:spPr bwMode="auto">
          <a:xfrm>
            <a:off x="4214813" y="5786438"/>
            <a:ext cx="4762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dirty="0"/>
              <a:t>Časový priebeh RS – synchrónneho obvodu </a:t>
            </a:r>
          </a:p>
          <a:p>
            <a:r>
              <a:rPr lang="sk-SK" dirty="0"/>
              <a:t>je označený červenou farbou </a:t>
            </a:r>
          </a:p>
          <a:p>
            <a:endParaRPr lang="sk-SK" dirty="0"/>
          </a:p>
        </p:txBody>
      </p:sp>
      <p:pic>
        <p:nvPicPr>
          <p:cNvPr id="1126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0" y="2643188"/>
            <a:ext cx="3124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Zástupný symbol obsahu 9"/>
          <p:cNvGraphicFramePr>
            <a:graphicFrameLocks noGrp="1"/>
          </p:cNvGraphicFramePr>
          <p:nvPr>
            <p:ph idx="1"/>
          </p:nvPr>
        </p:nvGraphicFramePr>
        <p:xfrm>
          <a:off x="428625" y="1928813"/>
          <a:ext cx="4533900" cy="170307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266700"/>
                <a:gridCol w="609600"/>
                <a:gridCol w="609600"/>
              </a:tblGrid>
              <a:tr h="276225"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Microsoft Sans Serif"/>
                        </a:rPr>
                        <a:t>Ǫ</a:t>
                      </a:r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latin typeface="Microsoft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Microsoft Sans Serif"/>
                        </a:rPr>
                        <a:t>Ǭ</a:t>
                      </a:r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latin typeface="Microsoft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0/1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0/1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0/1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0/1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Zakázaný stav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smtClean="0">
                <a:solidFill>
                  <a:schemeClr val="folHlink"/>
                </a:solidFill>
              </a:rPr>
              <a:t>Grafické značky RS obvodov</a:t>
            </a:r>
          </a:p>
        </p:txBody>
      </p:sp>
      <p:pic>
        <p:nvPicPr>
          <p:cNvPr id="12291" name="Zástupný symbol obsahu 3" descr="RS_asynchronny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00188" y="2214563"/>
            <a:ext cx="2143125" cy="1646237"/>
          </a:xfrm>
        </p:spPr>
      </p:pic>
      <p:sp>
        <p:nvSpPr>
          <p:cNvPr id="12292" name="BlokTextu 7"/>
          <p:cNvSpPr txBox="1">
            <a:spLocks noChangeArrowheads="1"/>
          </p:cNvSpPr>
          <p:nvPr/>
        </p:nvSpPr>
        <p:spPr bwMode="auto">
          <a:xfrm>
            <a:off x="1357313" y="4000500"/>
            <a:ext cx="29670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/>
              <a:t>Grafická značka </a:t>
            </a:r>
          </a:p>
          <a:p>
            <a:r>
              <a:rPr lang="sk-SK"/>
              <a:t>RS asynchrónneho obvodu</a:t>
            </a:r>
          </a:p>
        </p:txBody>
      </p:sp>
      <p:pic>
        <p:nvPicPr>
          <p:cNvPr id="12293" name="Obrázok 10" descr="RS_synchronny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0" y="2214563"/>
            <a:ext cx="235743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BlokTextu 11"/>
          <p:cNvSpPr txBox="1">
            <a:spLocks noChangeArrowheads="1"/>
          </p:cNvSpPr>
          <p:nvPr/>
        </p:nvSpPr>
        <p:spPr bwMode="auto">
          <a:xfrm>
            <a:off x="5143500" y="3929063"/>
            <a:ext cx="3000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/>
              <a:t>Grafická značka </a:t>
            </a:r>
          </a:p>
          <a:p>
            <a:r>
              <a:rPr lang="sk-SK"/>
              <a:t>RS synchrónneho obvodu</a:t>
            </a:r>
          </a:p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smtClean="0">
                <a:solidFill>
                  <a:schemeClr val="folHlink"/>
                </a:solidFill>
              </a:rPr>
              <a:t>D- preklápací obvod</a:t>
            </a:r>
          </a:p>
        </p:txBody>
      </p:sp>
      <p:sp>
        <p:nvSpPr>
          <p:cNvPr id="13315" name="Zástupný symbol obsahu 2"/>
          <p:cNvSpPr>
            <a:spLocks noGrp="1"/>
          </p:cNvSpPr>
          <p:nvPr>
            <p:ph idx="1"/>
          </p:nvPr>
        </p:nvSpPr>
        <p:spPr>
          <a:xfrm>
            <a:off x="500063" y="1571625"/>
            <a:ext cx="8229600" cy="4525963"/>
          </a:xfrm>
        </p:spPr>
        <p:txBody>
          <a:bodyPr/>
          <a:lstStyle/>
          <a:p>
            <a:r>
              <a:rPr lang="sk-SK" smtClean="0"/>
              <a:t>Odstraňuje zakázaný stav, tým že na vstupe je RS invertor.</a:t>
            </a:r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571500" y="2714625"/>
          <a:ext cx="3924300" cy="1239205"/>
        </p:xfrm>
        <a:graphic>
          <a:graphicData uri="http://schemas.openxmlformats.org/drawingml/2006/table">
            <a:tbl>
              <a:tblPr/>
              <a:tblGrid>
                <a:gridCol w="609600"/>
                <a:gridCol w="604846"/>
                <a:gridCol w="614354"/>
                <a:gridCol w="609600"/>
                <a:gridCol w="609600"/>
                <a:gridCol w="266700"/>
                <a:gridCol w="609600"/>
              </a:tblGrid>
              <a:tr h="357190"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Microsoft Sans Serif"/>
                        </a:rPr>
                        <a:t>Ǫ</a:t>
                      </a:r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sk-SK" sz="1800" b="1" i="0" u="none" strike="noStrike" baseline="-25000">
                          <a:solidFill>
                            <a:srgbClr val="000000"/>
                          </a:solidFill>
                          <a:latin typeface="Calibri"/>
                        </a:rPr>
                        <a:t>n+1</a:t>
                      </a:r>
                      <a:endParaRPr lang="sk-SK" sz="1800" b="1" i="0" u="none" strike="noStrike">
                        <a:solidFill>
                          <a:srgbClr val="000000"/>
                        </a:solidFill>
                        <a:latin typeface="Microsoft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Microsoft Sans Serif"/>
                        </a:rPr>
                        <a:t>Ǫ</a:t>
                      </a:r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sk-SK" sz="1800" b="1" i="0" u="none" strike="noStrike" baseline="-25000" dirty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latin typeface="Microsoft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zachovanie pôvodného stavu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3352" name="Obrázok 5" descr="SLO_D priebeh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4357688"/>
            <a:ext cx="312420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3" name="Obrázok 6" descr="SLO_D značk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25" y="4786313"/>
            <a:ext cx="2362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4" name="Obrázok 7" descr="SLO_D schém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3" y="2500313"/>
            <a:ext cx="3681412" cy="231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55" name="BlokTextu 8"/>
          <p:cNvSpPr txBox="1">
            <a:spLocks noChangeArrowheads="1"/>
          </p:cNvSpPr>
          <p:nvPr/>
        </p:nvSpPr>
        <p:spPr bwMode="auto">
          <a:xfrm>
            <a:off x="214313" y="5929313"/>
            <a:ext cx="4419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/>
              <a:t>Pravdivostná tabuľka a priebeh D obvodu</a:t>
            </a:r>
          </a:p>
          <a:p>
            <a:endParaRPr lang="sk-SK"/>
          </a:p>
        </p:txBody>
      </p:sp>
      <p:sp>
        <p:nvSpPr>
          <p:cNvPr id="13356" name="BlokTextu 9"/>
          <p:cNvSpPr txBox="1">
            <a:spLocks noChangeArrowheads="1"/>
          </p:cNvSpPr>
          <p:nvPr/>
        </p:nvSpPr>
        <p:spPr bwMode="auto">
          <a:xfrm>
            <a:off x="5072063" y="6286500"/>
            <a:ext cx="3786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/>
              <a:t>Princíp a grafická značka D obvodu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r>
              <a:rPr lang="sk-SK" b="1" smtClean="0">
                <a:solidFill>
                  <a:schemeClr val="folHlink"/>
                </a:solidFill>
              </a:rPr>
              <a:t>JK- preklápací obvod</a:t>
            </a:r>
          </a:p>
        </p:txBody>
      </p:sp>
      <p:pic>
        <p:nvPicPr>
          <p:cNvPr id="14339" name="Obrázok 4" descr="SLO_JK schém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3" y="2000250"/>
            <a:ext cx="3435350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Zástupný symbol obsahu 7" descr="SLO_JK priebeh.pn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14313" y="4143375"/>
            <a:ext cx="3357562" cy="1974850"/>
          </a:xfrm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88" y="4857750"/>
            <a:ext cx="1392237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Tabuľka 10"/>
          <p:cNvGraphicFramePr>
            <a:graphicFrameLocks noGrp="1"/>
          </p:cNvGraphicFramePr>
          <p:nvPr/>
        </p:nvGraphicFramePr>
        <p:xfrm>
          <a:off x="642938" y="2500313"/>
          <a:ext cx="3848100" cy="1421132"/>
        </p:xfrm>
        <a:graphic>
          <a:graphicData uri="http://schemas.openxmlformats.org/drawingml/2006/table">
            <a:tbl>
              <a:tblPr/>
              <a:tblGrid>
                <a:gridCol w="500066"/>
                <a:gridCol w="719134"/>
                <a:gridCol w="609600"/>
                <a:gridCol w="190500"/>
                <a:gridCol w="609600"/>
                <a:gridCol w="609600"/>
                <a:gridCol w="609600"/>
              </a:tblGrid>
              <a:tr h="285752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Microsoft Sans Serif"/>
                        </a:rPr>
                        <a:t>Ǫ</a:t>
                      </a:r>
                      <a:r>
                        <a:rPr lang="sk-SK" sz="1800" b="1" i="0" u="none" strike="noStrike" baseline="-25000" dirty="0">
                          <a:solidFill>
                            <a:srgbClr val="000000"/>
                          </a:solidFill>
                          <a:latin typeface="Microsoft Sans Serif"/>
                        </a:rPr>
                        <a:t>n+1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latin typeface="Microsoft Sans Serif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34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Microsoft Sans Serif"/>
                        </a:rPr>
                        <a:t>Ǫ</a:t>
                      </a:r>
                      <a:r>
                        <a:rPr lang="sk-SK" sz="1800" b="1" i="0" u="none" strike="noStrike" baseline="-25000">
                          <a:solidFill>
                            <a:srgbClr val="000000"/>
                          </a:solidFill>
                          <a:latin typeface="Microsoft Sans Serif"/>
                        </a:rPr>
                        <a:t>n</a:t>
                      </a:r>
                      <a:endParaRPr lang="sk-SK" sz="1800" b="1" i="0" u="none" strike="noStrike">
                        <a:solidFill>
                          <a:srgbClr val="000000"/>
                        </a:solidFill>
                        <a:latin typeface="Microsoft Sans Serif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zachovanie stavu J=K=0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vynulovanie J=0, K=1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nastavenie J=1, K=0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 dirty="0" err="1">
                          <a:solidFill>
                            <a:srgbClr val="000000"/>
                          </a:solidFill>
                          <a:latin typeface="Microsoft Sans Serif"/>
                        </a:rPr>
                        <a:t>Ǭ</a:t>
                      </a:r>
                      <a:r>
                        <a:rPr lang="sk-SK" sz="1800" b="1" i="0" u="none" strike="noStrike" baseline="-25000" dirty="0" err="1">
                          <a:solidFill>
                            <a:srgbClr val="000000"/>
                          </a:solidFill>
                          <a:latin typeface="Microsoft Sans Serif"/>
                        </a:rPr>
                        <a:t>n</a:t>
                      </a:r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Microsoft Sans Serif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znegovanie stavu J=K=1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81" name="BlokTextu 11"/>
          <p:cNvSpPr txBox="1">
            <a:spLocks noChangeArrowheads="1"/>
          </p:cNvSpPr>
          <p:nvPr/>
        </p:nvSpPr>
        <p:spPr bwMode="auto">
          <a:xfrm flipH="1">
            <a:off x="500063" y="1357313"/>
            <a:ext cx="81438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3200"/>
              <a:t>Nemá zakázané stavy, preklopenie nastáva iba ak C =1.</a:t>
            </a:r>
          </a:p>
        </p:txBody>
      </p:sp>
      <p:sp>
        <p:nvSpPr>
          <p:cNvPr id="14382" name="BlokTextu 12"/>
          <p:cNvSpPr txBox="1">
            <a:spLocks noChangeArrowheads="1"/>
          </p:cNvSpPr>
          <p:nvPr/>
        </p:nvSpPr>
        <p:spPr bwMode="auto">
          <a:xfrm>
            <a:off x="4143375" y="6215063"/>
            <a:ext cx="54292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1600"/>
              <a:t>Principiálne zapojenie a grafická značka JK obvodu</a:t>
            </a:r>
          </a:p>
        </p:txBody>
      </p:sp>
      <p:sp>
        <p:nvSpPr>
          <p:cNvPr id="14383" name="BlokTextu 13"/>
          <p:cNvSpPr txBox="1">
            <a:spLocks noChangeArrowheads="1"/>
          </p:cNvSpPr>
          <p:nvPr/>
        </p:nvSpPr>
        <p:spPr bwMode="auto">
          <a:xfrm>
            <a:off x="0" y="6215063"/>
            <a:ext cx="46434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1600"/>
              <a:t>Pravdivostná tabuľka a priebeh JK obvodu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smtClean="0">
                <a:solidFill>
                  <a:schemeClr val="folHlink"/>
                </a:solidFill>
              </a:rPr>
              <a:t>T- preklápací obvod</a:t>
            </a:r>
          </a:p>
        </p:txBody>
      </p:sp>
      <p:pic>
        <p:nvPicPr>
          <p:cNvPr id="1536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00563" y="1643063"/>
            <a:ext cx="3422650" cy="1112837"/>
          </a:xfrm>
          <a:noFill/>
        </p:spPr>
      </p:pic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428625" y="1857375"/>
          <a:ext cx="4071966" cy="851535"/>
        </p:xfrm>
        <a:graphic>
          <a:graphicData uri="http://schemas.openxmlformats.org/drawingml/2006/table">
            <a:tbl>
              <a:tblPr/>
              <a:tblGrid>
                <a:gridCol w="944224"/>
                <a:gridCol w="944224"/>
                <a:gridCol w="295070"/>
                <a:gridCol w="944224"/>
                <a:gridCol w="944224"/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Microsoft Sans Serif"/>
                        </a:rPr>
                        <a:t>Ǫ</a:t>
                      </a:r>
                      <a:r>
                        <a:rPr lang="sk-SK" sz="1800" b="1" i="0" u="none" strike="noStrike" baseline="-25000" dirty="0">
                          <a:solidFill>
                            <a:srgbClr val="000000"/>
                          </a:solidFill>
                          <a:latin typeface="Microsoft Sans Serif"/>
                        </a:rPr>
                        <a:t>n+1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latin typeface="Microsoft Sans Serif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Microsoft Sans Serif"/>
                        </a:rPr>
                        <a:t>Ǫ</a:t>
                      </a:r>
                      <a:r>
                        <a:rPr lang="sk-SK" sz="1800" b="1" i="0" u="none" strike="noStrike" baseline="-25000">
                          <a:solidFill>
                            <a:srgbClr val="000000"/>
                          </a:solidFill>
                          <a:latin typeface="Microsoft Sans Serif"/>
                        </a:rPr>
                        <a:t>n</a:t>
                      </a:r>
                      <a:endParaRPr lang="sk-SK" sz="1800" b="1" i="0" u="none" strike="noStrike">
                        <a:solidFill>
                          <a:srgbClr val="000000"/>
                        </a:solidFill>
                        <a:latin typeface="Microsoft Sans Serif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nepreklápa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 dirty="0" err="1">
                          <a:solidFill>
                            <a:srgbClr val="000000"/>
                          </a:solidFill>
                          <a:latin typeface="Microsoft Sans Serif"/>
                        </a:rPr>
                        <a:t>Ǭ</a:t>
                      </a:r>
                      <a:r>
                        <a:rPr lang="sk-SK" sz="1800" b="1" i="0" u="none" strike="noStrike" baseline="-25000" dirty="0" err="1">
                          <a:solidFill>
                            <a:srgbClr val="000000"/>
                          </a:solidFill>
                          <a:latin typeface="Microsoft Sans Serif"/>
                        </a:rPr>
                        <a:t>n</a:t>
                      </a:r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latin typeface="Microsoft Sans Serif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preklápa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sk-SK" sz="1800" b="1" i="0" u="none" strike="noStrike" dirty="0">
                        <a:solidFill>
                          <a:srgbClr val="000000"/>
                        </a:solidFill>
                        <a:latin typeface="Microsoft Sans Serif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538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3" y="3500438"/>
            <a:ext cx="55006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7" name="BlokTextu 6"/>
          <p:cNvSpPr txBox="1">
            <a:spLocks noChangeArrowheads="1"/>
          </p:cNvSpPr>
          <p:nvPr/>
        </p:nvSpPr>
        <p:spPr bwMode="auto">
          <a:xfrm>
            <a:off x="6143625" y="1928813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000" b="1"/>
              <a:t>=&gt;</a:t>
            </a:r>
          </a:p>
        </p:txBody>
      </p:sp>
      <p:sp>
        <p:nvSpPr>
          <p:cNvPr id="15388" name="BlokTextu 7"/>
          <p:cNvSpPr txBox="1">
            <a:spLocks noChangeArrowheads="1"/>
          </p:cNvSpPr>
          <p:nvPr/>
        </p:nvSpPr>
        <p:spPr bwMode="auto">
          <a:xfrm>
            <a:off x="4357688" y="3000375"/>
            <a:ext cx="3786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/>
              <a:t>Princíp a grafická značka T obvodu</a:t>
            </a:r>
          </a:p>
        </p:txBody>
      </p:sp>
      <p:sp>
        <p:nvSpPr>
          <p:cNvPr id="15389" name="BlokTextu 8"/>
          <p:cNvSpPr txBox="1">
            <a:spLocks noChangeArrowheads="1"/>
          </p:cNvSpPr>
          <p:nvPr/>
        </p:nvSpPr>
        <p:spPr bwMode="auto">
          <a:xfrm>
            <a:off x="214313" y="3000375"/>
            <a:ext cx="3359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/>
              <a:t>Pravdivostná tabuľka T obvodu</a:t>
            </a:r>
          </a:p>
        </p:txBody>
      </p:sp>
      <p:sp>
        <p:nvSpPr>
          <p:cNvPr id="15390" name="BlokTextu 9"/>
          <p:cNvSpPr txBox="1">
            <a:spLocks noChangeArrowheads="1"/>
          </p:cNvSpPr>
          <p:nvPr/>
        </p:nvSpPr>
        <p:spPr bwMode="auto">
          <a:xfrm>
            <a:off x="2786063" y="6286500"/>
            <a:ext cx="3087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/>
              <a:t>Priebeh signálov v T obvode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2104</TotalTime>
  <Words>442</Words>
  <Application>Microsoft Office PowerPoint</Application>
  <PresentationFormat>Prezentácia na obrazovke (4:3)</PresentationFormat>
  <Paragraphs>163</Paragraphs>
  <Slides>12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Motív Office</vt:lpstr>
      <vt:lpstr>Bloková schéma SLO</vt:lpstr>
      <vt:lpstr>Snímka 2</vt:lpstr>
      <vt:lpstr>Snímka 3</vt:lpstr>
      <vt:lpstr>RS – synchrónny</vt:lpstr>
      <vt:lpstr>RS – synchrónny časový priebeh a pravdivostná tabuľka </vt:lpstr>
      <vt:lpstr>Grafické značky RS obvodov</vt:lpstr>
      <vt:lpstr>D- preklápací obvod</vt:lpstr>
      <vt:lpstr>JK- preklápací obvod</vt:lpstr>
      <vt:lpstr>T- preklápací obvod</vt:lpstr>
      <vt:lpstr>Snímka 10</vt:lpstr>
      <vt:lpstr>Snímka 11</vt:lpstr>
      <vt:lpstr>Snímka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102</cp:revision>
  <cp:lastPrinted>2013-12-09T23:49:04Z</cp:lastPrinted>
  <dcterms:created xsi:type="dcterms:W3CDTF">2013-11-28T16:50:52Z</dcterms:created>
  <dcterms:modified xsi:type="dcterms:W3CDTF">2015-04-23T16:24:19Z</dcterms:modified>
</cp:coreProperties>
</file>