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Kliknite sem a upravte štýl predlohy podnadpisov.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7DE74-E9A5-4820-AB3B-FD441BE00F2F}" type="datetimeFigureOut">
              <a:rPr lang="sk-SK" smtClean="0"/>
              <a:t>11.11.2014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C8739-A79D-4958-A667-2D1227A55BF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7DE74-E9A5-4820-AB3B-FD441BE00F2F}" type="datetimeFigureOut">
              <a:rPr lang="sk-SK" smtClean="0"/>
              <a:t>11.11.2014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C8739-A79D-4958-A667-2D1227A55BF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7DE74-E9A5-4820-AB3B-FD441BE00F2F}" type="datetimeFigureOut">
              <a:rPr lang="sk-SK" smtClean="0"/>
              <a:t>11.11.2014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C8739-A79D-4958-A667-2D1227A55BF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7DE74-E9A5-4820-AB3B-FD441BE00F2F}" type="datetimeFigureOut">
              <a:rPr lang="sk-SK" smtClean="0"/>
              <a:t>11.11.2014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C8739-A79D-4958-A667-2D1227A55BF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7DE74-E9A5-4820-AB3B-FD441BE00F2F}" type="datetimeFigureOut">
              <a:rPr lang="sk-SK" smtClean="0"/>
              <a:t>11.11.2014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C8739-A79D-4958-A667-2D1227A55BF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7DE74-E9A5-4820-AB3B-FD441BE00F2F}" type="datetimeFigureOut">
              <a:rPr lang="sk-SK" smtClean="0"/>
              <a:t>11.11.2014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C8739-A79D-4958-A667-2D1227A55BF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7DE74-E9A5-4820-AB3B-FD441BE00F2F}" type="datetimeFigureOut">
              <a:rPr lang="sk-SK" smtClean="0"/>
              <a:t>11.11.2014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C8739-A79D-4958-A667-2D1227A55BF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7DE74-E9A5-4820-AB3B-FD441BE00F2F}" type="datetimeFigureOut">
              <a:rPr lang="sk-SK" smtClean="0"/>
              <a:t>11.11.2014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C8739-A79D-4958-A667-2D1227A55BF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7DE74-E9A5-4820-AB3B-FD441BE00F2F}" type="datetimeFigureOut">
              <a:rPr lang="sk-SK" smtClean="0"/>
              <a:t>11.11.2014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C8739-A79D-4958-A667-2D1227A55BF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7DE74-E9A5-4820-AB3B-FD441BE00F2F}" type="datetimeFigureOut">
              <a:rPr lang="sk-SK" smtClean="0"/>
              <a:t>11.11.2014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C8739-A79D-4958-A667-2D1227A55BF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7DE74-E9A5-4820-AB3B-FD441BE00F2F}" type="datetimeFigureOut">
              <a:rPr lang="sk-SK" smtClean="0"/>
              <a:t>11.11.2014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C8739-A79D-4958-A667-2D1227A55BF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67DE74-E9A5-4820-AB3B-FD441BE00F2F}" type="datetimeFigureOut">
              <a:rPr lang="sk-SK" smtClean="0"/>
              <a:t>11.11.2014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C8739-A79D-4958-A667-2D1227A55BF3}" type="slidenum">
              <a:rPr lang="sk-SK" smtClean="0"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lokTextu 3"/>
          <p:cNvSpPr txBox="1"/>
          <p:nvPr/>
        </p:nvSpPr>
        <p:spPr>
          <a:xfrm>
            <a:off x="323528" y="332656"/>
            <a:ext cx="83529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smtClean="0">
                <a:solidFill>
                  <a:srgbClr val="FF0000"/>
                </a:solidFill>
              </a:rPr>
              <a:t>Označovanie rozvodných sietí:</a:t>
            </a:r>
            <a:endParaRPr lang="sk-SK" b="1" dirty="0">
              <a:solidFill>
                <a:srgbClr val="FF0000"/>
              </a:solidFill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323528" y="692696"/>
            <a:ext cx="835292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sz="16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Význam p</a:t>
            </a:r>
            <a:r>
              <a:rPr kumimoji="0" lang="sk-SK" sz="16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sk-SK" sz="16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smen označuj</a:t>
            </a:r>
            <a:r>
              <a:rPr kumimoji="0" lang="sk-SK" sz="16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ú</a:t>
            </a:r>
            <a:r>
              <a:rPr kumimoji="0" lang="sk-SK" sz="16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cich siete:</a:t>
            </a:r>
            <a:endParaRPr kumimoji="0" lang="sk-SK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BlokTextu 6"/>
          <p:cNvSpPr txBox="1"/>
          <p:nvPr/>
        </p:nvSpPr>
        <p:spPr>
          <a:xfrm>
            <a:off x="323528" y="1065421"/>
            <a:ext cx="842493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/>
              <a:t>Prvé písmeno: T alebo I</a:t>
            </a:r>
            <a:r>
              <a:rPr lang="sk-SK" dirty="0"/>
              <a:t> určuje vzťah uzla sekundárneho vinutia napájacieho transformátora k uzemneniu. </a:t>
            </a:r>
            <a:endParaRPr lang="sk-SK" dirty="0" smtClean="0"/>
          </a:p>
          <a:p>
            <a:pPr>
              <a:buFont typeface="Arial" pitchFamily="34" charset="0"/>
              <a:buChar char="•"/>
            </a:pPr>
            <a:r>
              <a:rPr lang="sk-SK" b="1" dirty="0" smtClean="0"/>
              <a:t> T</a:t>
            </a:r>
            <a:r>
              <a:rPr lang="sk-SK" dirty="0" smtClean="0"/>
              <a:t> </a:t>
            </a:r>
            <a:r>
              <a:rPr lang="sk-SK" dirty="0"/>
              <a:t>(od španielskeho slova </a:t>
            </a:r>
            <a:r>
              <a:rPr lang="sk-SK" dirty="0" err="1"/>
              <a:t>terre</a:t>
            </a:r>
            <a:r>
              <a:rPr lang="sk-SK" dirty="0"/>
              <a:t> = zem</a:t>
            </a:r>
            <a:r>
              <a:rPr lang="sk-SK" dirty="0" smtClean="0"/>
              <a:t>) - </a:t>
            </a:r>
            <a:r>
              <a:rPr lang="sk-SK" dirty="0" smtClean="0"/>
              <a:t>Ak je uzol sekundárneho vinutia napájacieho transformátora uzemnený</a:t>
            </a:r>
          </a:p>
          <a:p>
            <a:pPr>
              <a:buFont typeface="Arial" pitchFamily="34" charset="0"/>
              <a:buChar char="•"/>
            </a:pPr>
            <a:r>
              <a:rPr lang="sk-SK" dirty="0"/>
              <a:t> </a:t>
            </a:r>
            <a:r>
              <a:rPr lang="sk-SK" b="1" dirty="0" smtClean="0"/>
              <a:t>I</a:t>
            </a:r>
            <a:r>
              <a:rPr lang="sk-SK" dirty="0" smtClean="0"/>
              <a:t> (od španielskeho slova </a:t>
            </a:r>
            <a:r>
              <a:rPr lang="sk-SK" dirty="0" err="1" smtClean="0"/>
              <a:t>isolution</a:t>
            </a:r>
            <a:r>
              <a:rPr lang="sk-SK" dirty="0" smtClean="0"/>
              <a:t>) - </a:t>
            </a:r>
            <a:r>
              <a:rPr lang="sk-SK" dirty="0" smtClean="0"/>
              <a:t>Ak </a:t>
            </a:r>
            <a:r>
              <a:rPr lang="sk-SK" dirty="0"/>
              <a:t>uzol sekundárneho vinutia napájacieho transformátora uzemnený nie je, je </a:t>
            </a:r>
            <a:r>
              <a:rPr lang="sk-SK" dirty="0" smtClean="0"/>
              <a:t>izolovaný</a:t>
            </a:r>
            <a:endParaRPr lang="sk-SK" dirty="0"/>
          </a:p>
        </p:txBody>
      </p:sp>
      <p:sp>
        <p:nvSpPr>
          <p:cNvPr id="9" name="BlokTextu 8"/>
          <p:cNvSpPr txBox="1"/>
          <p:nvPr/>
        </p:nvSpPr>
        <p:spPr>
          <a:xfrm>
            <a:off x="323528" y="3068960"/>
            <a:ext cx="84969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/>
              <a:t>Druhé písmeno: T alebo N</a:t>
            </a:r>
            <a:r>
              <a:rPr lang="sk-SK" dirty="0"/>
              <a:t> určuje vzťah neživej časti k uzemneniu. </a:t>
            </a:r>
            <a:endParaRPr lang="sk-SK" dirty="0" smtClean="0"/>
          </a:p>
          <a:p>
            <a:r>
              <a:rPr lang="sk-SK" b="1" dirty="0" smtClean="0"/>
              <a:t>T</a:t>
            </a:r>
            <a:r>
              <a:rPr lang="sk-SK" dirty="0" smtClean="0"/>
              <a:t> (</a:t>
            </a:r>
            <a:r>
              <a:rPr lang="sk-SK" dirty="0" err="1" smtClean="0"/>
              <a:t>terre</a:t>
            </a:r>
            <a:r>
              <a:rPr lang="sk-SK" dirty="0" smtClean="0"/>
              <a:t>) - </a:t>
            </a:r>
            <a:r>
              <a:rPr lang="sk-SK" dirty="0" smtClean="0"/>
              <a:t>Ak </a:t>
            </a:r>
            <a:r>
              <a:rPr lang="sk-SK" dirty="0"/>
              <a:t>je neživá časť </a:t>
            </a:r>
            <a:r>
              <a:rPr lang="sk-SK" dirty="0" smtClean="0"/>
              <a:t>uzemnená</a:t>
            </a:r>
          </a:p>
          <a:p>
            <a:r>
              <a:rPr lang="sk-SK" b="1" dirty="0" smtClean="0"/>
              <a:t>N  - </a:t>
            </a:r>
            <a:r>
              <a:rPr lang="sk-SK" dirty="0" smtClean="0"/>
              <a:t>Ak neživá časť uzemnená </a:t>
            </a:r>
            <a:r>
              <a:rPr lang="sk-SK" dirty="0"/>
              <a:t>nie je, potom je spojená s vodičom </a:t>
            </a:r>
            <a:r>
              <a:rPr lang="sk-SK" dirty="0" smtClean="0"/>
              <a:t>N</a:t>
            </a:r>
            <a:endParaRPr lang="sk-SK" dirty="0"/>
          </a:p>
        </p:txBody>
      </p:sp>
      <p:sp>
        <p:nvSpPr>
          <p:cNvPr id="13" name="BlokTextu 12"/>
          <p:cNvSpPr txBox="1"/>
          <p:nvPr/>
        </p:nvSpPr>
        <p:spPr>
          <a:xfrm>
            <a:off x="323528" y="4221088"/>
            <a:ext cx="849694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/>
              <a:t>Tretie písmeno: </a:t>
            </a:r>
            <a:endParaRPr lang="sk-SK" b="1" dirty="0" smtClean="0"/>
          </a:p>
          <a:p>
            <a:r>
              <a:rPr lang="sk-SK" b="1" dirty="0" smtClean="0"/>
              <a:t>C </a:t>
            </a:r>
            <a:r>
              <a:rPr lang="sk-SK" b="1" dirty="0"/>
              <a:t>alebo S</a:t>
            </a:r>
            <a:r>
              <a:rPr lang="sk-SK" dirty="0"/>
              <a:t> určuje vzťah medzi vodičom PE a N. </a:t>
            </a:r>
            <a:endParaRPr lang="sk-SK" dirty="0" smtClean="0"/>
          </a:p>
          <a:p>
            <a:r>
              <a:rPr lang="sk-SK" dirty="0" smtClean="0"/>
              <a:t>Ak </a:t>
            </a:r>
            <a:r>
              <a:rPr lang="sk-SK" dirty="0"/>
              <a:t>sú zlúčené do jedného vodiča PEN, tak je tretie písmeno C (od španielskeho slova </a:t>
            </a:r>
            <a:r>
              <a:rPr lang="sk-SK" dirty="0" err="1"/>
              <a:t>combination</a:t>
            </a:r>
            <a:r>
              <a:rPr lang="sk-SK" dirty="0"/>
              <a:t>). </a:t>
            </a:r>
            <a:endParaRPr lang="sk-SK" dirty="0" smtClean="0"/>
          </a:p>
          <a:p>
            <a:r>
              <a:rPr lang="sk-SK" dirty="0" smtClean="0"/>
              <a:t>Ak </a:t>
            </a:r>
            <a:r>
              <a:rPr lang="sk-SK" dirty="0"/>
              <a:t>sú vodiče samostatné, tak je tretie písmeno S  (od španielskeho slova </a:t>
            </a:r>
            <a:r>
              <a:rPr lang="sk-SK" dirty="0" err="1"/>
              <a:t>separation</a:t>
            </a:r>
            <a:r>
              <a:rPr lang="sk-SK" dirty="0"/>
              <a:t>).</a:t>
            </a:r>
          </a:p>
          <a:p>
            <a:endParaRPr lang="sk-SK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22" descr="C:\Users\katka\Desktop\oznacenie sieti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44016"/>
            <a:ext cx="7416824" cy="6597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obrázek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8306" y="692697"/>
            <a:ext cx="3530185" cy="2952327"/>
          </a:xfrm>
          <a:prstGeom prst="rect">
            <a:avLst/>
          </a:prstGeom>
          <a:noFill/>
        </p:spPr>
      </p:pic>
      <p:sp>
        <p:nvSpPr>
          <p:cNvPr id="14337" name="Arc 1"/>
          <p:cNvSpPr>
            <a:spLocks/>
          </p:cNvSpPr>
          <p:nvPr/>
        </p:nvSpPr>
        <p:spPr bwMode="auto">
          <a:xfrm>
            <a:off x="2781464" y="1825749"/>
            <a:ext cx="1090407" cy="204105"/>
          </a:xfrm>
          <a:custGeom>
            <a:avLst/>
            <a:gdLst>
              <a:gd name="G0" fmla="+- 21600 0 0"/>
              <a:gd name="G1" fmla="+- 21600 0 0"/>
              <a:gd name="G2" fmla="+- 21600 0 0"/>
              <a:gd name="T0" fmla="*/ 21600 w 43200"/>
              <a:gd name="T1" fmla="*/ 0 h 43200"/>
              <a:gd name="T2" fmla="*/ 21600 w 43200"/>
              <a:gd name="T3" fmla="*/ 0 h 43200"/>
              <a:gd name="T4" fmla="*/ 21600 w 43200"/>
              <a:gd name="T5" fmla="*/ 21600 h 43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200" h="43200" fill="none" extrusionOk="0">
                <a:moveTo>
                  <a:pt x="21599" y="0"/>
                </a:moveTo>
              </a:path>
              <a:path w="43200" h="43200" stroke="0" extrusionOk="0">
                <a:moveTo>
                  <a:pt x="21599" y="0"/>
                </a:moveTo>
                <a:lnTo>
                  <a:pt x="21600" y="21600"/>
                </a:lnTo>
                <a:close/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k-SK"/>
          </a:p>
        </p:txBody>
      </p:sp>
      <p:sp>
        <p:nvSpPr>
          <p:cNvPr id="14339" name="Arc 3"/>
          <p:cNvSpPr>
            <a:spLocks/>
          </p:cNvSpPr>
          <p:nvPr/>
        </p:nvSpPr>
        <p:spPr bwMode="auto">
          <a:xfrm>
            <a:off x="2771800" y="1412776"/>
            <a:ext cx="1213849" cy="322271"/>
          </a:xfrm>
          <a:custGeom>
            <a:avLst/>
            <a:gdLst>
              <a:gd name="G0" fmla="+- 21600 0 0"/>
              <a:gd name="G1" fmla="+- 21600 0 0"/>
              <a:gd name="G2" fmla="+- 21600 0 0"/>
              <a:gd name="T0" fmla="*/ 21600 w 43200"/>
              <a:gd name="T1" fmla="*/ 0 h 43200"/>
              <a:gd name="T2" fmla="*/ 20966 w 43200"/>
              <a:gd name="T3" fmla="*/ 9 h 43200"/>
              <a:gd name="T4" fmla="*/ 21600 w 43200"/>
              <a:gd name="T5" fmla="*/ 21600 h 43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200" h="43200" fill="none" extrusionOk="0">
                <a:moveTo>
                  <a:pt x="21599" y="0"/>
                </a:moveTo>
                <a:cubicBezTo>
                  <a:pt x="33529" y="0"/>
                  <a:pt x="43200" y="9670"/>
                  <a:pt x="43200" y="21600"/>
                </a:cubicBezTo>
                <a:cubicBezTo>
                  <a:pt x="43200" y="33529"/>
                  <a:pt x="33529" y="43200"/>
                  <a:pt x="21600" y="43200"/>
                </a:cubicBezTo>
                <a:cubicBezTo>
                  <a:pt x="9670" y="43200"/>
                  <a:pt x="0" y="33529"/>
                  <a:pt x="0" y="21600"/>
                </a:cubicBezTo>
                <a:cubicBezTo>
                  <a:pt x="-1" y="9917"/>
                  <a:pt x="9288" y="352"/>
                  <a:pt x="20966" y="9"/>
                </a:cubicBezTo>
              </a:path>
              <a:path w="43200" h="43200" stroke="0" extrusionOk="0">
                <a:moveTo>
                  <a:pt x="21599" y="0"/>
                </a:moveTo>
                <a:cubicBezTo>
                  <a:pt x="33529" y="0"/>
                  <a:pt x="43200" y="9670"/>
                  <a:pt x="43200" y="21600"/>
                </a:cubicBezTo>
                <a:cubicBezTo>
                  <a:pt x="43200" y="33529"/>
                  <a:pt x="33529" y="43200"/>
                  <a:pt x="21600" y="43200"/>
                </a:cubicBezTo>
                <a:cubicBezTo>
                  <a:pt x="9670" y="43200"/>
                  <a:pt x="0" y="33529"/>
                  <a:pt x="0" y="21600"/>
                </a:cubicBezTo>
                <a:cubicBezTo>
                  <a:pt x="-1" y="9917"/>
                  <a:pt x="9288" y="352"/>
                  <a:pt x="20966" y="9"/>
                </a:cubicBezTo>
                <a:lnTo>
                  <a:pt x="21600" y="21600"/>
                </a:lnTo>
                <a:close/>
              </a:path>
            </a:pathLst>
          </a:cu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k-SK"/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sk-SK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endParaRPr kumimoji="0" lang="sk-SK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179512" y="250195"/>
            <a:ext cx="129022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Sieť TN </a:t>
            </a:r>
            <a:r>
              <a:rPr kumimoji="0" lang="sk-SK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sk-SK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C </a:t>
            </a:r>
            <a:endParaRPr kumimoji="0" lang="sk-SK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4343" name="obrázek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3968" y="692695"/>
            <a:ext cx="3312368" cy="2908939"/>
          </a:xfrm>
          <a:prstGeom prst="rect">
            <a:avLst/>
          </a:prstGeom>
          <a:noFill/>
        </p:spPr>
      </p:pic>
      <p:sp>
        <p:nvSpPr>
          <p:cNvPr id="14344" name="Arc 8"/>
          <p:cNvSpPr>
            <a:spLocks/>
          </p:cNvSpPr>
          <p:nvPr/>
        </p:nvSpPr>
        <p:spPr bwMode="auto">
          <a:xfrm>
            <a:off x="6588224" y="1484784"/>
            <a:ext cx="1389063" cy="458788"/>
          </a:xfrm>
          <a:custGeom>
            <a:avLst/>
            <a:gdLst>
              <a:gd name="G0" fmla="+- 21600 0 0"/>
              <a:gd name="G1" fmla="+- 21600 0 0"/>
              <a:gd name="G2" fmla="+- 21600 0 0"/>
              <a:gd name="T0" fmla="*/ 20481 w 43200"/>
              <a:gd name="T1" fmla="*/ 29 h 43200"/>
              <a:gd name="T2" fmla="*/ 19864 w 43200"/>
              <a:gd name="T3" fmla="*/ 70 h 43200"/>
              <a:gd name="T4" fmla="*/ 21600 w 43200"/>
              <a:gd name="T5" fmla="*/ 21600 h 43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200" h="43200" fill="none" extrusionOk="0">
                <a:moveTo>
                  <a:pt x="20481" y="29"/>
                </a:moveTo>
                <a:cubicBezTo>
                  <a:pt x="20853" y="9"/>
                  <a:pt x="21226" y="-1"/>
                  <a:pt x="21600" y="0"/>
                </a:cubicBezTo>
                <a:cubicBezTo>
                  <a:pt x="33529" y="0"/>
                  <a:pt x="43200" y="9670"/>
                  <a:pt x="43200" y="21600"/>
                </a:cubicBezTo>
                <a:cubicBezTo>
                  <a:pt x="43200" y="33529"/>
                  <a:pt x="33529" y="43200"/>
                  <a:pt x="21600" y="43200"/>
                </a:cubicBezTo>
                <a:cubicBezTo>
                  <a:pt x="9670" y="43200"/>
                  <a:pt x="0" y="33529"/>
                  <a:pt x="0" y="21600"/>
                </a:cubicBezTo>
                <a:cubicBezTo>
                  <a:pt x="-1" y="10343"/>
                  <a:pt x="8644" y="974"/>
                  <a:pt x="19863" y="69"/>
                </a:cubicBezTo>
              </a:path>
              <a:path w="43200" h="43200" stroke="0" extrusionOk="0">
                <a:moveTo>
                  <a:pt x="20481" y="29"/>
                </a:moveTo>
                <a:cubicBezTo>
                  <a:pt x="20853" y="9"/>
                  <a:pt x="21226" y="-1"/>
                  <a:pt x="21600" y="0"/>
                </a:cubicBezTo>
                <a:cubicBezTo>
                  <a:pt x="33529" y="0"/>
                  <a:pt x="43200" y="9670"/>
                  <a:pt x="43200" y="21600"/>
                </a:cubicBezTo>
                <a:cubicBezTo>
                  <a:pt x="43200" y="33529"/>
                  <a:pt x="33529" y="43200"/>
                  <a:pt x="21600" y="43200"/>
                </a:cubicBezTo>
                <a:cubicBezTo>
                  <a:pt x="9670" y="43200"/>
                  <a:pt x="0" y="33529"/>
                  <a:pt x="0" y="21600"/>
                </a:cubicBezTo>
                <a:cubicBezTo>
                  <a:pt x="-1" y="10343"/>
                  <a:pt x="8644" y="974"/>
                  <a:pt x="19863" y="69"/>
                </a:cubicBezTo>
                <a:lnTo>
                  <a:pt x="21600" y="21600"/>
                </a:lnTo>
                <a:close/>
              </a:path>
            </a:pathLst>
          </a:cu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k-SK"/>
          </a:p>
        </p:txBody>
      </p:sp>
      <p:sp>
        <p:nvSpPr>
          <p:cNvPr id="14345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sp>
        <p:nvSpPr>
          <p:cNvPr id="14347" name="Rectangle 11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sk-SK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endParaRPr kumimoji="0" lang="sk-SK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Obdĺžnik 14"/>
          <p:cNvSpPr/>
          <p:nvPr/>
        </p:nvSpPr>
        <p:spPr>
          <a:xfrm>
            <a:off x="4644008" y="188640"/>
            <a:ext cx="139076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sk-SK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Sieť TN </a:t>
            </a:r>
            <a:r>
              <a:rPr lang="sk-SK" b="1" dirty="0"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sk-SK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S </a:t>
            </a:r>
            <a:endParaRPr kumimoji="0" lang="sk-SK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6" name="obrázek 7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3528" y="4067175"/>
            <a:ext cx="4467225" cy="279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BlokTextu 16"/>
          <p:cNvSpPr txBox="1"/>
          <p:nvPr/>
        </p:nvSpPr>
        <p:spPr>
          <a:xfrm>
            <a:off x="179512" y="3429000"/>
            <a:ext cx="26997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/>
            </a:r>
            <a:br>
              <a:rPr lang="sk-SK" dirty="0"/>
            </a:br>
            <a:r>
              <a:rPr lang="sk-SK" b="1" dirty="0">
                <a:latin typeface="Times New Roman" pitchFamily="18" charset="0"/>
                <a:cs typeface="Times New Roman" pitchFamily="18" charset="0"/>
              </a:rPr>
              <a:t>Sieť TN – C – S </a:t>
            </a:r>
          </a:p>
        </p:txBody>
      </p:sp>
      <p:sp>
        <p:nvSpPr>
          <p:cNvPr id="18" name="BlokTextu 17"/>
          <p:cNvSpPr txBox="1"/>
          <p:nvPr/>
        </p:nvSpPr>
        <p:spPr>
          <a:xfrm>
            <a:off x="5220072" y="4077072"/>
            <a:ext cx="374441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Bod rozdelenia siete je rozvádzač. Rozdelí sa vodič PEN na samostatný vodič PE a vodič N. </a:t>
            </a:r>
            <a:endParaRPr lang="sk-SK" dirty="0" smtClean="0"/>
          </a:p>
          <a:p>
            <a:endParaRPr lang="sk-SK" b="1" dirty="0"/>
          </a:p>
          <a:p>
            <a:r>
              <a:rPr lang="sk-SK" b="1" dirty="0" smtClean="0">
                <a:solidFill>
                  <a:srgbClr val="FF0000"/>
                </a:solidFill>
              </a:rPr>
              <a:t>Keď </a:t>
            </a:r>
            <a:r>
              <a:rPr lang="sk-SK" b="1" dirty="0">
                <a:solidFill>
                  <a:srgbClr val="FF0000"/>
                </a:solidFill>
              </a:rPr>
              <a:t>sa rozdelí sieť TN – C na sieť TN – C – S už nikdy sa </a:t>
            </a:r>
            <a:r>
              <a:rPr lang="sk-SK" b="1" u="sng" dirty="0">
                <a:solidFill>
                  <a:srgbClr val="FF0000"/>
                </a:solidFill>
              </a:rPr>
              <a:t>nesmú spojiť</a:t>
            </a:r>
            <a:r>
              <a:rPr lang="sk-SK" b="1" dirty="0">
                <a:solidFill>
                  <a:srgbClr val="FF0000"/>
                </a:solidFill>
              </a:rPr>
              <a:t> tieto vodiče!!!!!!</a:t>
            </a:r>
            <a:endParaRPr lang="sk-SK" dirty="0">
              <a:solidFill>
                <a:srgbClr val="FF0000"/>
              </a:solidFill>
            </a:endParaRPr>
          </a:p>
          <a:p>
            <a:endParaRPr lang="sk-SK" dirty="0"/>
          </a:p>
        </p:txBody>
      </p:sp>
      <p:sp>
        <p:nvSpPr>
          <p:cNvPr id="14348" name="Arc 12"/>
          <p:cNvSpPr>
            <a:spLocks/>
          </p:cNvSpPr>
          <p:nvPr/>
        </p:nvSpPr>
        <p:spPr bwMode="auto">
          <a:xfrm flipH="1">
            <a:off x="2267744" y="4725145"/>
            <a:ext cx="476250" cy="792088"/>
          </a:xfrm>
          <a:custGeom>
            <a:avLst/>
            <a:gdLst>
              <a:gd name="G0" fmla="+- 21600 0 0"/>
              <a:gd name="G1" fmla="+- 21600 0 0"/>
              <a:gd name="G2" fmla="+- 21600 0 0"/>
              <a:gd name="T0" fmla="*/ 21600 w 43200"/>
              <a:gd name="T1" fmla="*/ 0 h 43200"/>
              <a:gd name="T2" fmla="*/ 20292 w 43200"/>
              <a:gd name="T3" fmla="*/ 40 h 43200"/>
              <a:gd name="T4" fmla="*/ 21600 w 43200"/>
              <a:gd name="T5" fmla="*/ 21600 h 43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200" h="43200" fill="none" extrusionOk="0">
                <a:moveTo>
                  <a:pt x="21599" y="0"/>
                </a:moveTo>
                <a:cubicBezTo>
                  <a:pt x="33529" y="0"/>
                  <a:pt x="43200" y="9670"/>
                  <a:pt x="43200" y="21600"/>
                </a:cubicBezTo>
                <a:cubicBezTo>
                  <a:pt x="43200" y="33529"/>
                  <a:pt x="33529" y="43200"/>
                  <a:pt x="21600" y="43200"/>
                </a:cubicBezTo>
                <a:cubicBezTo>
                  <a:pt x="9670" y="43200"/>
                  <a:pt x="0" y="33529"/>
                  <a:pt x="0" y="21600"/>
                </a:cubicBezTo>
                <a:cubicBezTo>
                  <a:pt x="-1" y="10178"/>
                  <a:pt x="8891" y="731"/>
                  <a:pt x="20291" y="39"/>
                </a:cubicBezTo>
              </a:path>
              <a:path w="43200" h="43200" stroke="0" extrusionOk="0">
                <a:moveTo>
                  <a:pt x="21599" y="0"/>
                </a:moveTo>
                <a:cubicBezTo>
                  <a:pt x="33529" y="0"/>
                  <a:pt x="43200" y="9670"/>
                  <a:pt x="43200" y="21600"/>
                </a:cubicBezTo>
                <a:cubicBezTo>
                  <a:pt x="43200" y="33529"/>
                  <a:pt x="33529" y="43200"/>
                  <a:pt x="21600" y="43200"/>
                </a:cubicBezTo>
                <a:cubicBezTo>
                  <a:pt x="9670" y="43200"/>
                  <a:pt x="0" y="33529"/>
                  <a:pt x="0" y="21600"/>
                </a:cubicBezTo>
                <a:cubicBezTo>
                  <a:pt x="-1" y="10178"/>
                  <a:pt x="8891" y="731"/>
                  <a:pt x="20291" y="39"/>
                </a:cubicBezTo>
                <a:lnTo>
                  <a:pt x="21600" y="21600"/>
                </a:lnTo>
                <a:close/>
              </a:path>
            </a:pathLst>
          </a:cu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k-SK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10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620688"/>
            <a:ext cx="3888432" cy="3816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BlokTextu 4"/>
          <p:cNvSpPr txBox="1"/>
          <p:nvPr/>
        </p:nvSpPr>
        <p:spPr>
          <a:xfrm>
            <a:off x="323528" y="188640"/>
            <a:ext cx="36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smtClean="0"/>
              <a:t>Sieť TT</a:t>
            </a:r>
            <a:endParaRPr lang="sk-SK" b="1" dirty="0"/>
          </a:p>
        </p:txBody>
      </p:sp>
      <p:pic>
        <p:nvPicPr>
          <p:cNvPr id="6" name="obrázek 1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692696"/>
            <a:ext cx="4246240" cy="37444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BlokTextu 6"/>
          <p:cNvSpPr txBox="1"/>
          <p:nvPr/>
        </p:nvSpPr>
        <p:spPr>
          <a:xfrm>
            <a:off x="4788024" y="260648"/>
            <a:ext cx="36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smtClean="0"/>
              <a:t>Sieť IT</a:t>
            </a:r>
            <a:endParaRPr lang="sk-SK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obrázek 1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1196752"/>
            <a:ext cx="6278563" cy="2200275"/>
          </a:xfrm>
          <a:prstGeom prst="rect">
            <a:avLst/>
          </a:prstGeom>
          <a:noFill/>
        </p:spPr>
      </p:pic>
      <p:sp>
        <p:nvSpPr>
          <p:cNvPr id="16385" name="AutoShape 1"/>
          <p:cNvSpPr>
            <a:spLocks noChangeArrowheads="1"/>
          </p:cNvSpPr>
          <p:nvPr/>
        </p:nvSpPr>
        <p:spPr bwMode="auto">
          <a:xfrm>
            <a:off x="1490143" y="3309764"/>
            <a:ext cx="314325" cy="428625"/>
          </a:xfrm>
          <a:prstGeom prst="upArrow">
            <a:avLst>
              <a:gd name="adj1" fmla="val 50000"/>
              <a:gd name="adj2" fmla="val 34091"/>
            </a:avLst>
          </a:prstGeom>
          <a:solidFill>
            <a:srgbClr val="FF0000"/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28398" dir="3806097" algn="ctr" rotWithShape="0">
              <a:srgbClr val="622423">
                <a:alpha val="50000"/>
              </a:srgbClr>
            </a:outerShdw>
          </a:effectLst>
        </p:spPr>
        <p:txBody>
          <a:bodyPr vert="eaVert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k-SK"/>
          </a:p>
        </p:txBody>
      </p:sp>
      <p:sp>
        <p:nvSpPr>
          <p:cNvPr id="16387" name="AutoShape 3"/>
          <p:cNvSpPr>
            <a:spLocks noChangeShapeType="1"/>
          </p:cNvSpPr>
          <p:nvPr/>
        </p:nvSpPr>
        <p:spPr bwMode="auto">
          <a:xfrm flipV="1">
            <a:off x="899592" y="2360861"/>
            <a:ext cx="1352551" cy="1500187"/>
          </a:xfrm>
          <a:prstGeom prst="straightConnector1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k-SK"/>
          </a:p>
        </p:txBody>
      </p:sp>
      <p:sp>
        <p:nvSpPr>
          <p:cNvPr id="16388" name="AutoShape 4"/>
          <p:cNvSpPr>
            <a:spLocks noChangeShapeType="1"/>
          </p:cNvSpPr>
          <p:nvPr/>
        </p:nvSpPr>
        <p:spPr bwMode="auto">
          <a:xfrm>
            <a:off x="899592" y="2408486"/>
            <a:ext cx="1552576" cy="1452562"/>
          </a:xfrm>
          <a:prstGeom prst="straightConnector1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k-SK"/>
          </a:p>
        </p:txBody>
      </p:sp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sp>
        <p:nvSpPr>
          <p:cNvPr id="16390" name="Rectangle 6"/>
          <p:cNvSpPr>
            <a:spLocks noChangeArrowheads="1"/>
          </p:cNvSpPr>
          <p:nvPr/>
        </p:nvSpPr>
        <p:spPr bwMode="auto">
          <a:xfrm>
            <a:off x="395536" y="197495"/>
            <a:ext cx="6918882" cy="8463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sk-SK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r>
              <a:rPr kumimoji="0" lang="sk-SK" sz="2000" b="1" i="0" u="none" strike="noStrike" cap="none" normalizeH="0" baseline="0" dirty="0" smtClean="0">
                <a:ln>
                  <a:noFill/>
                </a:ln>
                <a:solidFill>
                  <a:srgbClr val="24406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Zapojenie jednof</a:t>
            </a:r>
            <a:r>
              <a:rPr kumimoji="0" lang="sk-SK" sz="2000" b="1" i="0" u="none" strike="noStrike" cap="none" normalizeH="0" baseline="0" dirty="0" smtClean="0">
                <a:ln>
                  <a:noFill/>
                </a:ln>
                <a:solidFill>
                  <a:srgbClr val="24406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sk-SK" sz="2000" b="1" i="0" u="none" strike="noStrike" cap="none" normalizeH="0" baseline="0" dirty="0" smtClean="0">
                <a:ln>
                  <a:noFill/>
                </a:ln>
                <a:solidFill>
                  <a:srgbClr val="24406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zových z</a:t>
            </a:r>
            <a:r>
              <a:rPr kumimoji="0" lang="sk-SK" sz="2000" b="1" i="0" u="none" strike="noStrike" cap="none" normalizeH="0" baseline="0" dirty="0" smtClean="0">
                <a:ln>
                  <a:noFill/>
                </a:ln>
                <a:solidFill>
                  <a:srgbClr val="24406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sk-SK" sz="2000" b="1" i="0" u="none" strike="noStrike" cap="none" normalizeH="0" baseline="0" dirty="0" smtClean="0">
                <a:ln>
                  <a:noFill/>
                </a:ln>
                <a:solidFill>
                  <a:srgbClr val="24406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suviek v jednotlivých typoch siet</a:t>
            </a:r>
            <a:r>
              <a:rPr kumimoji="0" lang="sk-SK" sz="2000" b="1" i="0" u="none" strike="noStrike" cap="none" normalizeH="0" baseline="0" dirty="0" smtClean="0">
                <a:ln>
                  <a:noFill/>
                </a:ln>
                <a:solidFill>
                  <a:srgbClr val="24406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sk-SK" sz="2000" b="1" i="0" u="none" strike="noStrike" cap="none" normalizeH="0" baseline="0" dirty="0" smtClean="0">
                <a:ln>
                  <a:noFill/>
                </a:ln>
                <a:solidFill>
                  <a:srgbClr val="24406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</a:t>
            </a:r>
            <a:endParaRPr kumimoji="0" lang="sk-SK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BlokTextu 11"/>
          <p:cNvSpPr txBox="1"/>
          <p:nvPr/>
        </p:nvSpPr>
        <p:spPr>
          <a:xfrm>
            <a:off x="539552" y="4005064"/>
            <a:ext cx="27363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Už sa nesmie používať</a:t>
            </a:r>
          </a:p>
          <a:p>
            <a:r>
              <a:rPr lang="sk-SK" dirty="0"/>
              <a:t>ale v starých inštaláciách</a:t>
            </a:r>
          </a:p>
          <a:p>
            <a:r>
              <a:rPr lang="sk-SK" dirty="0"/>
              <a:t>sa ešte nájde.</a:t>
            </a:r>
          </a:p>
          <a:p>
            <a:endParaRPr lang="sk-SK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685</TotalTime>
  <Words>185</Words>
  <Application>Microsoft Office PowerPoint</Application>
  <PresentationFormat>Prezentácia na obrazovke (4:3)</PresentationFormat>
  <Paragraphs>26</Paragraphs>
  <Slides>5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5</vt:i4>
      </vt:variant>
    </vt:vector>
  </HeadingPairs>
  <TitlesOfParts>
    <vt:vector size="6" baseType="lpstr">
      <vt:lpstr>Motív Office</vt:lpstr>
      <vt:lpstr>Snímka 1</vt:lpstr>
      <vt:lpstr>Snímka 2</vt:lpstr>
      <vt:lpstr>Snímka 3</vt:lpstr>
      <vt:lpstr>Snímka 4</vt:lpstr>
      <vt:lpstr>Snímka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Snímka 1</dc:title>
  <dc:creator>okay</dc:creator>
  <cp:lastModifiedBy>okay</cp:lastModifiedBy>
  <cp:revision>9</cp:revision>
  <dcterms:created xsi:type="dcterms:W3CDTF">2014-11-11T17:31:29Z</dcterms:created>
  <dcterms:modified xsi:type="dcterms:W3CDTF">2014-11-12T04:57:07Z</dcterms:modified>
</cp:coreProperties>
</file>