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3E76E-0A59-4F1B-8456-25E6A618A860}" type="datetimeFigureOut">
              <a:rPr lang="sk-SK" smtClean="0"/>
              <a:pPr/>
              <a:t>5.2.2015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733C9-6F71-40F1-B3D2-91FB0E0A3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jstrissmt.eu/index.php?art=test_detail.php&amp;idt=14" TargetMode="External"/><Relationship Id="rId2" Type="http://schemas.openxmlformats.org/officeDocument/2006/relationships/hyperlink" Target="http://www.majstrissmt.eu/index.php?art=test_detail.php&amp;idt=24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majstrissmt.eu/index.php?art=test_detail.php&amp;idt=26" TargetMode="External"/><Relationship Id="rId4" Type="http://schemas.openxmlformats.org/officeDocument/2006/relationships/hyperlink" Target="http://www.majstrissmt.eu/index.php?art=test_detail.php&amp;idt=2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4161"/>
            <a:ext cx="604867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Opakovanie:</a:t>
            </a:r>
          </a:p>
          <a:p>
            <a:pPr marL="342900" indent="-342900">
              <a:buAutoNum type="arabicPeriod"/>
            </a:pPr>
            <a:r>
              <a:rPr lang="sk-SK" dirty="0" smtClean="0"/>
              <a:t>Lineárny napájací zdroj</a:t>
            </a:r>
          </a:p>
          <a:p>
            <a:pPr marL="342900" indent="-342900">
              <a:buAutoNum type="arabicPeriod"/>
            </a:pPr>
            <a:r>
              <a:rPr lang="sk-SK" dirty="0" smtClean="0"/>
              <a:t>Transformátor, transformátorový pomer</a:t>
            </a:r>
          </a:p>
          <a:p>
            <a:pPr marL="342900" indent="-342900">
              <a:buAutoNum type="arabicPeriod"/>
            </a:pPr>
            <a:r>
              <a:rPr lang="sk-SK" dirty="0" smtClean="0"/>
              <a:t>Usmerňovač – jednocestný, dvojcestný</a:t>
            </a:r>
          </a:p>
          <a:p>
            <a:pPr marL="342900" indent="-342900">
              <a:buAutoNum type="arabicPeriod"/>
            </a:pPr>
            <a:r>
              <a:rPr lang="sk-SK" dirty="0" smtClean="0"/>
              <a:t>Filter</a:t>
            </a:r>
          </a:p>
          <a:p>
            <a:pPr marL="342900" indent="-342900">
              <a:buAutoNum type="arabicPeriod"/>
            </a:pPr>
            <a:r>
              <a:rPr lang="sk-SK" dirty="0" smtClean="0"/>
              <a:t>Stabilizátor</a:t>
            </a:r>
          </a:p>
          <a:p>
            <a:pPr marL="342900" indent="-342900">
              <a:buAutoNum type="arabicPeriod"/>
            </a:pPr>
            <a:r>
              <a:rPr lang="sk-SK" dirty="0" smtClean="0"/>
              <a:t>Zdroj PC, napäťové úrovne farebných vodičov</a:t>
            </a:r>
          </a:p>
          <a:p>
            <a:pPr marL="342900" indent="-342900">
              <a:buAutoNum type="arabicPeriod"/>
            </a:pPr>
            <a:r>
              <a:rPr lang="sk-SK" dirty="0" smtClean="0"/>
              <a:t>Základné logické funkcie</a:t>
            </a:r>
          </a:p>
          <a:p>
            <a:pPr marL="342900" indent="-342900">
              <a:buAutoNum type="arabicPeriod"/>
            </a:pPr>
            <a:r>
              <a:rPr lang="sk-SK" dirty="0" smtClean="0"/>
              <a:t>Kontaktová realizácia logických funkcií</a:t>
            </a:r>
          </a:p>
          <a:p>
            <a:pPr marL="342900" indent="-342900">
              <a:buAutoNum type="arabicPeriod"/>
            </a:pPr>
            <a:r>
              <a:rPr lang="sk-SK" dirty="0" smtClean="0"/>
              <a:t>Základné logické členy</a:t>
            </a:r>
          </a:p>
          <a:p>
            <a:pPr marL="342900" indent="-342900">
              <a:buAutoNum type="arabicPeriod"/>
            </a:pPr>
            <a:r>
              <a:rPr lang="sk-SK" dirty="0" smtClean="0"/>
              <a:t>Kombinačné a sekvenčné logické obvody</a:t>
            </a:r>
          </a:p>
          <a:p>
            <a:pPr marL="342900" indent="-342900">
              <a:buAutoNum type="arabicPeriod"/>
            </a:pPr>
            <a:r>
              <a:rPr lang="sk-SK" dirty="0" smtClean="0"/>
              <a:t>Realizácia logických funkcií</a:t>
            </a:r>
          </a:p>
          <a:p>
            <a:pPr marL="342900" indent="-342900">
              <a:buAutoNum type="arabicPeriod"/>
            </a:pPr>
            <a:r>
              <a:rPr lang="sk-SK" dirty="0" smtClean="0"/>
              <a:t>Preklápacie obvody – </a:t>
            </a:r>
            <a:r>
              <a:rPr lang="sk-SK" dirty="0" err="1" smtClean="0"/>
              <a:t>astabilný</a:t>
            </a:r>
            <a:r>
              <a:rPr lang="sk-SK" dirty="0" smtClean="0"/>
              <a:t>, </a:t>
            </a:r>
            <a:r>
              <a:rPr lang="sk-SK" dirty="0" err="1" smtClean="0"/>
              <a:t>monostabilný</a:t>
            </a:r>
            <a:r>
              <a:rPr lang="sk-SK" dirty="0" smtClean="0"/>
              <a:t>, </a:t>
            </a:r>
            <a:r>
              <a:rPr lang="sk-SK" dirty="0" err="1" smtClean="0"/>
              <a:t>bistabilný</a:t>
            </a:r>
            <a:endParaRPr lang="sk-SK" dirty="0" smtClean="0"/>
          </a:p>
          <a:p>
            <a:pPr marL="342900" indent="-342900">
              <a:buAutoNum type="arabicPeriod"/>
            </a:pPr>
            <a:r>
              <a:rPr lang="sk-SK" dirty="0" smtClean="0"/>
              <a:t>RS preklápací obvod</a:t>
            </a:r>
          </a:p>
          <a:p>
            <a:pPr marL="342900" indent="-342900">
              <a:buAutoNum type="arabicPeriod"/>
            </a:pPr>
            <a:r>
              <a:rPr lang="sk-SK" dirty="0" smtClean="0"/>
              <a:t>JK preklápací obvod</a:t>
            </a:r>
          </a:p>
          <a:p>
            <a:pPr marL="342900" indent="-342900">
              <a:buAutoNum type="arabicPeriod"/>
            </a:pPr>
            <a:r>
              <a:rPr lang="sk-SK" dirty="0" smtClean="0"/>
              <a:t>D preklápací obvod</a:t>
            </a:r>
          </a:p>
          <a:p>
            <a:pPr marL="342900" indent="-342900">
              <a:buAutoNum type="arabicPeriod"/>
            </a:pPr>
            <a:r>
              <a:rPr lang="sk-SK" dirty="0" smtClean="0"/>
              <a:t>Rozdelenie registrov</a:t>
            </a:r>
          </a:p>
          <a:p>
            <a:pPr marL="342900" indent="-342900">
              <a:buAutoNum type="arabicPeriod"/>
            </a:pPr>
            <a:r>
              <a:rPr lang="sk-SK" dirty="0" smtClean="0"/>
              <a:t>Synchrónny a asynchrónny </a:t>
            </a:r>
            <a:r>
              <a:rPr lang="sk-SK" dirty="0" err="1" smtClean="0"/>
              <a:t>čítač</a:t>
            </a:r>
            <a:endParaRPr lang="sk-SK" dirty="0" smtClean="0"/>
          </a:p>
          <a:p>
            <a:pPr marL="342900" indent="-342900">
              <a:buAutoNum type="arabicPeriod"/>
            </a:pPr>
            <a:r>
              <a:rPr lang="sk-SK" dirty="0" smtClean="0"/>
              <a:t>Zosilňovač, zaťažovacia priamka tranzistora, pracovný bod tranzistora</a:t>
            </a:r>
          </a:p>
          <a:p>
            <a:pPr marL="342900" indent="-342900">
              <a:buAutoNum type="arabicPeriod"/>
            </a:pPr>
            <a:r>
              <a:rPr lang="sk-SK" dirty="0" smtClean="0"/>
              <a:t>Rozdelenie zosilňovačov</a:t>
            </a:r>
          </a:p>
          <a:p>
            <a:pPr marL="342900" indent="-342900">
              <a:buAutoNum type="arabicPeriod"/>
            </a:pPr>
            <a:r>
              <a:rPr lang="sk-SK" dirty="0" smtClean="0"/>
              <a:t>Ideálny operačný zosilňovač</a:t>
            </a:r>
          </a:p>
          <a:p>
            <a:pPr marL="342900" indent="-342900">
              <a:buAutoNum type="arabicPeriod"/>
            </a:pPr>
            <a:r>
              <a:rPr lang="sk-SK" dirty="0" smtClean="0"/>
              <a:t>NF zosilňovač</a:t>
            </a:r>
          </a:p>
          <a:p>
            <a:pPr marL="342900" indent="-342900">
              <a:buAutoNum type="arabicPeriod"/>
            </a:pPr>
            <a:r>
              <a:rPr lang="sk-SK" dirty="0" smtClean="0"/>
              <a:t>Výkonové NF zosilňovače</a:t>
            </a:r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6372200" y="44624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Testy:</a:t>
            </a:r>
          </a:p>
          <a:p>
            <a:pPr marL="342900" indent="-342900">
              <a:buAutoNum type="arabicPeriod"/>
            </a:pPr>
            <a:r>
              <a:rPr lang="sk-SK" dirty="0" smtClean="0">
                <a:hlinkClick r:id="rId2"/>
              </a:rPr>
              <a:t>Opakovanie 1. ročník:</a:t>
            </a:r>
            <a:r>
              <a:rPr lang="sk-SK" dirty="0" smtClean="0"/>
              <a:t> </a:t>
            </a:r>
          </a:p>
          <a:p>
            <a:pPr marL="342900" indent="-342900">
              <a:buAutoNum type="arabicPeriod"/>
            </a:pPr>
            <a:r>
              <a:rPr lang="sk-SK" dirty="0" smtClean="0">
                <a:hlinkClick r:id="rId3"/>
              </a:rPr>
              <a:t>Zdroje</a:t>
            </a:r>
            <a:r>
              <a:rPr lang="sk-SK" dirty="0" smtClean="0"/>
              <a:t> </a:t>
            </a:r>
          </a:p>
          <a:p>
            <a:pPr marL="342900" indent="-342900">
              <a:buAutoNum type="arabicPeriod"/>
            </a:pPr>
            <a:r>
              <a:rPr lang="sk-SK" dirty="0" smtClean="0">
                <a:hlinkClick r:id="rId4"/>
              </a:rPr>
              <a:t>Číslicová technika</a:t>
            </a:r>
            <a:r>
              <a:rPr lang="sk-SK" dirty="0" smtClean="0"/>
              <a:t> </a:t>
            </a:r>
          </a:p>
          <a:p>
            <a:pPr marL="342900" indent="-342900">
              <a:buAutoNum type="arabicPeriod"/>
            </a:pPr>
            <a:r>
              <a:rPr lang="sk-SK" dirty="0" smtClean="0">
                <a:hlinkClick r:id="rId5"/>
              </a:rPr>
              <a:t>Zosilňovače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8276894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23528" y="116632"/>
            <a:ext cx="60486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pPr marL="342900" indent="-342900"/>
            <a:r>
              <a:rPr lang="sk-SK" dirty="0" smtClean="0"/>
              <a:t>Navrhni pomocou </a:t>
            </a:r>
            <a:r>
              <a:rPr lang="sk-SK" dirty="0" err="1" smtClean="0"/>
              <a:t>Multisimu</a:t>
            </a:r>
            <a:r>
              <a:rPr lang="sk-SK" dirty="0" smtClean="0"/>
              <a:t> nízkofrekvenčný zosilňovač s tranzistorom NPN BC337, keď sú zadané parametre:</a:t>
            </a:r>
            <a:endParaRPr lang="sk-SK" b="1" dirty="0" smtClean="0"/>
          </a:p>
          <a:p>
            <a:pPr marL="342900" indent="-342900"/>
            <a:r>
              <a:rPr lang="sk-SK" dirty="0" smtClean="0"/>
              <a:t>Ucc=9V, R1=18k</a:t>
            </a:r>
            <a:r>
              <a:rPr lang="el-GR" dirty="0" smtClean="0"/>
              <a:t>Ω</a:t>
            </a:r>
            <a:r>
              <a:rPr lang="sk-SK" dirty="0" smtClean="0"/>
              <a:t>, R2=5k</a:t>
            </a:r>
            <a:r>
              <a:rPr lang="el-GR" dirty="0" smtClean="0"/>
              <a:t> Ω</a:t>
            </a:r>
            <a:r>
              <a:rPr lang="sk-SK" dirty="0" smtClean="0"/>
              <a:t>, Rc=280</a:t>
            </a:r>
            <a:r>
              <a:rPr lang="el-GR" dirty="0" smtClean="0"/>
              <a:t> Ω</a:t>
            </a:r>
            <a:r>
              <a:rPr lang="sk-SK" dirty="0" smtClean="0"/>
              <a:t>, Re=120</a:t>
            </a:r>
            <a:r>
              <a:rPr lang="el-GR" dirty="0" smtClean="0"/>
              <a:t> Ω</a:t>
            </a:r>
            <a:r>
              <a:rPr lang="sk-SK" dirty="0" smtClean="0"/>
              <a:t>, C1=5uF (vstup), C2=20uF (výstup)</a:t>
            </a:r>
          </a:p>
          <a:p>
            <a:pPr marL="342900" indent="-342900"/>
            <a:r>
              <a:rPr lang="sk-SK" dirty="0" smtClean="0"/>
              <a:t>Rz=2k</a:t>
            </a:r>
            <a:r>
              <a:rPr lang="el-GR" dirty="0" smtClean="0"/>
              <a:t> Ω</a:t>
            </a:r>
            <a:r>
              <a:rPr lang="sk-SK" dirty="0" smtClean="0"/>
              <a:t>, Uvst=1V str.</a:t>
            </a:r>
          </a:p>
          <a:p>
            <a:pPr marL="342900" indent="-342900"/>
            <a:r>
              <a:rPr lang="sk-SK" dirty="0" smtClean="0"/>
              <a:t>V </a:t>
            </a:r>
            <a:r>
              <a:rPr lang="sk-SK" dirty="0" err="1" smtClean="0"/>
              <a:t>multisime</a:t>
            </a:r>
            <a:r>
              <a:rPr lang="sk-SK" dirty="0" smtClean="0"/>
              <a:t> pripoj osciloskop a urči napäťové zosilnenie.</a:t>
            </a:r>
          </a:p>
          <a:p>
            <a:pPr marL="342900" indent="-342900"/>
            <a:r>
              <a:rPr lang="sk-SK" dirty="0" smtClean="0"/>
              <a:t>Pomocou kontaktnej plochy a osciloskopu over svoje zapojenie a napäťové zosilnenie.</a:t>
            </a:r>
          </a:p>
          <a:p>
            <a:pPr marL="342900" indent="-342900"/>
            <a:endParaRPr lang="sk-SK" dirty="0" smtClean="0"/>
          </a:p>
          <a:p>
            <a:pPr marL="342900" indent="-342900"/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3074" name="Picture 2" descr="http://upload.wikimedia.org/wikipedia/commons/thumb/2/27/Common_Emitter_amplifier.png/220px-Common_Emitter_amplifi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6" y="116632"/>
            <a:ext cx="2880318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592242" cy="2287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251520" y="26064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r>
              <a:rPr lang="sk-SK" dirty="0" smtClean="0"/>
              <a:t>Vytvor </a:t>
            </a:r>
            <a:r>
              <a:rPr lang="sk-SK" dirty="0" err="1" smtClean="0"/>
              <a:t>astabilný</a:t>
            </a:r>
            <a:r>
              <a:rPr lang="sk-SK" dirty="0" smtClean="0"/>
              <a:t> </a:t>
            </a:r>
            <a:r>
              <a:rPr lang="sk-SK" dirty="0" err="1" smtClean="0"/>
              <a:t>klopný</a:t>
            </a:r>
            <a:r>
              <a:rPr lang="sk-SK" dirty="0" smtClean="0"/>
              <a:t> obvod pomocou MH7400 . Osciloskopom urči frekvenciu kmitania a porovnaj s výpočtom. </a:t>
            </a:r>
          </a:p>
          <a:p>
            <a:endParaRPr lang="sk-S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149080"/>
            <a:ext cx="2807341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682245"/>
            <a:ext cx="2808312" cy="317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581128"/>
            <a:ext cx="32956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8589759" cy="425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251520" y="260648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r>
              <a:rPr lang="sk-SK" dirty="0" smtClean="0"/>
              <a:t>Vytvorte 3 bitový asynchrónny </a:t>
            </a:r>
            <a:r>
              <a:rPr lang="sk-SK" dirty="0" err="1" smtClean="0"/>
              <a:t>čítač</a:t>
            </a:r>
            <a:r>
              <a:rPr lang="sk-SK" dirty="0" smtClean="0"/>
              <a:t> s frekvenciou 50 Hz pomocou </a:t>
            </a:r>
            <a:r>
              <a:rPr lang="sk-SK" dirty="0" err="1" smtClean="0"/>
              <a:t>klopných</a:t>
            </a:r>
            <a:r>
              <a:rPr lang="sk-SK" dirty="0" smtClean="0"/>
              <a:t> obvodov CMOS 4013BT_5V. Priebeh overte osciloskopom. Po overení v </a:t>
            </a:r>
            <a:r>
              <a:rPr lang="sk-SK" dirty="0" err="1" smtClean="0"/>
              <a:t>Multisime</a:t>
            </a:r>
            <a:r>
              <a:rPr lang="sk-SK" dirty="0" smtClean="0"/>
              <a:t> skontrolujte prakticky.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206</Words>
  <Application>Microsoft Office PowerPoint</Application>
  <PresentationFormat>Prezentácia na obrazovke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Snímka 1</vt:lpstr>
      <vt:lpstr>Snímka 2</vt:lpstr>
      <vt:lpstr>Snímka 3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14</cp:revision>
  <dcterms:created xsi:type="dcterms:W3CDTF">2015-01-13T15:26:02Z</dcterms:created>
  <dcterms:modified xsi:type="dcterms:W3CDTF">2015-02-05T17:51:00Z</dcterms:modified>
</cp:coreProperties>
</file>