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58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086A-2956-444D-96F5-1CEFB7B16A37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348B-3973-4114-9791-C0C79867D3D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k.wikipedia.org/wiki/Po%C5%BEia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</a:t>
            </a:r>
            <a:r>
              <a:rPr lang="sk-SK" b="1" dirty="0" smtClean="0"/>
              <a:t>leskozvod</a:t>
            </a:r>
            <a:r>
              <a:rPr lang="sk-SK" dirty="0" smtClean="0"/>
              <a:t> </a:t>
            </a:r>
            <a:r>
              <a:rPr lang="sk-SK" dirty="0"/>
              <a:t>alebo </a:t>
            </a:r>
            <a:r>
              <a:rPr lang="sk-SK" b="1" dirty="0"/>
              <a:t>hromozvod</a:t>
            </a:r>
            <a:r>
              <a:rPr lang="sk-SK" baseline="30000" dirty="0"/>
              <a:t> </a:t>
            </a:r>
            <a:r>
              <a:rPr lang="sk-SK" dirty="0"/>
              <a:t>je zariadenie na ochranu stavebných objektov a toho, čo je v nich, pred nebezpečnými účinkami atmosférických </a:t>
            </a:r>
            <a:r>
              <a:rPr lang="sk-SK" dirty="0" smtClean="0"/>
              <a:t>výbojov a  </a:t>
            </a:r>
            <a:r>
              <a:rPr lang="sk-SK" dirty="0"/>
              <a:t>ich zvodom do zeme. 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980728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Bleskozvod má tri hlavné časti</a:t>
            </a:r>
            <a:r>
              <a:rPr lang="sk-SK" b="1" dirty="0" smtClean="0"/>
              <a:t>:</a:t>
            </a:r>
            <a:endParaRPr lang="sk-SK" dirty="0"/>
          </a:p>
          <a:p>
            <a:pPr lvl="0"/>
            <a:r>
              <a:rPr lang="sk-SK" b="1" dirty="0"/>
              <a:t>zachytávače</a:t>
            </a:r>
            <a:r>
              <a:rPr lang="sk-SK" dirty="0"/>
              <a:t> – ukončujú žeravú časť bleskového výboja nad chráneným objektom a tým likvidujú nebezpečenstvo </a:t>
            </a:r>
            <a:r>
              <a:rPr lang="sk-SK" dirty="0">
                <a:hlinkClick r:id="rId2" tooltip="Požiar"/>
              </a:rPr>
              <a:t>požiaru</a:t>
            </a:r>
            <a:r>
              <a:rPr lang="sk-SK" dirty="0"/>
              <a:t> od blesku, zachytávajú blesk. Sú tvorené tyčami, kovovými sieťami, </a:t>
            </a:r>
            <a:r>
              <a:rPr lang="sk-SK" dirty="0" err="1"/>
              <a:t>hrebeňami</a:t>
            </a:r>
            <a:r>
              <a:rPr lang="sk-SK" dirty="0"/>
              <a:t> a pod</a:t>
            </a:r>
            <a:r>
              <a:rPr lang="sk-SK" dirty="0" smtClean="0"/>
              <a:t>.</a:t>
            </a:r>
            <a:endParaRPr lang="sk-SK" b="1" dirty="0" smtClean="0"/>
          </a:p>
          <a:p>
            <a:pPr lvl="0"/>
            <a:r>
              <a:rPr lang="sk-SK" b="1" dirty="0" smtClean="0"/>
              <a:t>spojenia </a:t>
            </a:r>
            <a:r>
              <a:rPr lang="sk-SK" b="1" dirty="0"/>
              <a:t>a zvody</a:t>
            </a:r>
            <a:r>
              <a:rPr lang="sk-SK" dirty="0"/>
              <a:t> – tvoria vodivé spojenie medzi zachytávačmi a uzemnením. Tvorí ich kovový drôt alebo kábel, prípadne pásový vodič</a:t>
            </a:r>
            <a:r>
              <a:rPr lang="sk-SK" dirty="0" smtClean="0"/>
              <a:t>.</a:t>
            </a:r>
            <a:endParaRPr lang="sk-SK" b="1" dirty="0" smtClean="0"/>
          </a:p>
          <a:p>
            <a:r>
              <a:rPr lang="sk-SK" b="1" dirty="0" smtClean="0"/>
              <a:t>uzemňovače</a:t>
            </a:r>
            <a:r>
              <a:rPr lang="sk-SK" dirty="0" smtClean="0"/>
              <a:t> </a:t>
            </a:r>
            <a:r>
              <a:rPr lang="sk-SK" dirty="0"/>
              <a:t>– zabezpečujú prechod blesku (výboja) do zeme. Sú tvorené kovovou doskou predpísaných rozmerov zakopaných do zeme v definovanej hĺbke, alebo pripojenie na kovové vedenia trvale umiestnené pod zemou.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3124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572000" y="429309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LPS</a:t>
            </a:r>
            <a:r>
              <a:rPr lang="sk-SK" dirty="0" smtClean="0"/>
              <a:t> (angl.: </a:t>
            </a:r>
            <a:r>
              <a:rPr lang="sk-SK" dirty="0" err="1" smtClean="0"/>
              <a:t>Lightning</a:t>
            </a:r>
            <a:r>
              <a:rPr lang="sk-SK" dirty="0" smtClean="0"/>
              <a:t> </a:t>
            </a:r>
            <a:r>
              <a:rPr lang="sk-SK" dirty="0" err="1" smtClean="0"/>
              <a:t>Protection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) – systém ochrany pred bleskom,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 rotWithShape="1">
          <a:blip r:embed="rId2" cstate="print"/>
          <a:srcRect l="22351" t="26397" r="21358" b="17375"/>
          <a:stretch/>
        </p:blipFill>
        <p:spPr bwMode="auto">
          <a:xfrm>
            <a:off x="323528" y="404664"/>
            <a:ext cx="8820472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820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Zachytávacia</a:t>
            </a:r>
            <a:r>
              <a:rPr lang="sk-SK" b="1" dirty="0" smtClean="0"/>
              <a:t> sústava</a:t>
            </a:r>
            <a:endParaRPr lang="sk-SK" dirty="0" smtClean="0"/>
          </a:p>
          <a:p>
            <a:r>
              <a:rPr lang="sk-SK" dirty="0" err="1" smtClean="0"/>
              <a:t>Zachytávacia</a:t>
            </a:r>
            <a:r>
              <a:rPr lang="sk-SK" dirty="0" smtClean="0"/>
              <a:t> sústava LPS môže byť </a:t>
            </a:r>
            <a:r>
              <a:rPr lang="sk-SK" dirty="0" err="1" smtClean="0"/>
              <a:t>následovného</a:t>
            </a:r>
            <a:r>
              <a:rPr lang="sk-SK" dirty="0" smtClean="0"/>
              <a:t> usporiadania:</a:t>
            </a:r>
          </a:p>
          <a:p>
            <a:r>
              <a:rPr lang="sk-SK" dirty="0" smtClean="0"/>
              <a:t>– </a:t>
            </a:r>
            <a:r>
              <a:rPr lang="sk-SK" b="1" dirty="0" smtClean="0"/>
              <a:t>tyčová</a:t>
            </a:r>
            <a:r>
              <a:rPr lang="sk-SK" dirty="0" smtClean="0"/>
              <a:t> – </a:t>
            </a:r>
            <a:r>
              <a:rPr lang="sk-SK" dirty="0" err="1" smtClean="0"/>
              <a:t>zachytávacie</a:t>
            </a:r>
            <a:r>
              <a:rPr lang="sk-SK" dirty="0" smtClean="0"/>
              <a:t> tyče (môžu to byť i samostatne stojace stožiare),</a:t>
            </a:r>
          </a:p>
          <a:p>
            <a:r>
              <a:rPr lang="sk-SK" dirty="0" smtClean="0"/>
              <a:t>– </a:t>
            </a:r>
            <a:r>
              <a:rPr lang="sk-SK" b="1" dirty="0" smtClean="0"/>
              <a:t>lanová</a:t>
            </a:r>
            <a:r>
              <a:rPr lang="sk-SK" dirty="0" smtClean="0"/>
              <a:t> – závesné laná na zachytávanie bleskov,</a:t>
            </a:r>
          </a:p>
          <a:p>
            <a:r>
              <a:rPr lang="sk-SK" dirty="0" smtClean="0"/>
              <a:t>– </a:t>
            </a:r>
            <a:r>
              <a:rPr lang="sk-SK" b="1" dirty="0" smtClean="0"/>
              <a:t>mrežová</a:t>
            </a:r>
            <a:r>
              <a:rPr lang="sk-SK" dirty="0" smtClean="0"/>
              <a:t> – mrežová sieť vodičov na zachytávanie bleskov,</a:t>
            </a:r>
          </a:p>
          <a:p>
            <a:r>
              <a:rPr lang="sk-SK" dirty="0" smtClean="0"/>
              <a:t>– </a:t>
            </a:r>
            <a:r>
              <a:rPr lang="sk-SK" b="1" dirty="0" smtClean="0"/>
              <a:t>hrebeňová</a:t>
            </a:r>
            <a:r>
              <a:rPr lang="sk-SK" dirty="0" smtClean="0"/>
              <a:t> – </a:t>
            </a:r>
            <a:r>
              <a:rPr lang="sk-SK" dirty="0" err="1" smtClean="0"/>
              <a:t>zachytávacie</a:t>
            </a:r>
            <a:r>
              <a:rPr lang="sk-SK" dirty="0" smtClean="0"/>
              <a:t> vodiče má uložené na vrchole.</a:t>
            </a:r>
          </a:p>
          <a:p>
            <a:r>
              <a:rPr lang="sk-SK" dirty="0" smtClean="0"/>
              <a:t>Dôležité je správne určiť akú </a:t>
            </a:r>
            <a:r>
              <a:rPr lang="sk-SK" dirty="0" err="1" smtClean="0"/>
              <a:t>zachytávaciu</a:t>
            </a:r>
            <a:r>
              <a:rPr lang="sk-SK" dirty="0" smtClean="0"/>
              <a:t> sústavu použiť a kde na stavbe (na budove) umiestniť zachytávače blesku.</a:t>
            </a:r>
          </a:p>
          <a:p>
            <a:endParaRPr lang="sk-S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5720071" cy="38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 rotWithShape="1">
          <a:blip r:embed="rId2" cstate="print"/>
          <a:srcRect l="6786" t="15839" r="12608" b="9317"/>
          <a:stretch/>
        </p:blipFill>
        <p:spPr bwMode="auto">
          <a:xfrm>
            <a:off x="0" y="332656"/>
            <a:ext cx="914400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 vyšetrenie ochranného priestoru zachytávačov sa používajú takéto metódy:</a:t>
            </a:r>
          </a:p>
          <a:p>
            <a:r>
              <a:rPr lang="sk-SK" dirty="0" smtClean="0"/>
              <a:t>– metóda ochranného uhla,</a:t>
            </a:r>
          </a:p>
          <a:p>
            <a:r>
              <a:rPr lang="sk-SK" dirty="0" smtClean="0"/>
              <a:t>– metóda valivej gule,</a:t>
            </a:r>
          </a:p>
          <a:p>
            <a:r>
              <a:rPr lang="sk-SK" dirty="0" smtClean="0"/>
              <a:t>– metóda mrežovej sústavy.</a:t>
            </a:r>
          </a:p>
          <a:p>
            <a:r>
              <a:rPr lang="sk-SK" dirty="0" smtClean="0"/>
              <a:t>Vyšetrovanie ochranného priestoru metódou ochranného uhla je vhodné na jednoduché tvary budov. 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234888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Ochranný priestor zvislej </a:t>
            </a:r>
            <a:r>
              <a:rPr lang="sk-SK" b="1" dirty="0" err="1" smtClean="0"/>
              <a:t>zachytávacej</a:t>
            </a:r>
            <a:r>
              <a:rPr lang="sk-SK" b="1" dirty="0" smtClean="0"/>
              <a:t> tyče – vyšetrenie metódou ochranného uhla</a:t>
            </a:r>
            <a:endParaRPr lang="sk-SK" dirty="0"/>
          </a:p>
        </p:txBody>
      </p:sp>
      <p:sp>
        <p:nvSpPr>
          <p:cNvPr id="1026" name="AutoShape 2" descr="markab1_1"/>
          <p:cNvSpPr>
            <a:spLocks noChangeAspect="1" noChangeArrowheads="1"/>
          </p:cNvSpPr>
          <p:nvPr/>
        </p:nvSpPr>
        <p:spPr bwMode="auto">
          <a:xfrm>
            <a:off x="155575" y="-898525"/>
            <a:ext cx="3810000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28" y="2996952"/>
            <a:ext cx="68371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5904656" cy="413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073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Závislosť ochranného uhla na výške hrotu</a:t>
            </a:r>
            <a:endParaRPr lang="sk-SK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r="58979"/>
          <a:stretch>
            <a:fillRect/>
          </a:stretch>
        </p:blipFill>
        <p:spPr bwMode="auto">
          <a:xfrm>
            <a:off x="6339324" y="1124744"/>
            <a:ext cx="28046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Uhol </a:t>
            </a:r>
            <a:r>
              <a:rPr lang="sk-SK" b="1" dirty="0" smtClean="0"/>
              <a:t>ochranného priestoru od osi zvislej </a:t>
            </a:r>
            <a:r>
              <a:rPr lang="sk-SK" b="1" dirty="0" err="1" smtClean="0"/>
              <a:t>zachytávacej</a:t>
            </a:r>
            <a:r>
              <a:rPr lang="sk-SK" b="1" dirty="0" smtClean="0"/>
              <a:t> tyče nie je vždy na všetky strany rovnaký.</a:t>
            </a:r>
            <a:endParaRPr lang="sk-SK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57" y="908720"/>
            <a:ext cx="635571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Ochranný priestor hrebeňovej </a:t>
            </a:r>
            <a:r>
              <a:rPr lang="sk-SK" b="1" dirty="0" err="1" smtClean="0"/>
              <a:t>zachytávacej</a:t>
            </a:r>
            <a:r>
              <a:rPr lang="sk-SK" b="1" dirty="0" smtClean="0"/>
              <a:t> sústavy – </a:t>
            </a:r>
            <a:r>
              <a:rPr lang="sk-SK" dirty="0" smtClean="0"/>
              <a:t>vyšetrenie metódou ochranného uhla</a:t>
            </a:r>
            <a:endParaRPr lang="sk-SK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70340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404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Ochranný priestor izolovanej (oddialenej) mrežovej </a:t>
            </a:r>
            <a:r>
              <a:rPr lang="sk-SK" b="1" dirty="0" err="1" smtClean="0"/>
              <a:t>zachytávacej</a:t>
            </a:r>
            <a:r>
              <a:rPr lang="sk-SK" b="1" dirty="0" smtClean="0"/>
              <a:t> sústavy</a:t>
            </a:r>
            <a:r>
              <a:rPr lang="sk-SK" dirty="0" smtClean="0"/>
              <a:t> (vyšetrenie metódou valivej gule): nechránené sú predmety, ktorých sa guľa </a:t>
            </a:r>
            <a:r>
              <a:rPr lang="sk-SK" dirty="0" smtClean="0"/>
              <a:t>dotýka.</a:t>
            </a:r>
            <a:endParaRPr lang="sk-SK" dirty="0"/>
          </a:p>
        </p:txBody>
      </p:sp>
      <p:sp>
        <p:nvSpPr>
          <p:cNvPr id="23554" name="AutoShape 2" descr="markab_1_4"/>
          <p:cNvSpPr>
            <a:spLocks noChangeAspect="1" noChangeArrowheads="1"/>
          </p:cNvSpPr>
          <p:nvPr/>
        </p:nvSpPr>
        <p:spPr bwMode="auto">
          <a:xfrm>
            <a:off x="155575" y="-2033588"/>
            <a:ext cx="476250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836712"/>
            <a:ext cx="5256584" cy="468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515499"/>
            <a:ext cx="4690492" cy="115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78492"/>
            <a:ext cx="4716016" cy="115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480720" cy="158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 descr="markab_1_5"/>
          <p:cNvSpPr>
            <a:spLocks noChangeAspect="1" noChangeArrowheads="1"/>
          </p:cNvSpPr>
          <p:nvPr/>
        </p:nvSpPr>
        <p:spPr bwMode="auto">
          <a:xfrm>
            <a:off x="155575" y="-1874838"/>
            <a:ext cx="476250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5184576" cy="425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314</Words>
  <Application>Microsoft Office PowerPoint</Application>
  <PresentationFormat>Prezentácia na obrazovke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11</cp:revision>
  <dcterms:created xsi:type="dcterms:W3CDTF">2014-12-06T19:13:42Z</dcterms:created>
  <dcterms:modified xsi:type="dcterms:W3CDTF">2014-12-10T16:21:12Z</dcterms:modified>
</cp:coreProperties>
</file>