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0" r:id="rId2"/>
    <p:sldId id="274" r:id="rId3"/>
    <p:sldId id="307" r:id="rId4"/>
    <p:sldId id="319" r:id="rId5"/>
    <p:sldId id="318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23" r:id="rId17"/>
    <p:sldId id="277" r:id="rId18"/>
    <p:sldId id="337" r:id="rId19"/>
    <p:sldId id="329" r:id="rId20"/>
    <p:sldId id="320" r:id="rId21"/>
    <p:sldId id="321" r:id="rId22"/>
    <p:sldId id="336" r:id="rId23"/>
    <p:sldId id="331" r:id="rId24"/>
    <p:sldId id="322" r:id="rId25"/>
    <p:sldId id="338" r:id="rId26"/>
    <p:sldId id="332" r:id="rId27"/>
    <p:sldId id="325" r:id="rId28"/>
    <p:sldId id="339" r:id="rId29"/>
    <p:sldId id="333" r:id="rId30"/>
    <p:sldId id="326" r:id="rId31"/>
    <p:sldId id="340" r:id="rId32"/>
    <p:sldId id="334" r:id="rId33"/>
    <p:sldId id="327" r:id="rId34"/>
    <p:sldId id="341" r:id="rId35"/>
    <p:sldId id="335" r:id="rId36"/>
    <p:sldId id="328" r:id="rId37"/>
    <p:sldId id="324" r:id="rId38"/>
    <p:sldId id="342" r:id="rId39"/>
    <p:sldId id="344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18.3.2017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hyperlink" Target="http://www.google.sk/url?sa=i&amp;rct=j&amp;q=&amp;esrc=s&amp;frm=1&amp;source=images&amp;cd=&amp;cad=rja&amp;docid=u3ppRbho-s6RmM&amp;tbnid=9z2WBVxsKZkVzM:&amp;ved=0CAUQjRw&amp;url=http://www.3qservice.eu/hlavny-sklad2/02.-rezistory.html&amp;ei=8TsOUbLSBNHKsgbQx4GgCw&amp;bvm=bv.41867550,d.bGE&amp;psig=AFQjCNHd1U9YaESzX7GufnhY_jFZU5svHw&amp;ust=135997349478062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sk/url?sa=i&amp;rct=j&amp;q=&amp;esrc=s&amp;frm=1&amp;source=images&amp;cd=&amp;cad=rja&amp;docid=3evWpX9qw_m23M&amp;tbnid=Hd7bJp9o11aPxM:&amp;ved=0CAUQjRw&amp;url=http://foow.org/cz/kc238a-nove-tranzistory-jednotlive-i1446327935.html&amp;ei=QjwOUfepL4KktAapjoH4Bw&amp;bvm=bv.41867550,d.bGE&amp;psig=AFQjCNE04sK2VVBFvgA-9uybZuzsV3og2Q&amp;ust=1359973805531475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hyperlink" Target="http://www.google.sk/url?sa=i&amp;rct=j&amp;q=&amp;esrc=s&amp;frm=1&amp;source=images&amp;cd=&amp;cad=rja&amp;docid=Ws49g6rWiitGsM&amp;tbnid=MuE-gP7aG_HoSM:&amp;ved=0CAUQjRw&amp;url=http://www.ledtech.sk/led-diody-3mm-supersvietive-s-plochou-hlavou/22-led-dioda-3mm-modra-flat-top-ploche-celo-100.html&amp;ei=Z0AOUbGCKMmVswa_roD4Dg&amp;bvm=bv.41867550,d.Yms&amp;psig=AFQjCNEpE-1OxHtHI8KMMEdZ3hEgKAnCCA&amp;ust=135997485687490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332656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Cieľ:</a:t>
            </a:r>
          </a:p>
          <a:p>
            <a:r>
              <a:rPr lang="sk-SK" dirty="0" smtClean="0"/>
              <a:t>Osvojiť si techniku návrhu DPS pomocou PC</a:t>
            </a:r>
          </a:p>
          <a:p>
            <a:endParaRPr lang="sk-SK" b="1" dirty="0" smtClean="0"/>
          </a:p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Značky el. súčiastok</a:t>
            </a:r>
          </a:p>
          <a:p>
            <a:pPr marL="342900" indent="-342900">
              <a:buAutoNum type="arabicPeriod"/>
            </a:pPr>
            <a:r>
              <a:rPr lang="sk-SK" dirty="0" smtClean="0"/>
              <a:t>Základné elektrotechnické súčiastky – označenie, jednotky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Softwerové</a:t>
            </a:r>
            <a:r>
              <a:rPr lang="sk-SK" dirty="0" smtClean="0"/>
              <a:t> prostriedky pre návrh schémy, simuláciu a návrh DPS </a:t>
            </a:r>
          </a:p>
          <a:p>
            <a:pPr marL="342900" indent="-342900">
              <a:buAutoNum type="arabicPeriod"/>
            </a:pPr>
            <a:r>
              <a:rPr lang="sk-SK" dirty="0" smtClean="0"/>
              <a:t>Návrh DPS ručne – princíp</a:t>
            </a:r>
          </a:p>
          <a:p>
            <a:pPr marL="342900" indent="-342900">
              <a:buAutoNum type="arabicPeriod"/>
            </a:pPr>
            <a:r>
              <a:rPr lang="sk-SK" dirty="0" smtClean="0"/>
              <a:t>Výroba DPS postup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62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62930"/>
            <a:ext cx="2846651" cy="60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81" y="620689"/>
            <a:ext cx="2925819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971600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editácie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148064" y="353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doska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960440" cy="62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499992" y="3326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funkcií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0" y="1066738"/>
            <a:ext cx="9038774" cy="48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2008" y="17934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Základná pracovná plocha s panelom súčiastok, vlastností a parametrov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755"/>
          <a:stretch>
            <a:fillRect/>
          </a:stretch>
        </p:blipFill>
        <p:spPr bwMode="auto">
          <a:xfrm>
            <a:off x="0" y="54868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44624"/>
            <a:ext cx="261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hlavných nastavení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60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107340"/>
            <a:ext cx="165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fototlače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89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43608" y="107340"/>
            <a:ext cx="306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Menu pre registráciu software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28802"/>
            <a:ext cx="85323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8572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Prekreslite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</a:t>
            </a:r>
            <a:endParaRPr lang="sk-SK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lokTextu 4"/>
          <p:cNvSpPr txBox="1">
            <a:spLocks noChangeArrowheads="1"/>
          </p:cNvSpPr>
          <p:nvPr/>
        </p:nvSpPr>
        <p:spPr bwMode="auto">
          <a:xfrm>
            <a:off x="179512" y="260350"/>
            <a:ext cx="874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 a navrhnite plošný </a:t>
            </a:r>
            <a:r>
              <a:rPr lang="sk-SK" b="1" dirty="0"/>
              <a:t>spoj </a:t>
            </a:r>
            <a:r>
              <a:rPr lang="sk-SK" b="1" dirty="0" smtClean="0"/>
              <a:t> v </a:t>
            </a:r>
            <a:r>
              <a:rPr lang="sk-SK" b="1" dirty="0" err="1" smtClean="0"/>
              <a:t>Layoute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4339" name="AutoShape 4" descr="http://www.puntoflotante.net/BC337-NPN-TRANSISTOR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229225"/>
            <a:ext cx="24114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92600"/>
            <a:ext cx="4535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6237288"/>
            <a:ext cx="41957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img147.imageshack.us/img147/8310/kc238adrs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582" t="3876" r="8273" b="14241"/>
          <a:stretch>
            <a:fillRect/>
          </a:stretch>
        </p:blipFill>
        <p:spPr bwMode="auto">
          <a:xfrm>
            <a:off x="6443663" y="836613"/>
            <a:ext cx="2555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http://www.3qservice.eu/inshop/catalogue/products/pictures/mfp0207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0363" y="765175"/>
            <a:ext cx="1219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http://www.ledtech.sk/22-11399-thickbox/led-dioda-3mm-modra-flat-top-ploche-celo-1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30363" t="16573" r="23135" b="17545"/>
          <a:stretch>
            <a:fillRect/>
          </a:stretch>
        </p:blipFill>
        <p:spPr bwMode="auto">
          <a:xfrm>
            <a:off x="4859338" y="4016375"/>
            <a:ext cx="2006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57250"/>
            <a:ext cx="53641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CIEĽ: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Vytvoriť profesionálny návrh plošného spoja pomocou programu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dirty="0" smtClean="0"/>
              <a:t>Návrh DPS podľa schémy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dirty="0" smtClean="0"/>
              <a:t> Pripraviť materiál pre výrobu DPS – doska, hroty, spájkovačka</a:t>
            </a:r>
          </a:p>
          <a:p>
            <a:pPr marL="342900" indent="-342900">
              <a:buAutoNum type="arabicPeriod"/>
            </a:pPr>
            <a:r>
              <a:rPr lang="sk-SK" dirty="0" smtClean="0"/>
              <a:t> Osvojiť si správnu techniku spájkovania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28596" y="2263684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Motivácia:</a:t>
            </a:r>
          </a:p>
          <a:p>
            <a:pPr marL="342900" indent="-342900"/>
            <a:r>
              <a:rPr lang="sk-SK" dirty="0" smtClean="0"/>
              <a:t>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 vieme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 vybrať súčiastky z knižnice súčiastok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 popísať súčiastky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 posúvať súčiastky, otáčať súčiastky, rozmiestňovať súčiastky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 nastaviť parametre spojovacích čiar,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k-SK" dirty="0" smtClean="0"/>
              <a:t> nastaviť parametre letovacích bodov    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0034" y="467507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Čo je nové: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   </a:t>
            </a:r>
            <a:r>
              <a:rPr lang="sk-SK" b="1" dirty="0" smtClean="0"/>
              <a:t>vedieť vhodne umiestniť súčiastky pre výrobu DPS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   upraviť súčiastky z knižnice súčiastok – rozdeliť súčiastku, upraviť letovacie body, spojiť rozdelené časti späť do súčiastky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   vedieť zarovnať súčiastky do mriežky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lik.png"/>
          <p:cNvPicPr>
            <a:picLocks noChangeAspect="1" noChangeArrowheads="1"/>
          </p:cNvPicPr>
          <p:nvPr/>
        </p:nvPicPr>
        <p:blipFill>
          <a:blip r:embed="rId2" cstate="print"/>
          <a:srcRect r="25788"/>
          <a:stretch>
            <a:fillRect/>
          </a:stretch>
        </p:blipFill>
        <p:spPr bwMode="auto">
          <a:xfrm>
            <a:off x="428596" y="1322450"/>
            <a:ext cx="3429024" cy="31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14282" y="2142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Jednoduchý </a:t>
            </a:r>
            <a:r>
              <a:rPr lang="sk-SK" sz="2400" b="1" dirty="0" err="1" smtClean="0"/>
              <a:t>blikač</a:t>
            </a:r>
            <a:r>
              <a:rPr lang="sk-SK" sz="2400" b="1" dirty="0" smtClean="0"/>
              <a:t> s 1 LED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3500430" y="1142984"/>
            <a:ext cx="64294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Akord 5"/>
          <p:cNvSpPr/>
          <p:nvPr/>
        </p:nvSpPr>
        <p:spPr>
          <a:xfrm rot="6755174">
            <a:off x="7043751" y="1884790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7358082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7358082" y="22145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6357950" y="2428868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6500826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6786578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Akord 13"/>
          <p:cNvSpPr/>
          <p:nvPr/>
        </p:nvSpPr>
        <p:spPr>
          <a:xfrm rot="1144854">
            <a:off x="6992455" y="2866596"/>
            <a:ext cx="573723" cy="481865"/>
          </a:xfrm>
          <a:prstGeom prst="chord">
            <a:avLst>
              <a:gd name="adj1" fmla="val 3405492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7215206" y="278605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7215206" y="307180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7215206" y="3357561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5643570" y="3071810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0" name="Rovná spojnica 19"/>
          <p:cNvCxnSpPr>
            <a:stCxn id="18" idx="1"/>
          </p:cNvCxnSpPr>
          <p:nvPr/>
        </p:nvCxnSpPr>
        <p:spPr>
          <a:xfrm rot="10800000">
            <a:off x="5286380" y="321468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rot="10800000">
            <a:off x="6072198" y="321468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 21"/>
          <p:cNvSpPr/>
          <p:nvPr/>
        </p:nvSpPr>
        <p:spPr>
          <a:xfrm>
            <a:off x="5643570" y="3500438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3" name="Rovná spojnica 22"/>
          <p:cNvCxnSpPr/>
          <p:nvPr/>
        </p:nvCxnSpPr>
        <p:spPr>
          <a:xfrm rot="10800000">
            <a:off x="5286380" y="364172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 rot="10800000">
            <a:off x="6072198" y="364172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ĺžnik 24"/>
          <p:cNvSpPr/>
          <p:nvPr/>
        </p:nvSpPr>
        <p:spPr>
          <a:xfrm>
            <a:off x="5643571" y="3857628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6" name="Rovná spojnica 25"/>
          <p:cNvCxnSpPr/>
          <p:nvPr/>
        </p:nvCxnSpPr>
        <p:spPr>
          <a:xfrm rot="10800000">
            <a:off x="5286381" y="399891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 rot="10800000">
            <a:off x="6072199" y="399891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kord 30"/>
          <p:cNvSpPr/>
          <p:nvPr/>
        </p:nvSpPr>
        <p:spPr>
          <a:xfrm rot="1144854">
            <a:off x="5221160" y="2437969"/>
            <a:ext cx="573723" cy="481865"/>
          </a:xfrm>
          <a:prstGeom prst="chord">
            <a:avLst>
              <a:gd name="adj1" fmla="val 3405492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/>
          <p:cNvSpPr/>
          <p:nvPr/>
        </p:nvSpPr>
        <p:spPr>
          <a:xfrm>
            <a:off x="5443911" y="235743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/>
          <p:cNvSpPr/>
          <p:nvPr/>
        </p:nvSpPr>
        <p:spPr>
          <a:xfrm>
            <a:off x="5443911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5443911" y="29289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BlokTextu 34"/>
          <p:cNvSpPr txBox="1"/>
          <p:nvPr/>
        </p:nvSpPr>
        <p:spPr>
          <a:xfrm>
            <a:off x="7143768" y="157161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</a:t>
            </a:r>
            <a:endParaRPr lang="sk-SK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8286776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endParaRPr lang="sk-SK" b="1" dirty="0"/>
          </a:p>
        </p:txBody>
      </p:sp>
      <p:sp>
        <p:nvSpPr>
          <p:cNvPr id="37" name="Ovál 36"/>
          <p:cNvSpPr/>
          <p:nvPr/>
        </p:nvSpPr>
        <p:spPr>
          <a:xfrm>
            <a:off x="7929586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/>
          <p:cNvSpPr/>
          <p:nvPr/>
        </p:nvSpPr>
        <p:spPr>
          <a:xfrm>
            <a:off x="7929586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BlokTextu 38"/>
          <p:cNvSpPr txBox="1"/>
          <p:nvPr/>
        </p:nvSpPr>
        <p:spPr>
          <a:xfrm>
            <a:off x="8143900" y="38454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  <p:sp>
        <p:nvSpPr>
          <p:cNvPr id="40" name="BlokTextu 39"/>
          <p:cNvSpPr txBox="1"/>
          <p:nvPr/>
        </p:nvSpPr>
        <p:spPr>
          <a:xfrm>
            <a:off x="5643570" y="38576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R1</a:t>
            </a:r>
            <a:endParaRPr lang="sk-SK" b="1" dirty="0"/>
          </a:p>
        </p:txBody>
      </p:sp>
      <p:sp>
        <p:nvSpPr>
          <p:cNvPr id="41" name="BlokTextu 40"/>
          <p:cNvSpPr txBox="1"/>
          <p:nvPr/>
        </p:nvSpPr>
        <p:spPr>
          <a:xfrm>
            <a:off x="5643570" y="34882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R4</a:t>
            </a:r>
            <a:endParaRPr lang="sk-SK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643570" y="30596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R2</a:t>
            </a:r>
            <a:endParaRPr lang="sk-SK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4786314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T1</a:t>
            </a:r>
            <a:endParaRPr lang="sk-SK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6072198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C1</a:t>
            </a:r>
            <a:endParaRPr lang="sk-SK" b="1" dirty="0"/>
          </a:p>
        </p:txBody>
      </p:sp>
      <p:sp>
        <p:nvSpPr>
          <p:cNvPr id="45" name="BlokTextu 44"/>
          <p:cNvSpPr txBox="1"/>
          <p:nvPr/>
        </p:nvSpPr>
        <p:spPr>
          <a:xfrm>
            <a:off x="7429520" y="270247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T2</a:t>
            </a:r>
            <a:endParaRPr lang="sk-SK" b="1" dirty="0"/>
          </a:p>
        </p:txBody>
      </p:sp>
      <p:sp>
        <p:nvSpPr>
          <p:cNvPr id="46" name="Obdĺžnik 45"/>
          <p:cNvSpPr/>
          <p:nvPr/>
        </p:nvSpPr>
        <p:spPr>
          <a:xfrm>
            <a:off x="4429124" y="1571612"/>
            <a:ext cx="4286280" cy="2786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BlokTextu 46"/>
          <p:cNvSpPr txBox="1"/>
          <p:nvPr/>
        </p:nvSpPr>
        <p:spPr>
          <a:xfrm>
            <a:off x="4355976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260648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000" b="1" dirty="0" smtClean="0"/>
              <a:t>Technológie výroby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Dva základné typy: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1. metóda - </a:t>
            </a:r>
            <a:r>
              <a:rPr lang="sk-SK" dirty="0" smtClean="0"/>
              <a:t> nanášanie (tlačenie) vodivých spojov na izolačnú vrstvu.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sk-SK" b="1" dirty="0" smtClean="0"/>
              <a:t>2. metóda -</a:t>
            </a:r>
            <a:r>
              <a:rPr lang="sk-SK" dirty="0" smtClean="0"/>
              <a:t> odstraňovanie časti súvislej vrstvy tenkej medenej fólie naparenej na izolačnom podklade.</a:t>
            </a:r>
            <a:endParaRPr lang="sk-SK" sz="1000" b="1" dirty="0" smtClean="0"/>
          </a:p>
        </p:txBody>
      </p:sp>
      <p:sp>
        <p:nvSpPr>
          <p:cNvPr id="5" name="Obdĺžnik 4"/>
          <p:cNvSpPr/>
          <p:nvPr/>
        </p:nvSpPr>
        <p:spPr>
          <a:xfrm>
            <a:off x="441272" y="2276872"/>
            <a:ext cx="535486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Strihanie DPS na potrebný rozmer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Opracovanie hrán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Chemické, alebo mechanické čistenie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Odmastenie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Prenesenie letovacích bodov jamkovaním z návrhu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Kreslenie obrazca návrhu na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Leptanie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Odstránenie obrazca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Vyvŕtanie otvorov pre súčiastky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DPS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Spájkovanie</a:t>
            </a:r>
          </a:p>
          <a:p>
            <a:pPr marL="342900" indent="-342900">
              <a:buFontTx/>
              <a:buAutoNum type="arabicPeriod"/>
            </a:pPr>
            <a:r>
              <a:rPr lang="sk-SK" b="1" dirty="0" smtClean="0"/>
              <a:t>Lakovanie spodnej vrstvy DPS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/>
            <a:r>
              <a:rPr lang="sk-SK" b="1" dirty="0" smtClean="0"/>
              <a:t>Dodržanie bezpečnosti práce</a:t>
            </a:r>
          </a:p>
          <a:p>
            <a:pPr marL="342900" indent="-342900">
              <a:buFontTx/>
              <a:buAutoNum type="arabicPeriod"/>
            </a:pPr>
            <a:endParaRPr lang="sk-SK" b="1" dirty="0" smtClean="0"/>
          </a:p>
          <a:p>
            <a:pPr marL="342900" indent="-342900">
              <a:buAutoNum type="arabicPeriod"/>
            </a:pP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7643" b="6521"/>
          <a:stretch>
            <a:fillRect/>
          </a:stretch>
        </p:blipFill>
        <p:spPr bwMode="auto">
          <a:xfrm>
            <a:off x="4286247" y="1179574"/>
            <a:ext cx="44324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blik.png"/>
          <p:cNvPicPr>
            <a:picLocks noChangeAspect="1" noChangeArrowheads="1"/>
          </p:cNvPicPr>
          <p:nvPr/>
        </p:nvPicPr>
        <p:blipFill>
          <a:blip r:embed="rId3" cstate="print"/>
          <a:srcRect r="25788"/>
          <a:stretch>
            <a:fillRect/>
          </a:stretch>
        </p:blipFill>
        <p:spPr bwMode="auto">
          <a:xfrm>
            <a:off x="428596" y="1322450"/>
            <a:ext cx="3429024" cy="31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14282" y="2142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Jednoduchý </a:t>
            </a:r>
            <a:r>
              <a:rPr lang="sk-SK" sz="2400" b="1" dirty="0" err="1" smtClean="0"/>
              <a:t>blikač</a:t>
            </a:r>
            <a:r>
              <a:rPr lang="sk-SK" sz="2400" b="1" dirty="0" smtClean="0"/>
              <a:t> s 1 LED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3500430" y="1142984"/>
            <a:ext cx="64294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214282" y="2142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Jednoduchý </a:t>
            </a:r>
            <a:r>
              <a:rPr lang="sk-SK" sz="2400" b="1" dirty="0" err="1" smtClean="0"/>
              <a:t>blikač</a:t>
            </a:r>
            <a:r>
              <a:rPr lang="sk-SK" sz="2400" b="1" dirty="0" smtClean="0"/>
              <a:t> s dvoma LED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3500430" y="1571612"/>
            <a:ext cx="64294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5"/>
            <a:ext cx="4609390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kord 9"/>
          <p:cNvSpPr/>
          <p:nvPr/>
        </p:nvSpPr>
        <p:spPr>
          <a:xfrm rot="6755174">
            <a:off x="7774769" y="1769365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089100" y="188481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8089100" y="209912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7874786" y="1456187"/>
            <a:ext cx="8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LED2</a:t>
            </a:r>
            <a:endParaRPr lang="sk-SK" b="1" dirty="0"/>
          </a:p>
        </p:txBody>
      </p:sp>
      <p:sp>
        <p:nvSpPr>
          <p:cNvPr id="14" name="Akord 13"/>
          <p:cNvSpPr/>
          <p:nvPr/>
        </p:nvSpPr>
        <p:spPr>
          <a:xfrm rot="6755174">
            <a:off x="5757868" y="1769365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6072199" y="188481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6072199" y="209912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5857884" y="1456187"/>
            <a:ext cx="92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LED1</a:t>
            </a:r>
            <a:endParaRPr lang="sk-SK" b="1" dirty="0"/>
          </a:p>
        </p:txBody>
      </p:sp>
      <p:sp>
        <p:nvSpPr>
          <p:cNvPr id="26" name="Obdĺžnik 25"/>
          <p:cNvSpPr/>
          <p:nvPr/>
        </p:nvSpPr>
        <p:spPr>
          <a:xfrm>
            <a:off x="6000760" y="2857496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8" name="Rovná spojnica 27"/>
          <p:cNvCxnSpPr>
            <a:stCxn id="26" idx="0"/>
          </p:cNvCxnSpPr>
          <p:nvPr/>
        </p:nvCxnSpPr>
        <p:spPr>
          <a:xfrm rot="5400000" flipH="1" flipV="1">
            <a:off x="5965041" y="267890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rot="5400000" flipH="1" flipV="1">
            <a:off x="5965835" y="346392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ĺžnik 29"/>
          <p:cNvSpPr/>
          <p:nvPr/>
        </p:nvSpPr>
        <p:spPr>
          <a:xfrm>
            <a:off x="6643702" y="2857496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1" name="Rovná spojnica 30"/>
          <p:cNvCxnSpPr>
            <a:stCxn id="30" idx="0"/>
          </p:cNvCxnSpPr>
          <p:nvPr/>
        </p:nvCxnSpPr>
        <p:spPr>
          <a:xfrm rot="5400000" flipH="1" flipV="1">
            <a:off x="6607983" y="267890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 rot="5400000" flipH="1" flipV="1">
            <a:off x="6608777" y="346392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ĺžnik 32"/>
          <p:cNvSpPr/>
          <p:nvPr/>
        </p:nvSpPr>
        <p:spPr>
          <a:xfrm>
            <a:off x="7286644" y="2857496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4" name="Rovná spojnica 33"/>
          <p:cNvCxnSpPr>
            <a:stCxn id="33" idx="0"/>
          </p:cNvCxnSpPr>
          <p:nvPr/>
        </p:nvCxnSpPr>
        <p:spPr>
          <a:xfrm rot="5400000" flipH="1" flipV="1">
            <a:off x="7250925" y="267890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 rot="5400000" flipH="1" flipV="1">
            <a:off x="7251719" y="346392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ĺžnik 35"/>
          <p:cNvSpPr/>
          <p:nvPr/>
        </p:nvSpPr>
        <p:spPr>
          <a:xfrm>
            <a:off x="8001024" y="2857496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7" name="Rovná spojnica 36"/>
          <p:cNvCxnSpPr>
            <a:stCxn id="36" idx="0"/>
          </p:cNvCxnSpPr>
          <p:nvPr/>
        </p:nvCxnSpPr>
        <p:spPr>
          <a:xfrm rot="5400000" flipH="1" flipV="1">
            <a:off x="7965305" y="267890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/>
          <p:cNvCxnSpPr/>
          <p:nvPr/>
        </p:nvCxnSpPr>
        <p:spPr>
          <a:xfrm rot="5400000" flipH="1" flipV="1">
            <a:off x="7966099" y="346392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 38"/>
          <p:cNvSpPr/>
          <p:nvPr/>
        </p:nvSpPr>
        <p:spPr>
          <a:xfrm>
            <a:off x="6215074" y="3571876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vál 39"/>
          <p:cNvSpPr/>
          <p:nvPr/>
        </p:nvSpPr>
        <p:spPr>
          <a:xfrm>
            <a:off x="6357950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6643702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vál 41"/>
          <p:cNvSpPr/>
          <p:nvPr/>
        </p:nvSpPr>
        <p:spPr>
          <a:xfrm>
            <a:off x="7429520" y="3571876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vál 42"/>
          <p:cNvSpPr/>
          <p:nvPr/>
        </p:nvSpPr>
        <p:spPr>
          <a:xfrm>
            <a:off x="7572396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vál 43"/>
          <p:cNvSpPr/>
          <p:nvPr/>
        </p:nvSpPr>
        <p:spPr>
          <a:xfrm>
            <a:off x="7858148" y="38576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Akord 52"/>
          <p:cNvSpPr/>
          <p:nvPr/>
        </p:nvSpPr>
        <p:spPr>
          <a:xfrm rot="11919345">
            <a:off x="5848443" y="4151044"/>
            <a:ext cx="573723" cy="481865"/>
          </a:xfrm>
          <a:prstGeom prst="chord">
            <a:avLst>
              <a:gd name="adj1" fmla="val 3405492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/>
          <p:cNvSpPr/>
          <p:nvPr/>
        </p:nvSpPr>
        <p:spPr>
          <a:xfrm>
            <a:off x="6143636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/>
          <p:cNvSpPr/>
          <p:nvPr/>
        </p:nvSpPr>
        <p:spPr>
          <a:xfrm>
            <a:off x="6429388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6143636" y="40719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Akord 56"/>
          <p:cNvSpPr/>
          <p:nvPr/>
        </p:nvSpPr>
        <p:spPr>
          <a:xfrm rot="11919345">
            <a:off x="7777270" y="4151044"/>
            <a:ext cx="573723" cy="481865"/>
          </a:xfrm>
          <a:prstGeom prst="chord">
            <a:avLst>
              <a:gd name="adj1" fmla="val 3405492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>
            <a:off x="8072463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vál 58"/>
          <p:cNvSpPr/>
          <p:nvPr/>
        </p:nvSpPr>
        <p:spPr>
          <a:xfrm>
            <a:off x="8358215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Ovál 59"/>
          <p:cNvSpPr/>
          <p:nvPr/>
        </p:nvSpPr>
        <p:spPr>
          <a:xfrm>
            <a:off x="8072463" y="40719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>
            <a:off x="5357818" y="4786322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vál 61"/>
          <p:cNvSpPr/>
          <p:nvPr/>
        </p:nvSpPr>
        <p:spPr>
          <a:xfrm>
            <a:off x="5357818" y="1714488"/>
            <a:ext cx="214314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3" name="BlokTextu 62"/>
          <p:cNvSpPr txBox="1"/>
          <p:nvPr/>
        </p:nvSpPr>
        <p:spPr>
          <a:xfrm>
            <a:off x="5214942" y="13572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+3V</a:t>
            </a:r>
            <a:endParaRPr lang="sk-SK" b="1" dirty="0"/>
          </a:p>
        </p:txBody>
      </p:sp>
      <p:sp>
        <p:nvSpPr>
          <p:cNvPr id="64" name="BlokTextu 63"/>
          <p:cNvSpPr txBox="1"/>
          <p:nvPr/>
        </p:nvSpPr>
        <p:spPr>
          <a:xfrm>
            <a:off x="5143504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0V</a:t>
            </a:r>
            <a:endParaRPr lang="sk-SK" b="1" dirty="0"/>
          </a:p>
        </p:txBody>
      </p:sp>
      <p:sp>
        <p:nvSpPr>
          <p:cNvPr id="65" name="BlokTextu 64"/>
          <p:cNvSpPr txBox="1"/>
          <p:nvPr/>
        </p:nvSpPr>
        <p:spPr>
          <a:xfrm>
            <a:off x="5429256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120</a:t>
            </a:r>
            <a:endParaRPr lang="sk-SK" dirty="0"/>
          </a:p>
        </p:txBody>
      </p:sp>
      <p:sp>
        <p:nvSpPr>
          <p:cNvPr id="66" name="BlokTextu 65"/>
          <p:cNvSpPr txBox="1"/>
          <p:nvPr/>
        </p:nvSpPr>
        <p:spPr>
          <a:xfrm>
            <a:off x="6215074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39K</a:t>
            </a:r>
          </a:p>
        </p:txBody>
      </p:sp>
      <p:sp>
        <p:nvSpPr>
          <p:cNvPr id="67" name="BlokTextu 66"/>
          <p:cNvSpPr txBox="1"/>
          <p:nvPr/>
        </p:nvSpPr>
        <p:spPr>
          <a:xfrm>
            <a:off x="6858016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39K</a:t>
            </a:r>
          </a:p>
        </p:txBody>
      </p:sp>
      <p:sp>
        <p:nvSpPr>
          <p:cNvPr id="68" name="BlokTextu 67"/>
          <p:cNvSpPr txBox="1"/>
          <p:nvPr/>
        </p:nvSpPr>
        <p:spPr>
          <a:xfrm>
            <a:off x="7500958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120</a:t>
            </a:r>
          </a:p>
        </p:txBody>
      </p:sp>
      <p:sp>
        <p:nvSpPr>
          <p:cNvPr id="69" name="BlokTextu 68"/>
          <p:cNvSpPr txBox="1"/>
          <p:nvPr/>
        </p:nvSpPr>
        <p:spPr>
          <a:xfrm>
            <a:off x="6286512" y="32739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10u</a:t>
            </a:r>
            <a:endParaRPr lang="sk-SK" dirty="0"/>
          </a:p>
        </p:txBody>
      </p:sp>
      <p:sp>
        <p:nvSpPr>
          <p:cNvPr id="70" name="BlokTextu 69"/>
          <p:cNvSpPr txBox="1"/>
          <p:nvPr/>
        </p:nvSpPr>
        <p:spPr>
          <a:xfrm>
            <a:off x="7572396" y="32861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10u</a:t>
            </a:r>
            <a:endParaRPr lang="sk-SK" dirty="0"/>
          </a:p>
        </p:txBody>
      </p:sp>
      <p:sp>
        <p:nvSpPr>
          <p:cNvPr id="71" name="BlokTextu 70"/>
          <p:cNvSpPr txBox="1"/>
          <p:nvPr/>
        </p:nvSpPr>
        <p:spPr>
          <a:xfrm>
            <a:off x="6286512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BC337</a:t>
            </a:r>
            <a:endParaRPr lang="sk-SK" b="1" dirty="0"/>
          </a:p>
        </p:txBody>
      </p:sp>
      <p:sp>
        <p:nvSpPr>
          <p:cNvPr id="72" name="Obdĺžnik 71"/>
          <p:cNvSpPr/>
          <p:nvPr/>
        </p:nvSpPr>
        <p:spPr>
          <a:xfrm>
            <a:off x="5072066" y="1285860"/>
            <a:ext cx="3786214" cy="3929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BlokTextu 72"/>
          <p:cNvSpPr txBox="1"/>
          <p:nvPr/>
        </p:nvSpPr>
        <p:spPr>
          <a:xfrm>
            <a:off x="7286644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BC337</a:t>
            </a:r>
            <a:endParaRPr lang="sk-SK" b="1" dirty="0"/>
          </a:p>
        </p:txBody>
      </p:sp>
      <p:sp>
        <p:nvSpPr>
          <p:cNvPr id="52" name="BlokTextu 51"/>
          <p:cNvSpPr txBox="1"/>
          <p:nvPr/>
        </p:nvSpPr>
        <p:spPr>
          <a:xfrm>
            <a:off x="5004048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návrh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r>
              <a:rPr lang="sk-SK" b="1" dirty="0" smtClean="0"/>
              <a:t> 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214282" y="2142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Jednoduchý </a:t>
            </a:r>
            <a:r>
              <a:rPr lang="sk-SK" sz="2400" b="1" dirty="0" err="1" smtClean="0"/>
              <a:t>blikač</a:t>
            </a:r>
            <a:r>
              <a:rPr lang="sk-SK" sz="2400" b="1" dirty="0" smtClean="0"/>
              <a:t> s dvoma LED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3500430" y="1571612"/>
            <a:ext cx="64294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50101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32797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112" r="4956" b="2703"/>
          <a:stretch>
            <a:fillRect/>
          </a:stretch>
        </p:blipFill>
        <p:spPr bwMode="auto">
          <a:xfrm>
            <a:off x="5643570" y="3786191"/>
            <a:ext cx="314327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791"/>
            <a:ext cx="6072230" cy="322172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715140" y="21429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dvoma LED s 555</a:t>
            </a:r>
            <a:endParaRPr lang="sk-SK" sz="2400" b="1" dirty="0"/>
          </a:p>
        </p:txBody>
      </p:sp>
      <p:sp>
        <p:nvSpPr>
          <p:cNvPr id="7" name="Obdĺžnik 6"/>
          <p:cNvSpPr/>
          <p:nvPr/>
        </p:nvSpPr>
        <p:spPr>
          <a:xfrm>
            <a:off x="4286248" y="4429132"/>
            <a:ext cx="71438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715008" y="4488428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nica 8"/>
          <p:cNvCxnSpPr/>
          <p:nvPr/>
        </p:nvCxnSpPr>
        <p:spPr>
          <a:xfrm rot="10800000">
            <a:off x="5357818" y="462971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rot="10800000">
            <a:off x="6143636" y="462971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5715009" y="5059932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Rovná spojnica 11"/>
          <p:cNvCxnSpPr/>
          <p:nvPr/>
        </p:nvCxnSpPr>
        <p:spPr>
          <a:xfrm rot="10800000">
            <a:off x="5357819" y="5201219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10800000">
            <a:off x="6143637" y="5201220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5715008" y="50599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R2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715008" y="44762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R1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4214810" y="53456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555</a:t>
            </a:r>
            <a:endParaRPr lang="sk-SK" b="1" dirty="0"/>
          </a:p>
        </p:txBody>
      </p:sp>
      <p:sp>
        <p:nvSpPr>
          <p:cNvPr id="17" name="Obdĺžnik 16"/>
          <p:cNvSpPr/>
          <p:nvPr/>
        </p:nvSpPr>
        <p:spPr>
          <a:xfrm>
            <a:off x="5643570" y="5715016"/>
            <a:ext cx="57150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5715008" y="57150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C2</a:t>
            </a:r>
            <a:endParaRPr lang="sk-SK" b="1" dirty="0"/>
          </a:p>
        </p:txBody>
      </p:sp>
      <p:sp>
        <p:nvSpPr>
          <p:cNvPr id="19" name="Obdĺžnik 18"/>
          <p:cNvSpPr/>
          <p:nvPr/>
        </p:nvSpPr>
        <p:spPr>
          <a:xfrm>
            <a:off x="2928927" y="5072074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0" name="Rovná spojnica 19"/>
          <p:cNvCxnSpPr/>
          <p:nvPr/>
        </p:nvCxnSpPr>
        <p:spPr>
          <a:xfrm rot="10800000">
            <a:off x="2571737" y="521336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rot="10800000">
            <a:off x="3357555" y="5213362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2928926" y="505993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R4</a:t>
            </a:r>
            <a:endParaRPr lang="sk-SK" b="1" dirty="0"/>
          </a:p>
        </p:txBody>
      </p:sp>
      <p:sp>
        <p:nvSpPr>
          <p:cNvPr id="23" name="Obdĺžnik 22"/>
          <p:cNvSpPr/>
          <p:nvPr/>
        </p:nvSpPr>
        <p:spPr>
          <a:xfrm>
            <a:off x="2928926" y="5786454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" name="Rovná spojnica 23"/>
          <p:cNvCxnSpPr/>
          <p:nvPr/>
        </p:nvCxnSpPr>
        <p:spPr>
          <a:xfrm rot="10800000">
            <a:off x="2571736" y="592774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rot="10800000">
            <a:off x="3357554" y="5927742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2928925" y="577431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R3</a:t>
            </a:r>
            <a:endParaRPr lang="sk-SK" b="1" dirty="0"/>
          </a:p>
        </p:txBody>
      </p:sp>
      <p:sp>
        <p:nvSpPr>
          <p:cNvPr id="27" name="Ovál 26"/>
          <p:cNvSpPr/>
          <p:nvPr/>
        </p:nvSpPr>
        <p:spPr>
          <a:xfrm>
            <a:off x="3071802" y="4143380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3214678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3500430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lokTextu 30"/>
          <p:cNvSpPr txBox="1"/>
          <p:nvPr/>
        </p:nvSpPr>
        <p:spPr>
          <a:xfrm>
            <a:off x="3500430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C1</a:t>
            </a:r>
            <a:endParaRPr lang="sk-SK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428596" y="61315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endParaRPr lang="sk-SK" b="1" dirty="0"/>
          </a:p>
        </p:txBody>
      </p:sp>
      <p:sp>
        <p:nvSpPr>
          <p:cNvPr id="33" name="Ovál 32"/>
          <p:cNvSpPr/>
          <p:nvPr/>
        </p:nvSpPr>
        <p:spPr>
          <a:xfrm>
            <a:off x="785786" y="62743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857224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BlokTextu 34"/>
          <p:cNvSpPr txBox="1"/>
          <p:nvPr/>
        </p:nvSpPr>
        <p:spPr>
          <a:xfrm>
            <a:off x="285720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-</a:t>
            </a:r>
            <a:endParaRPr lang="sk-SK" b="1" dirty="0"/>
          </a:p>
        </p:txBody>
      </p:sp>
      <p:sp>
        <p:nvSpPr>
          <p:cNvPr id="36" name="Akord 35"/>
          <p:cNvSpPr/>
          <p:nvPr/>
        </p:nvSpPr>
        <p:spPr>
          <a:xfrm rot="6755174">
            <a:off x="1400149" y="4813748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vál 36"/>
          <p:cNvSpPr/>
          <p:nvPr/>
        </p:nvSpPr>
        <p:spPr>
          <a:xfrm>
            <a:off x="1714480" y="49291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/>
          <p:cNvSpPr/>
          <p:nvPr/>
        </p:nvSpPr>
        <p:spPr>
          <a:xfrm>
            <a:off x="1714480" y="51435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BlokTextu 38"/>
          <p:cNvSpPr txBox="1"/>
          <p:nvPr/>
        </p:nvSpPr>
        <p:spPr>
          <a:xfrm>
            <a:off x="1500166" y="4500570"/>
            <a:ext cx="8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Lo</a:t>
            </a:r>
            <a:endParaRPr lang="sk-SK" b="1" dirty="0"/>
          </a:p>
        </p:txBody>
      </p:sp>
      <p:sp>
        <p:nvSpPr>
          <p:cNvPr id="44" name="Akord 43"/>
          <p:cNvSpPr/>
          <p:nvPr/>
        </p:nvSpPr>
        <p:spPr>
          <a:xfrm rot="17543888">
            <a:off x="1988291" y="4126819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vál 44"/>
          <p:cNvSpPr/>
          <p:nvPr/>
        </p:nvSpPr>
        <p:spPr>
          <a:xfrm rot="10788714">
            <a:off x="2302622" y="442901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vál 45"/>
          <p:cNvSpPr/>
          <p:nvPr/>
        </p:nvSpPr>
        <p:spPr>
          <a:xfrm rot="10788714">
            <a:off x="2302622" y="464332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BlokTextu 46"/>
          <p:cNvSpPr txBox="1"/>
          <p:nvPr/>
        </p:nvSpPr>
        <p:spPr>
          <a:xfrm>
            <a:off x="2159746" y="3929066"/>
            <a:ext cx="8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Hi</a:t>
            </a:r>
            <a:endParaRPr lang="sk-SK" b="1" dirty="0"/>
          </a:p>
        </p:txBody>
      </p:sp>
      <p:sp>
        <p:nvSpPr>
          <p:cNvPr id="48" name="Ovál 47"/>
          <p:cNvSpPr/>
          <p:nvPr/>
        </p:nvSpPr>
        <p:spPr>
          <a:xfrm>
            <a:off x="4214810" y="45720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vál 48"/>
          <p:cNvSpPr/>
          <p:nvPr/>
        </p:nvSpPr>
        <p:spPr>
          <a:xfrm>
            <a:off x="4214810" y="48577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vál 49"/>
          <p:cNvSpPr/>
          <p:nvPr/>
        </p:nvSpPr>
        <p:spPr>
          <a:xfrm>
            <a:off x="4214810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Ovál 50"/>
          <p:cNvSpPr/>
          <p:nvPr/>
        </p:nvSpPr>
        <p:spPr>
          <a:xfrm>
            <a:off x="4214810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vál 51"/>
          <p:cNvSpPr/>
          <p:nvPr/>
        </p:nvSpPr>
        <p:spPr>
          <a:xfrm>
            <a:off x="5000628" y="45720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Ovál 52"/>
          <p:cNvSpPr/>
          <p:nvPr/>
        </p:nvSpPr>
        <p:spPr>
          <a:xfrm>
            <a:off x="5000628" y="49291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/>
          <p:cNvSpPr/>
          <p:nvPr/>
        </p:nvSpPr>
        <p:spPr>
          <a:xfrm>
            <a:off x="5000628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/>
          <p:cNvSpPr/>
          <p:nvPr/>
        </p:nvSpPr>
        <p:spPr>
          <a:xfrm>
            <a:off x="5000628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bdĺžnik 55"/>
          <p:cNvSpPr/>
          <p:nvPr/>
        </p:nvSpPr>
        <p:spPr>
          <a:xfrm>
            <a:off x="4572000" y="442913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bdĺžnik 56"/>
          <p:cNvSpPr/>
          <p:nvPr/>
        </p:nvSpPr>
        <p:spPr>
          <a:xfrm>
            <a:off x="285720" y="3643314"/>
            <a:ext cx="6715172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BlokTextu 57"/>
          <p:cNvSpPr txBox="1"/>
          <p:nvPr/>
        </p:nvSpPr>
        <p:spPr>
          <a:xfrm>
            <a:off x="3071802" y="41312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endParaRPr lang="sk-SK" b="1" dirty="0"/>
          </a:p>
        </p:txBody>
      </p:sp>
      <p:sp>
        <p:nvSpPr>
          <p:cNvPr id="59" name="BlokTextu 58"/>
          <p:cNvSpPr txBox="1"/>
          <p:nvPr/>
        </p:nvSpPr>
        <p:spPr>
          <a:xfrm>
            <a:off x="7236296" y="357301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38" y="3357562"/>
            <a:ext cx="67618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791"/>
            <a:ext cx="6072230" cy="322172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715140" y="21429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dvoma LED s 555</a:t>
            </a:r>
            <a:endParaRPr lang="sk-SK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638" y="3357562"/>
            <a:ext cx="67618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sentex.ca/~mec1995/circ/555te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791"/>
            <a:ext cx="6072230" cy="322172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715140" y="21429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dvoma LED s 555</a:t>
            </a:r>
            <a:endParaRPr lang="sk-SK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357982" cy="30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715140" y="1166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Logická sonda</a:t>
            </a:r>
            <a:endParaRPr lang="sk-SK" sz="2400" b="1" dirty="0"/>
          </a:p>
        </p:txBody>
      </p:sp>
      <p:sp>
        <p:nvSpPr>
          <p:cNvPr id="5" name="Obdĺžnik 4"/>
          <p:cNvSpPr/>
          <p:nvPr/>
        </p:nvSpPr>
        <p:spPr>
          <a:xfrm rot="10800000">
            <a:off x="1928794" y="4572008"/>
            <a:ext cx="78581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928794" y="47863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555</a:t>
            </a:r>
            <a:endParaRPr lang="sk-SK" b="1" dirty="0"/>
          </a:p>
        </p:txBody>
      </p:sp>
      <p:sp>
        <p:nvSpPr>
          <p:cNvPr id="8" name="Ovál 7"/>
          <p:cNvSpPr/>
          <p:nvPr/>
        </p:nvSpPr>
        <p:spPr>
          <a:xfrm rot="10800000">
            <a:off x="1857356" y="47148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 rot="10800000">
            <a:off x="1857356" y="50720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 rot="10800000">
            <a:off x="1857356" y="54292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10800000">
            <a:off x="1857356" y="57864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0800000">
            <a:off x="2714612" y="47148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rot="10800000">
            <a:off x="2714612" y="50720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 rot="10800000">
            <a:off x="2714612" y="54292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10800000">
            <a:off x="2714612" y="57864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 rot="10800000">
            <a:off x="2214546" y="5929330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1857356" y="4071942"/>
            <a:ext cx="571504" cy="297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/>
          <p:cNvCxnSpPr/>
          <p:nvPr/>
        </p:nvCxnSpPr>
        <p:spPr>
          <a:xfrm>
            <a:off x="1428728" y="4214818"/>
            <a:ext cx="404815" cy="104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10800000">
            <a:off x="2428860" y="4225372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857355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18K</a:t>
            </a:r>
            <a:endParaRPr lang="sk-SK" b="1" dirty="0"/>
          </a:p>
        </p:txBody>
      </p:sp>
      <p:sp>
        <p:nvSpPr>
          <p:cNvPr id="23" name="Obdĺžnik 22"/>
          <p:cNvSpPr/>
          <p:nvPr/>
        </p:nvSpPr>
        <p:spPr>
          <a:xfrm>
            <a:off x="4929190" y="4988494"/>
            <a:ext cx="571504" cy="297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" name="Rovná spojnica 23"/>
          <p:cNvCxnSpPr/>
          <p:nvPr/>
        </p:nvCxnSpPr>
        <p:spPr>
          <a:xfrm>
            <a:off x="4500562" y="5131370"/>
            <a:ext cx="404815" cy="104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rot="10800000">
            <a:off x="5500694" y="5141924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4929189" y="49884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470</a:t>
            </a:r>
            <a:endParaRPr lang="sk-SK" b="1" dirty="0"/>
          </a:p>
        </p:txBody>
      </p:sp>
      <p:sp>
        <p:nvSpPr>
          <p:cNvPr id="27" name="Obdĺžnik 26"/>
          <p:cNvSpPr/>
          <p:nvPr/>
        </p:nvSpPr>
        <p:spPr>
          <a:xfrm>
            <a:off x="4929190" y="5702874"/>
            <a:ext cx="571504" cy="297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8" name="Rovná spojnica 27"/>
          <p:cNvCxnSpPr/>
          <p:nvPr/>
        </p:nvCxnSpPr>
        <p:spPr>
          <a:xfrm>
            <a:off x="4500562" y="5845750"/>
            <a:ext cx="404815" cy="104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rot="10800000">
            <a:off x="5500694" y="5856304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4929190" y="57028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470</a:t>
            </a:r>
            <a:endParaRPr lang="sk-SK" b="1" dirty="0"/>
          </a:p>
        </p:txBody>
      </p:sp>
      <p:sp>
        <p:nvSpPr>
          <p:cNvPr id="31" name="Obdĺžnik 30"/>
          <p:cNvSpPr/>
          <p:nvPr/>
        </p:nvSpPr>
        <p:spPr>
          <a:xfrm>
            <a:off x="6858016" y="4572008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2" name="Rovná spojnica 31"/>
          <p:cNvCxnSpPr>
            <a:stCxn id="31" idx="0"/>
          </p:cNvCxnSpPr>
          <p:nvPr/>
        </p:nvCxnSpPr>
        <p:spPr>
          <a:xfrm rot="5400000" flipH="1" flipV="1">
            <a:off x="6822297" y="4393413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rot="5400000" flipH="1" flipV="1">
            <a:off x="6823091" y="5178437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7215206" y="45005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150</a:t>
            </a:r>
            <a:endParaRPr lang="sk-SK" b="1" dirty="0"/>
          </a:p>
        </p:txBody>
      </p:sp>
      <p:sp>
        <p:nvSpPr>
          <p:cNvPr id="35" name="Obdĺžnik 34"/>
          <p:cNvSpPr/>
          <p:nvPr/>
        </p:nvSpPr>
        <p:spPr>
          <a:xfrm>
            <a:off x="6357950" y="457121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6" name="Rovná spojnica 35"/>
          <p:cNvCxnSpPr>
            <a:stCxn id="35" idx="0"/>
          </p:cNvCxnSpPr>
          <p:nvPr/>
        </p:nvCxnSpPr>
        <p:spPr>
          <a:xfrm rot="5400000" flipH="1" flipV="1">
            <a:off x="6322231" y="4392619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/>
          <p:cNvCxnSpPr/>
          <p:nvPr/>
        </p:nvCxnSpPr>
        <p:spPr>
          <a:xfrm rot="5400000" flipH="1" flipV="1">
            <a:off x="6323025" y="5177643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6000760" y="45598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D1</a:t>
            </a:r>
          </a:p>
        </p:txBody>
      </p:sp>
      <p:cxnSp>
        <p:nvCxnSpPr>
          <p:cNvPr id="40" name="Rovná spojnica 39"/>
          <p:cNvCxnSpPr/>
          <p:nvPr/>
        </p:nvCxnSpPr>
        <p:spPr>
          <a:xfrm>
            <a:off x="6357950" y="4643446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ĺžnik 40"/>
          <p:cNvSpPr/>
          <p:nvPr/>
        </p:nvSpPr>
        <p:spPr>
          <a:xfrm>
            <a:off x="6357951" y="6215082"/>
            <a:ext cx="571504" cy="297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2" name="Rovná spojnica 41"/>
          <p:cNvCxnSpPr/>
          <p:nvPr/>
        </p:nvCxnSpPr>
        <p:spPr>
          <a:xfrm>
            <a:off x="5929323" y="6357958"/>
            <a:ext cx="404815" cy="104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ovná spojnica 42"/>
          <p:cNvCxnSpPr/>
          <p:nvPr/>
        </p:nvCxnSpPr>
        <p:spPr>
          <a:xfrm rot="10800000">
            <a:off x="6929455" y="6368512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6357950" y="62150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D2</a:t>
            </a:r>
            <a:endParaRPr lang="sk-SK" b="1" dirty="0"/>
          </a:p>
        </p:txBody>
      </p:sp>
      <p:cxnSp>
        <p:nvCxnSpPr>
          <p:cNvPr id="46" name="Rovná spojnica 45"/>
          <p:cNvCxnSpPr/>
          <p:nvPr/>
        </p:nvCxnSpPr>
        <p:spPr>
          <a:xfrm rot="16200000" flipH="1">
            <a:off x="6714743" y="6357561"/>
            <a:ext cx="284958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ál 47"/>
          <p:cNvSpPr/>
          <p:nvPr/>
        </p:nvSpPr>
        <p:spPr>
          <a:xfrm>
            <a:off x="7643834" y="557214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vál 49"/>
          <p:cNvSpPr/>
          <p:nvPr/>
        </p:nvSpPr>
        <p:spPr>
          <a:xfrm>
            <a:off x="7643834" y="628652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BlokTextu 50"/>
          <p:cNvSpPr txBox="1"/>
          <p:nvPr/>
        </p:nvSpPr>
        <p:spPr>
          <a:xfrm>
            <a:off x="7929586" y="55007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r>
              <a:rPr lang="sk-SK" b="1" dirty="0" err="1" smtClean="0"/>
              <a:t>Ub</a:t>
            </a:r>
            <a:endParaRPr lang="sk-SK" b="1" dirty="0"/>
          </a:p>
        </p:txBody>
      </p:sp>
      <p:sp>
        <p:nvSpPr>
          <p:cNvPr id="52" name="BlokTextu 51"/>
          <p:cNvSpPr txBox="1"/>
          <p:nvPr/>
        </p:nvSpPr>
        <p:spPr>
          <a:xfrm>
            <a:off x="8001024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0b</a:t>
            </a:r>
            <a:endParaRPr lang="sk-SK" b="1" dirty="0"/>
          </a:p>
        </p:txBody>
      </p:sp>
      <p:sp>
        <p:nvSpPr>
          <p:cNvPr id="53" name="Ovál 52"/>
          <p:cNvSpPr/>
          <p:nvPr/>
        </p:nvSpPr>
        <p:spPr>
          <a:xfrm>
            <a:off x="785786" y="628652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BlokTextu 53"/>
          <p:cNvSpPr txBox="1"/>
          <p:nvPr/>
        </p:nvSpPr>
        <p:spPr>
          <a:xfrm>
            <a:off x="571472" y="58457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Hrot</a:t>
            </a:r>
            <a:endParaRPr lang="sk-SK" b="1" dirty="0"/>
          </a:p>
        </p:txBody>
      </p:sp>
      <p:sp>
        <p:nvSpPr>
          <p:cNvPr id="55" name="Akord 54"/>
          <p:cNvSpPr/>
          <p:nvPr/>
        </p:nvSpPr>
        <p:spPr>
          <a:xfrm rot="1400274">
            <a:off x="3468944" y="4750043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vál 56"/>
          <p:cNvSpPr/>
          <p:nvPr/>
        </p:nvSpPr>
        <p:spPr>
          <a:xfrm rot="10800000">
            <a:off x="3571868" y="50720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 rot="10800000">
            <a:off x="3786182" y="50720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Akord 58"/>
          <p:cNvSpPr/>
          <p:nvPr/>
        </p:nvSpPr>
        <p:spPr>
          <a:xfrm rot="1400274">
            <a:off x="3468945" y="5547844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Ovál 59"/>
          <p:cNvSpPr/>
          <p:nvPr/>
        </p:nvSpPr>
        <p:spPr>
          <a:xfrm rot="10800000">
            <a:off x="3571869" y="58698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 rot="10800000">
            <a:off x="3786183" y="58698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BlokTextu 61"/>
          <p:cNvSpPr txBox="1"/>
          <p:nvPr/>
        </p:nvSpPr>
        <p:spPr>
          <a:xfrm>
            <a:off x="4000496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LED1</a:t>
            </a:r>
            <a:endParaRPr lang="sk-SK" b="1" dirty="0"/>
          </a:p>
        </p:txBody>
      </p:sp>
      <p:sp>
        <p:nvSpPr>
          <p:cNvPr id="63" name="BlokTextu 62"/>
          <p:cNvSpPr txBox="1"/>
          <p:nvPr/>
        </p:nvSpPr>
        <p:spPr>
          <a:xfrm>
            <a:off x="4000496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LED2</a:t>
            </a:r>
            <a:endParaRPr lang="sk-SK" b="1" dirty="0"/>
          </a:p>
        </p:txBody>
      </p:sp>
      <p:sp>
        <p:nvSpPr>
          <p:cNvPr id="64" name="Obdĺžnik 63"/>
          <p:cNvSpPr/>
          <p:nvPr/>
        </p:nvSpPr>
        <p:spPr>
          <a:xfrm>
            <a:off x="357158" y="3857628"/>
            <a:ext cx="8429684" cy="285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BlokTextu 55"/>
          <p:cNvSpPr txBox="1"/>
          <p:nvPr/>
        </p:nvSpPr>
        <p:spPr>
          <a:xfrm>
            <a:off x="6732240" y="62068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pomocou programu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32197"/>
            <a:ext cx="8286808" cy="33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6357982" cy="30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715140" y="35716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Logická sonda</a:t>
            </a:r>
            <a:endParaRPr lang="sk-SK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332197"/>
            <a:ext cx="8286808" cy="33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6357982" cy="30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715140" y="35716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Logická sonda</a:t>
            </a:r>
            <a:endParaRPr lang="sk-SK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703"/>
            <a:ext cx="4500594" cy="27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786446" y="28572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3 LED</a:t>
            </a:r>
            <a:endParaRPr lang="sk-SK" sz="2400" b="1" dirty="0"/>
          </a:p>
        </p:txBody>
      </p:sp>
      <p:sp>
        <p:nvSpPr>
          <p:cNvPr id="7" name="Ovál 6"/>
          <p:cNvSpPr/>
          <p:nvPr/>
        </p:nvSpPr>
        <p:spPr>
          <a:xfrm>
            <a:off x="714348" y="4714884"/>
            <a:ext cx="642942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857224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1142976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2214546" y="4714884"/>
            <a:ext cx="642942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2357422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2643174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3857620" y="4714884"/>
            <a:ext cx="642942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4000496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4286248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Akord 17"/>
          <p:cNvSpPr/>
          <p:nvPr/>
        </p:nvSpPr>
        <p:spPr>
          <a:xfrm rot="6790534">
            <a:off x="1631833" y="330853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1857356" y="335756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1857356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Akord 20"/>
          <p:cNvSpPr/>
          <p:nvPr/>
        </p:nvSpPr>
        <p:spPr>
          <a:xfrm rot="6790534">
            <a:off x="3203469" y="330853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3428992" y="335756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3428992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Akord 23"/>
          <p:cNvSpPr/>
          <p:nvPr/>
        </p:nvSpPr>
        <p:spPr>
          <a:xfrm rot="6790534">
            <a:off x="4775105" y="330853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5000628" y="335756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5000628" y="357187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6"/>
          <p:cNvSpPr/>
          <p:nvPr/>
        </p:nvSpPr>
        <p:spPr>
          <a:xfrm>
            <a:off x="1428728" y="4286256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9" name="Rovná spojnica 28"/>
          <p:cNvCxnSpPr>
            <a:stCxn id="27" idx="0"/>
          </p:cNvCxnSpPr>
          <p:nvPr/>
        </p:nvCxnSpPr>
        <p:spPr>
          <a:xfrm rot="5400000" flipH="1" flipV="1">
            <a:off x="1428728" y="4143380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 rot="5400000" flipH="1" flipV="1">
            <a:off x="1429522" y="4928404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ĺžnik 34"/>
          <p:cNvSpPr/>
          <p:nvPr/>
        </p:nvSpPr>
        <p:spPr>
          <a:xfrm>
            <a:off x="1785918" y="4285462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6" name="Rovná spojnica 35"/>
          <p:cNvCxnSpPr>
            <a:stCxn id="35" idx="0"/>
          </p:cNvCxnSpPr>
          <p:nvPr/>
        </p:nvCxnSpPr>
        <p:spPr>
          <a:xfrm rot="5400000" flipH="1" flipV="1">
            <a:off x="1785918" y="4142586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/>
          <p:cNvCxnSpPr/>
          <p:nvPr/>
        </p:nvCxnSpPr>
        <p:spPr>
          <a:xfrm rot="5400000" flipH="1" flipV="1">
            <a:off x="1786712" y="4927610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ĺžnik 41"/>
          <p:cNvSpPr/>
          <p:nvPr/>
        </p:nvSpPr>
        <p:spPr>
          <a:xfrm>
            <a:off x="3000364" y="4286256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3" name="Rovná spojnica 42"/>
          <p:cNvCxnSpPr>
            <a:stCxn id="42" idx="0"/>
          </p:cNvCxnSpPr>
          <p:nvPr/>
        </p:nvCxnSpPr>
        <p:spPr>
          <a:xfrm rot="5400000" flipH="1" flipV="1">
            <a:off x="3000364" y="4143380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/>
          <p:cNvCxnSpPr/>
          <p:nvPr/>
        </p:nvCxnSpPr>
        <p:spPr>
          <a:xfrm rot="5400000" flipH="1" flipV="1">
            <a:off x="3001158" y="4928404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4286248" y="49998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bdĺžnik 48"/>
          <p:cNvSpPr/>
          <p:nvPr/>
        </p:nvSpPr>
        <p:spPr>
          <a:xfrm>
            <a:off x="3357554" y="4285462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0" name="Rovná spojnica 49"/>
          <p:cNvCxnSpPr>
            <a:stCxn id="49" idx="0"/>
          </p:cNvCxnSpPr>
          <p:nvPr/>
        </p:nvCxnSpPr>
        <p:spPr>
          <a:xfrm rot="5400000" flipH="1" flipV="1">
            <a:off x="3357554" y="4142586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rot="5400000" flipH="1" flipV="1">
            <a:off x="3358348" y="4927610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ĺžnik 55"/>
          <p:cNvSpPr/>
          <p:nvPr/>
        </p:nvSpPr>
        <p:spPr>
          <a:xfrm>
            <a:off x="4572000" y="4357694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57" name="Rovná spojnica 56"/>
          <p:cNvCxnSpPr>
            <a:stCxn id="56" idx="0"/>
          </p:cNvCxnSpPr>
          <p:nvPr/>
        </p:nvCxnSpPr>
        <p:spPr>
          <a:xfrm rot="5400000" flipH="1" flipV="1">
            <a:off x="4572000" y="4214818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nica 57"/>
          <p:cNvCxnSpPr/>
          <p:nvPr/>
        </p:nvCxnSpPr>
        <p:spPr>
          <a:xfrm rot="5400000" flipH="1" flipV="1">
            <a:off x="4572794" y="4999842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ĺžnik 62"/>
          <p:cNvSpPr/>
          <p:nvPr/>
        </p:nvSpPr>
        <p:spPr>
          <a:xfrm>
            <a:off x="4929190" y="4356900"/>
            <a:ext cx="28575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4" name="Rovná spojnica 63"/>
          <p:cNvCxnSpPr>
            <a:stCxn id="63" idx="0"/>
          </p:cNvCxnSpPr>
          <p:nvPr/>
        </p:nvCxnSpPr>
        <p:spPr>
          <a:xfrm rot="5400000" flipH="1" flipV="1">
            <a:off x="4929190" y="4214024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nica 64"/>
          <p:cNvCxnSpPr/>
          <p:nvPr/>
        </p:nvCxnSpPr>
        <p:spPr>
          <a:xfrm rot="5400000" flipH="1" flipV="1">
            <a:off x="4929984" y="4999048"/>
            <a:ext cx="28575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kord 65"/>
          <p:cNvSpPr/>
          <p:nvPr/>
        </p:nvSpPr>
        <p:spPr>
          <a:xfrm rot="17584093">
            <a:off x="1297060" y="535036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Ovál 66"/>
          <p:cNvSpPr/>
          <p:nvPr/>
        </p:nvSpPr>
        <p:spPr>
          <a:xfrm>
            <a:off x="1214414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Ovál 67"/>
          <p:cNvSpPr/>
          <p:nvPr/>
        </p:nvSpPr>
        <p:spPr>
          <a:xfrm>
            <a:off x="1571604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vál 68"/>
          <p:cNvSpPr/>
          <p:nvPr/>
        </p:nvSpPr>
        <p:spPr>
          <a:xfrm>
            <a:off x="1857356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Akord 73"/>
          <p:cNvSpPr/>
          <p:nvPr/>
        </p:nvSpPr>
        <p:spPr>
          <a:xfrm rot="17584093">
            <a:off x="2846566" y="535036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Ovál 74"/>
          <p:cNvSpPr/>
          <p:nvPr/>
        </p:nvSpPr>
        <p:spPr>
          <a:xfrm>
            <a:off x="2763920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Ovál 75"/>
          <p:cNvSpPr/>
          <p:nvPr/>
        </p:nvSpPr>
        <p:spPr>
          <a:xfrm>
            <a:off x="3121110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7" name="Ovál 76"/>
          <p:cNvSpPr/>
          <p:nvPr/>
        </p:nvSpPr>
        <p:spPr>
          <a:xfrm>
            <a:off x="3406862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1" name="Akord 80"/>
          <p:cNvSpPr/>
          <p:nvPr/>
        </p:nvSpPr>
        <p:spPr>
          <a:xfrm rot="17584093">
            <a:off x="4511770" y="5350369"/>
            <a:ext cx="571504" cy="556815"/>
          </a:xfrm>
          <a:prstGeom prst="chord">
            <a:avLst>
              <a:gd name="adj1" fmla="val 2700000"/>
              <a:gd name="adj2" fmla="val 16053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2" name="Ovál 81"/>
          <p:cNvSpPr/>
          <p:nvPr/>
        </p:nvSpPr>
        <p:spPr>
          <a:xfrm>
            <a:off x="4429124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3" name="Ovál 82"/>
          <p:cNvSpPr/>
          <p:nvPr/>
        </p:nvSpPr>
        <p:spPr>
          <a:xfrm>
            <a:off x="4786314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4" name="Ovál 83"/>
          <p:cNvSpPr/>
          <p:nvPr/>
        </p:nvSpPr>
        <p:spPr>
          <a:xfrm>
            <a:off x="5072066" y="561370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5" name="Ovál 84"/>
          <p:cNvSpPr/>
          <p:nvPr/>
        </p:nvSpPr>
        <p:spPr>
          <a:xfrm>
            <a:off x="785786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6" name="Ovál 85"/>
          <p:cNvSpPr/>
          <p:nvPr/>
        </p:nvSpPr>
        <p:spPr>
          <a:xfrm>
            <a:off x="785786" y="60722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/>
          <p:cNvSpPr/>
          <p:nvPr/>
        </p:nvSpPr>
        <p:spPr>
          <a:xfrm>
            <a:off x="428596" y="3071810"/>
            <a:ext cx="5214974" cy="3500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BlokTextu 59"/>
          <p:cNvSpPr txBox="1"/>
          <p:nvPr/>
        </p:nvSpPr>
        <p:spPr>
          <a:xfrm>
            <a:off x="5796136" y="9087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pomocou programu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058"/>
            <a:ext cx="8748464" cy="46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DPS pomocou </a:t>
            </a:r>
            <a:r>
              <a:rPr lang="sk-SK" b="1" dirty="0" err="1" smtClean="0"/>
              <a:t>Sprint-Layout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Pracovná plocha </a:t>
            </a:r>
            <a:r>
              <a:rPr lang="sk-SK" dirty="0" err="1" smtClean="0"/>
              <a:t>Sprint-Layoutu</a:t>
            </a: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2483768" y="764704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4355976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Horné menu 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flipH="1">
            <a:off x="3995936" y="692696"/>
            <a:ext cx="22322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6372200" y="548680"/>
            <a:ext cx="153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Lišta nástrojov</a:t>
            </a:r>
            <a:endParaRPr lang="sk-SK" dirty="0"/>
          </a:p>
        </p:txBody>
      </p:sp>
      <p:cxnSp>
        <p:nvCxnSpPr>
          <p:cNvPr id="18" name="Rovná spojovacia šípka 17"/>
          <p:cNvCxnSpPr/>
          <p:nvPr/>
        </p:nvCxnSpPr>
        <p:spPr>
          <a:xfrm flipH="1" flipV="1">
            <a:off x="683568" y="2492896"/>
            <a:ext cx="324036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974714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Bočné menu</a:t>
            </a:r>
            <a:endParaRPr lang="sk-SK" dirty="0"/>
          </a:p>
        </p:txBody>
      </p:sp>
      <p:cxnSp>
        <p:nvCxnSpPr>
          <p:cNvPr id="21" name="Rovná spojovacia šípka 20"/>
          <p:cNvCxnSpPr/>
          <p:nvPr/>
        </p:nvCxnSpPr>
        <p:spPr>
          <a:xfrm flipV="1">
            <a:off x="6084168" y="3068960"/>
            <a:ext cx="1224136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4499992" y="5877272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vlastností</a:t>
            </a:r>
            <a:endParaRPr lang="sk-SK" dirty="0"/>
          </a:p>
        </p:txBody>
      </p:sp>
      <p:cxnSp>
        <p:nvCxnSpPr>
          <p:cNvPr id="24" name="Rovná spojovacia šípka 23"/>
          <p:cNvCxnSpPr/>
          <p:nvPr/>
        </p:nvCxnSpPr>
        <p:spPr>
          <a:xfrm flipV="1">
            <a:off x="6876256" y="2780928"/>
            <a:ext cx="1656184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6948264" y="5877272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súčiastok</a:t>
            </a:r>
            <a:endParaRPr lang="sk-SK" dirty="0"/>
          </a:p>
        </p:txBody>
      </p:sp>
      <p:cxnSp>
        <p:nvCxnSpPr>
          <p:cNvPr id="27" name="Rovná spojovacia šípka 26"/>
          <p:cNvCxnSpPr/>
          <p:nvPr/>
        </p:nvCxnSpPr>
        <p:spPr>
          <a:xfrm flipH="1" flipV="1">
            <a:off x="1403648" y="566124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1547941" y="5877272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vrstiev</a:t>
            </a:r>
            <a:endParaRPr lang="sk-SK" dirty="0"/>
          </a:p>
        </p:txBody>
      </p:sp>
      <p:cxnSp>
        <p:nvCxnSpPr>
          <p:cNvPr id="31" name="Rovná spojovacia šípka 30"/>
          <p:cNvCxnSpPr/>
          <p:nvPr/>
        </p:nvCxnSpPr>
        <p:spPr>
          <a:xfrm flipH="1" flipV="1">
            <a:off x="467544" y="573325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0" y="5877272"/>
            <a:ext cx="15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súradníc</a:t>
            </a:r>
            <a:endParaRPr lang="sk-SK" dirty="0"/>
          </a:p>
        </p:txBody>
      </p:sp>
      <p:cxnSp>
        <p:nvCxnSpPr>
          <p:cNvPr id="34" name="Rovná spojovacia šípka 33"/>
          <p:cNvCxnSpPr/>
          <p:nvPr/>
        </p:nvCxnSpPr>
        <p:spPr>
          <a:xfrm flipH="1" flipV="1">
            <a:off x="395536" y="4365104"/>
            <a:ext cx="129614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1619672" y="6381328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Panel parametrov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703"/>
            <a:ext cx="4500594" cy="27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95905"/>
            <a:ext cx="5072098" cy="36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786446" y="28572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3 LED</a:t>
            </a:r>
            <a:endParaRPr lang="sk-SK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703"/>
            <a:ext cx="4500594" cy="27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95905"/>
            <a:ext cx="5072098" cy="36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786446" y="28572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 3 LED</a:t>
            </a:r>
            <a:endParaRPr lang="sk-SK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ttp://m.smihal.szm.com/Schemy/LM386_soubory/LM38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4857784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286512" y="28572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Zosilňovače</a:t>
            </a:r>
            <a:endParaRPr lang="sk-SK" sz="3200" b="1" dirty="0"/>
          </a:p>
        </p:txBody>
      </p:sp>
      <p:sp>
        <p:nvSpPr>
          <p:cNvPr id="7" name="Obdĺžnik 6"/>
          <p:cNvSpPr/>
          <p:nvPr/>
        </p:nvSpPr>
        <p:spPr>
          <a:xfrm>
            <a:off x="2357422" y="4071942"/>
            <a:ext cx="100013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428860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714612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3143240" y="47148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2428860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2714612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2928926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3143240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2357422" y="4286256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4000496" y="3500438"/>
            <a:ext cx="78581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4357686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4357686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5715008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3643306" y="4500570"/>
            <a:ext cx="28575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3714744" y="45720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3714744" y="500063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4000496" y="4500570"/>
            <a:ext cx="78581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4357686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4357686" y="500063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5715008" y="57864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5357818" y="50720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4857752" y="50720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4071934" y="5429264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2" name="Rovná spojnica 31"/>
          <p:cNvCxnSpPr>
            <a:stCxn id="30" idx="3"/>
          </p:cNvCxnSpPr>
          <p:nvPr/>
        </p:nvCxnSpPr>
        <p:spPr>
          <a:xfrm flipV="1">
            <a:off x="4500562" y="5528733"/>
            <a:ext cx="257705" cy="76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V="1">
            <a:off x="3814229" y="5500702"/>
            <a:ext cx="257705" cy="76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ĺžnik 33"/>
          <p:cNvSpPr/>
          <p:nvPr/>
        </p:nvSpPr>
        <p:spPr>
          <a:xfrm>
            <a:off x="2242593" y="5429264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5" name="Rovná spojnica 34"/>
          <p:cNvCxnSpPr>
            <a:stCxn id="34" idx="3"/>
          </p:cNvCxnSpPr>
          <p:nvPr/>
        </p:nvCxnSpPr>
        <p:spPr>
          <a:xfrm flipV="1">
            <a:off x="2671221" y="5528733"/>
            <a:ext cx="257705" cy="76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flipV="1">
            <a:off x="1984888" y="5500702"/>
            <a:ext cx="257705" cy="76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ĺžnik 36"/>
          <p:cNvSpPr/>
          <p:nvPr/>
        </p:nvSpPr>
        <p:spPr>
          <a:xfrm>
            <a:off x="857224" y="4071942"/>
            <a:ext cx="71438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/>
          <p:cNvSpPr/>
          <p:nvPr/>
        </p:nvSpPr>
        <p:spPr>
          <a:xfrm>
            <a:off x="928662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vál 38"/>
          <p:cNvSpPr/>
          <p:nvPr/>
        </p:nvSpPr>
        <p:spPr>
          <a:xfrm>
            <a:off x="1357290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vál 39"/>
          <p:cNvSpPr/>
          <p:nvPr/>
        </p:nvSpPr>
        <p:spPr>
          <a:xfrm>
            <a:off x="642910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642910" y="57864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BlokTextu 41"/>
          <p:cNvSpPr txBox="1"/>
          <p:nvPr/>
        </p:nvSpPr>
        <p:spPr>
          <a:xfrm>
            <a:off x="500034" y="33575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IN</a:t>
            </a:r>
            <a:endParaRPr lang="sk-SK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714348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5357818" y="37861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+6-15V</a:t>
            </a:r>
            <a:endParaRPr lang="sk-SK" b="1" dirty="0"/>
          </a:p>
        </p:txBody>
      </p:sp>
      <p:sp>
        <p:nvSpPr>
          <p:cNvPr id="45" name="BlokTextu 44"/>
          <p:cNvSpPr txBox="1"/>
          <p:nvPr/>
        </p:nvSpPr>
        <p:spPr>
          <a:xfrm>
            <a:off x="5214942" y="58578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4857752" y="52028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REP</a:t>
            </a:r>
            <a:endParaRPr lang="sk-SK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29058" y="56314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R2</a:t>
            </a:r>
            <a:endParaRPr lang="sk-SK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2214546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R1</a:t>
            </a:r>
            <a:endParaRPr lang="sk-SK" b="1" dirty="0"/>
          </a:p>
        </p:txBody>
      </p:sp>
      <p:sp>
        <p:nvSpPr>
          <p:cNvPr id="49" name="BlokTextu 48"/>
          <p:cNvSpPr txBox="1"/>
          <p:nvPr/>
        </p:nvSpPr>
        <p:spPr>
          <a:xfrm>
            <a:off x="1857356" y="35597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LM386</a:t>
            </a:r>
            <a:endParaRPr lang="sk-SK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3929058" y="32025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C4</a:t>
            </a:r>
            <a:endParaRPr lang="sk-SK" b="1" dirty="0"/>
          </a:p>
        </p:txBody>
      </p:sp>
      <p:sp>
        <p:nvSpPr>
          <p:cNvPr id="51" name="BlokTextu 50"/>
          <p:cNvSpPr txBox="1"/>
          <p:nvPr/>
        </p:nvSpPr>
        <p:spPr>
          <a:xfrm>
            <a:off x="4643438" y="44291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C3</a:t>
            </a:r>
            <a:endParaRPr lang="sk-SK" b="1" dirty="0"/>
          </a:p>
        </p:txBody>
      </p:sp>
      <p:sp>
        <p:nvSpPr>
          <p:cNvPr id="52" name="BlokTextu 51"/>
          <p:cNvSpPr txBox="1"/>
          <p:nvPr/>
        </p:nvSpPr>
        <p:spPr>
          <a:xfrm>
            <a:off x="3286116" y="48577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C2</a:t>
            </a:r>
            <a:endParaRPr lang="sk-SK" b="1" dirty="0"/>
          </a:p>
        </p:txBody>
      </p:sp>
      <p:sp>
        <p:nvSpPr>
          <p:cNvPr id="53" name="Akord 52"/>
          <p:cNvSpPr/>
          <p:nvPr/>
        </p:nvSpPr>
        <p:spPr>
          <a:xfrm rot="10800000">
            <a:off x="142844" y="4572008"/>
            <a:ext cx="1785950" cy="857256"/>
          </a:xfrm>
          <a:prstGeom prst="chord">
            <a:avLst>
              <a:gd name="adj1" fmla="val 5275351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/>
          <p:cNvSpPr/>
          <p:nvPr/>
        </p:nvSpPr>
        <p:spPr>
          <a:xfrm>
            <a:off x="857224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/>
          <p:cNvSpPr/>
          <p:nvPr/>
        </p:nvSpPr>
        <p:spPr>
          <a:xfrm>
            <a:off x="857224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1928794" y="492919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BlokTextu 56"/>
          <p:cNvSpPr txBox="1"/>
          <p:nvPr/>
        </p:nvSpPr>
        <p:spPr>
          <a:xfrm>
            <a:off x="1071538" y="542926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P5K</a:t>
            </a:r>
            <a:endParaRPr lang="sk-SK" b="1" dirty="0"/>
          </a:p>
        </p:txBody>
      </p:sp>
      <p:sp>
        <p:nvSpPr>
          <p:cNvPr id="58" name="BlokTextu 57"/>
          <p:cNvSpPr txBox="1"/>
          <p:nvPr/>
        </p:nvSpPr>
        <p:spPr>
          <a:xfrm>
            <a:off x="857224" y="36433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C1</a:t>
            </a:r>
            <a:endParaRPr lang="sk-SK" b="1" dirty="0"/>
          </a:p>
        </p:txBody>
      </p:sp>
      <p:sp>
        <p:nvSpPr>
          <p:cNvPr id="59" name="Obdĺžnik 58"/>
          <p:cNvSpPr/>
          <p:nvPr/>
        </p:nvSpPr>
        <p:spPr>
          <a:xfrm>
            <a:off x="214282" y="3000372"/>
            <a:ext cx="6429420" cy="3643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0" name="BlokTextu 59"/>
          <p:cNvSpPr txBox="1"/>
          <p:nvPr/>
        </p:nvSpPr>
        <p:spPr>
          <a:xfrm>
            <a:off x="6300192" y="836712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16690"/>
            <a:ext cx="5936013" cy="35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http://m.smihal.szm.com/Schemy/LM386_soubory/LM38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4857784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286512" y="28572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Zosilňovače</a:t>
            </a:r>
            <a:endParaRPr lang="sk-SK" sz="3200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500034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  <p:sp>
        <p:nvSpPr>
          <p:cNvPr id="45" name="BlokTextu 44"/>
          <p:cNvSpPr txBox="1"/>
          <p:nvPr/>
        </p:nvSpPr>
        <p:spPr>
          <a:xfrm>
            <a:off x="5214942" y="59886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16690"/>
            <a:ext cx="5936013" cy="35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http://m.smihal.szm.com/Schemy/LM386_soubory/LM38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4857784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286512" y="28572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Zosilňovače</a:t>
            </a:r>
            <a:endParaRPr lang="sk-SK" sz="3200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500034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  <p:sp>
        <p:nvSpPr>
          <p:cNvPr id="45" name="BlokTextu 44"/>
          <p:cNvSpPr txBox="1"/>
          <p:nvPr/>
        </p:nvSpPr>
        <p:spPr>
          <a:xfrm>
            <a:off x="5214942" y="59886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GND</a:t>
            </a:r>
            <a:endParaRPr lang="sk-SK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214290"/>
            <a:ext cx="7820942" cy="2783873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700086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Lineárny napájací zdroj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785786" y="4286256"/>
            <a:ext cx="21431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3" name="Rovná spojnica 32"/>
          <p:cNvCxnSpPr/>
          <p:nvPr/>
        </p:nvCxnSpPr>
        <p:spPr>
          <a:xfrm rot="5400000">
            <a:off x="749273" y="410766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 rot="5400000">
            <a:off x="750861" y="4821247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rot="10800000" flipH="1">
            <a:off x="785786" y="4357694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ĺžnik 36"/>
          <p:cNvSpPr/>
          <p:nvPr/>
        </p:nvSpPr>
        <p:spPr>
          <a:xfrm>
            <a:off x="1142976" y="5572140"/>
            <a:ext cx="21431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8" name="Rovná spojnica 37"/>
          <p:cNvCxnSpPr/>
          <p:nvPr/>
        </p:nvCxnSpPr>
        <p:spPr>
          <a:xfrm rot="5400000">
            <a:off x="1106463" y="539354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 rot="5400000">
            <a:off x="1108051" y="610713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 rot="10800000" flipH="1">
            <a:off x="1142976" y="5643578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ĺžnik 40"/>
          <p:cNvSpPr/>
          <p:nvPr/>
        </p:nvSpPr>
        <p:spPr>
          <a:xfrm>
            <a:off x="1214414" y="4285462"/>
            <a:ext cx="21431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2" name="Rovná spojnica 41"/>
          <p:cNvCxnSpPr/>
          <p:nvPr/>
        </p:nvCxnSpPr>
        <p:spPr>
          <a:xfrm rot="5400000">
            <a:off x="1177901" y="4106867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ovná spojnica 42"/>
          <p:cNvCxnSpPr/>
          <p:nvPr/>
        </p:nvCxnSpPr>
        <p:spPr>
          <a:xfrm rot="5400000">
            <a:off x="1179489" y="4820453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/>
          <p:cNvCxnSpPr/>
          <p:nvPr/>
        </p:nvCxnSpPr>
        <p:spPr>
          <a:xfrm rot="10800000" flipH="1">
            <a:off x="1214414" y="4570420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ĺžnik 44"/>
          <p:cNvSpPr/>
          <p:nvPr/>
        </p:nvSpPr>
        <p:spPr>
          <a:xfrm>
            <a:off x="785786" y="5572140"/>
            <a:ext cx="21431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Rovná spojnica 45"/>
          <p:cNvCxnSpPr/>
          <p:nvPr/>
        </p:nvCxnSpPr>
        <p:spPr>
          <a:xfrm rot="5400000">
            <a:off x="749273" y="539354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/>
          <p:cNvCxnSpPr/>
          <p:nvPr/>
        </p:nvCxnSpPr>
        <p:spPr>
          <a:xfrm rot="5400000">
            <a:off x="750861" y="610713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 rot="10800000" flipH="1">
            <a:off x="785786" y="5856304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ál 48"/>
          <p:cNvSpPr/>
          <p:nvPr/>
        </p:nvSpPr>
        <p:spPr>
          <a:xfrm>
            <a:off x="1571604" y="3929066"/>
            <a:ext cx="107157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vál 49"/>
          <p:cNvSpPr/>
          <p:nvPr/>
        </p:nvSpPr>
        <p:spPr>
          <a:xfrm>
            <a:off x="2071670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Ovál 50"/>
          <p:cNvSpPr/>
          <p:nvPr/>
        </p:nvSpPr>
        <p:spPr>
          <a:xfrm>
            <a:off x="2071670" y="46434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bdĺžnik 51"/>
          <p:cNvSpPr/>
          <p:nvPr/>
        </p:nvSpPr>
        <p:spPr>
          <a:xfrm>
            <a:off x="1928794" y="5214950"/>
            <a:ext cx="85725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Ovál 52"/>
          <p:cNvSpPr/>
          <p:nvPr/>
        </p:nvSpPr>
        <p:spPr>
          <a:xfrm>
            <a:off x="2000232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/>
          <p:cNvSpPr/>
          <p:nvPr/>
        </p:nvSpPr>
        <p:spPr>
          <a:xfrm>
            <a:off x="2571736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Akord 54"/>
          <p:cNvSpPr/>
          <p:nvPr/>
        </p:nvSpPr>
        <p:spPr>
          <a:xfrm rot="10800000">
            <a:off x="2143108" y="5000636"/>
            <a:ext cx="2928958" cy="1285884"/>
          </a:xfrm>
          <a:prstGeom prst="chord">
            <a:avLst>
              <a:gd name="adj1" fmla="val 5315020"/>
              <a:gd name="adj2" fmla="val 162000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3643306" y="507207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Ovál 56"/>
          <p:cNvSpPr/>
          <p:nvPr/>
        </p:nvSpPr>
        <p:spPr>
          <a:xfrm>
            <a:off x="3643306" y="60722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vál 57"/>
          <p:cNvSpPr/>
          <p:nvPr/>
        </p:nvSpPr>
        <p:spPr>
          <a:xfrm>
            <a:off x="4857752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/>
          <p:cNvSpPr/>
          <p:nvPr/>
        </p:nvSpPr>
        <p:spPr>
          <a:xfrm>
            <a:off x="2857488" y="4142586"/>
            <a:ext cx="21431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0" name="Rovná spojnica 59"/>
          <p:cNvCxnSpPr/>
          <p:nvPr/>
        </p:nvCxnSpPr>
        <p:spPr>
          <a:xfrm rot="5400000">
            <a:off x="2820975" y="3963991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nica 60"/>
          <p:cNvCxnSpPr/>
          <p:nvPr/>
        </p:nvCxnSpPr>
        <p:spPr>
          <a:xfrm rot="5400000">
            <a:off x="2822563" y="4677577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kord 62"/>
          <p:cNvSpPr/>
          <p:nvPr/>
        </p:nvSpPr>
        <p:spPr>
          <a:xfrm rot="6786954">
            <a:off x="2768246" y="5715016"/>
            <a:ext cx="571504" cy="571504"/>
          </a:xfrm>
          <a:prstGeom prst="cho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Ovál 63"/>
          <p:cNvSpPr/>
          <p:nvPr/>
        </p:nvSpPr>
        <p:spPr>
          <a:xfrm>
            <a:off x="3000364" y="57864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vál 64"/>
          <p:cNvSpPr/>
          <p:nvPr/>
        </p:nvSpPr>
        <p:spPr>
          <a:xfrm>
            <a:off x="3000364" y="593885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Ovál 65"/>
          <p:cNvSpPr/>
          <p:nvPr/>
        </p:nvSpPr>
        <p:spPr>
          <a:xfrm>
            <a:off x="4929190" y="435769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Ovál 66"/>
          <p:cNvSpPr/>
          <p:nvPr/>
        </p:nvSpPr>
        <p:spPr>
          <a:xfrm>
            <a:off x="5214942" y="442913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8" name="Ovál 67"/>
          <p:cNvSpPr/>
          <p:nvPr/>
        </p:nvSpPr>
        <p:spPr>
          <a:xfrm>
            <a:off x="5214942" y="478632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9" name="Obdĺžnik 68"/>
          <p:cNvSpPr/>
          <p:nvPr/>
        </p:nvSpPr>
        <p:spPr>
          <a:xfrm>
            <a:off x="5643570" y="5214950"/>
            <a:ext cx="28575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0" name="Ovál 69"/>
          <p:cNvSpPr/>
          <p:nvPr/>
        </p:nvSpPr>
        <p:spPr>
          <a:xfrm>
            <a:off x="5715008" y="52863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1" name="Ovál 70"/>
          <p:cNvSpPr/>
          <p:nvPr/>
        </p:nvSpPr>
        <p:spPr>
          <a:xfrm>
            <a:off x="5715008" y="57864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2" name="Obdĺžnik 71"/>
          <p:cNvSpPr/>
          <p:nvPr/>
        </p:nvSpPr>
        <p:spPr>
          <a:xfrm>
            <a:off x="3428992" y="3929066"/>
            <a:ext cx="100013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3" name="Ovál 72"/>
          <p:cNvSpPr/>
          <p:nvPr/>
        </p:nvSpPr>
        <p:spPr>
          <a:xfrm>
            <a:off x="3571868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Ovál 73"/>
          <p:cNvSpPr/>
          <p:nvPr/>
        </p:nvSpPr>
        <p:spPr>
          <a:xfrm>
            <a:off x="4143372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5" name="Ovál 74"/>
          <p:cNvSpPr/>
          <p:nvPr/>
        </p:nvSpPr>
        <p:spPr>
          <a:xfrm>
            <a:off x="3857620" y="428625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7" name="Rovná spojnica 76"/>
          <p:cNvCxnSpPr/>
          <p:nvPr/>
        </p:nvCxnSpPr>
        <p:spPr>
          <a:xfrm>
            <a:off x="3428992" y="3929066"/>
            <a:ext cx="100013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bdĺžnik 77"/>
          <p:cNvSpPr/>
          <p:nvPr/>
        </p:nvSpPr>
        <p:spPr>
          <a:xfrm>
            <a:off x="4286248" y="3643314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0" name="Rovná spojnica 79"/>
          <p:cNvCxnSpPr/>
          <p:nvPr/>
        </p:nvCxnSpPr>
        <p:spPr>
          <a:xfrm rot="5400000">
            <a:off x="4250529" y="3750471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>
            <a:stCxn id="78" idx="1"/>
          </p:cNvCxnSpPr>
          <p:nvPr/>
        </p:nvCxnSpPr>
        <p:spPr>
          <a:xfrm rot="10800000">
            <a:off x="3930978" y="3747155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ovná spojnica 85"/>
          <p:cNvCxnSpPr/>
          <p:nvPr/>
        </p:nvCxnSpPr>
        <p:spPr>
          <a:xfrm rot="10800000">
            <a:off x="4716795" y="3782873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bdĺžnik 86"/>
          <p:cNvSpPr/>
          <p:nvPr/>
        </p:nvSpPr>
        <p:spPr>
          <a:xfrm>
            <a:off x="5570212" y="3285330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8" name="Rovná spojnica 87"/>
          <p:cNvCxnSpPr/>
          <p:nvPr/>
        </p:nvCxnSpPr>
        <p:spPr>
          <a:xfrm rot="5400000">
            <a:off x="5821371" y="3392487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ovná spojnica 88"/>
          <p:cNvCxnSpPr>
            <a:stCxn id="87" idx="1"/>
          </p:cNvCxnSpPr>
          <p:nvPr/>
        </p:nvCxnSpPr>
        <p:spPr>
          <a:xfrm rot="10800000">
            <a:off x="5214942" y="3389171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ovná spojnica 89"/>
          <p:cNvCxnSpPr/>
          <p:nvPr/>
        </p:nvCxnSpPr>
        <p:spPr>
          <a:xfrm rot="10800000">
            <a:off x="6000759" y="3424889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ĺžnik 90"/>
          <p:cNvSpPr/>
          <p:nvPr/>
        </p:nvSpPr>
        <p:spPr>
          <a:xfrm>
            <a:off x="5570213" y="3713958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2" name="Rovná spojnica 91"/>
          <p:cNvCxnSpPr/>
          <p:nvPr/>
        </p:nvCxnSpPr>
        <p:spPr>
          <a:xfrm rot="5400000">
            <a:off x="5821372" y="3821115"/>
            <a:ext cx="21431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vná spojnica 92"/>
          <p:cNvCxnSpPr>
            <a:stCxn id="91" idx="1"/>
          </p:cNvCxnSpPr>
          <p:nvPr/>
        </p:nvCxnSpPr>
        <p:spPr>
          <a:xfrm rot="10800000">
            <a:off x="5214943" y="3817799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ovná spojnica 93"/>
          <p:cNvCxnSpPr/>
          <p:nvPr/>
        </p:nvCxnSpPr>
        <p:spPr>
          <a:xfrm rot="10800000">
            <a:off x="6000760" y="3853517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dĺžnik 94"/>
          <p:cNvSpPr/>
          <p:nvPr/>
        </p:nvSpPr>
        <p:spPr>
          <a:xfrm>
            <a:off x="3784263" y="4499776"/>
            <a:ext cx="42862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7" name="Rovná spojnica 96"/>
          <p:cNvCxnSpPr>
            <a:stCxn id="95" idx="1"/>
          </p:cNvCxnSpPr>
          <p:nvPr/>
        </p:nvCxnSpPr>
        <p:spPr>
          <a:xfrm rot="10800000">
            <a:off x="3428993" y="4603617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ovná spojnica 97"/>
          <p:cNvCxnSpPr/>
          <p:nvPr/>
        </p:nvCxnSpPr>
        <p:spPr>
          <a:xfrm rot="10800000">
            <a:off x="4214810" y="4639335"/>
            <a:ext cx="355271" cy="33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BlokTextu 98"/>
          <p:cNvSpPr txBox="1"/>
          <p:nvPr/>
        </p:nvSpPr>
        <p:spPr>
          <a:xfrm>
            <a:off x="1285852" y="52028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BR1</a:t>
            </a:r>
            <a:endParaRPr lang="sk-SK" dirty="0"/>
          </a:p>
        </p:txBody>
      </p:sp>
      <p:sp>
        <p:nvSpPr>
          <p:cNvPr id="100" name="BlokTextu 99"/>
          <p:cNvSpPr txBox="1"/>
          <p:nvPr/>
        </p:nvSpPr>
        <p:spPr>
          <a:xfrm>
            <a:off x="2285984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D2</a:t>
            </a:r>
            <a:endParaRPr lang="sk-SK" dirty="0"/>
          </a:p>
        </p:txBody>
      </p:sp>
      <p:sp>
        <p:nvSpPr>
          <p:cNvPr id="101" name="BlokTextu 100"/>
          <p:cNvSpPr txBox="1"/>
          <p:nvPr/>
        </p:nvSpPr>
        <p:spPr>
          <a:xfrm>
            <a:off x="2357422" y="49291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C2</a:t>
            </a:r>
            <a:endParaRPr lang="sk-SK" dirty="0"/>
          </a:p>
        </p:txBody>
      </p:sp>
      <p:sp>
        <p:nvSpPr>
          <p:cNvPr id="102" name="BlokTextu 101"/>
          <p:cNvSpPr txBox="1"/>
          <p:nvPr/>
        </p:nvSpPr>
        <p:spPr>
          <a:xfrm>
            <a:off x="4071934" y="6000768"/>
            <a:ext cx="55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RV1</a:t>
            </a:r>
            <a:endParaRPr lang="sk-SK" dirty="0"/>
          </a:p>
        </p:txBody>
      </p:sp>
      <p:sp>
        <p:nvSpPr>
          <p:cNvPr id="103" name="BlokTextu 102"/>
          <p:cNvSpPr txBox="1"/>
          <p:nvPr/>
        </p:nvSpPr>
        <p:spPr>
          <a:xfrm>
            <a:off x="3929058" y="464344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R2</a:t>
            </a:r>
            <a:endParaRPr lang="sk-SK" dirty="0"/>
          </a:p>
        </p:txBody>
      </p:sp>
      <p:sp>
        <p:nvSpPr>
          <p:cNvPr id="104" name="BlokTextu 103"/>
          <p:cNvSpPr txBox="1"/>
          <p:nvPr/>
        </p:nvSpPr>
        <p:spPr>
          <a:xfrm>
            <a:off x="4786314" y="492919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C4</a:t>
            </a:r>
            <a:endParaRPr lang="sk-SK" dirty="0"/>
          </a:p>
        </p:txBody>
      </p:sp>
      <p:sp>
        <p:nvSpPr>
          <p:cNvPr id="105" name="BlokTextu 104"/>
          <p:cNvSpPr txBox="1"/>
          <p:nvPr/>
        </p:nvSpPr>
        <p:spPr>
          <a:xfrm>
            <a:off x="5857884" y="563143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C3</a:t>
            </a:r>
            <a:endParaRPr lang="sk-SK" dirty="0"/>
          </a:p>
        </p:txBody>
      </p:sp>
      <p:sp>
        <p:nvSpPr>
          <p:cNvPr id="110" name="BlokTextu 109"/>
          <p:cNvSpPr txBox="1"/>
          <p:nvPr/>
        </p:nvSpPr>
        <p:spPr>
          <a:xfrm>
            <a:off x="2571736" y="385762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R1</a:t>
            </a:r>
            <a:endParaRPr lang="sk-SK" dirty="0"/>
          </a:p>
        </p:txBody>
      </p:sp>
      <p:sp>
        <p:nvSpPr>
          <p:cNvPr id="111" name="BlokTextu 110"/>
          <p:cNvSpPr txBox="1"/>
          <p:nvPr/>
        </p:nvSpPr>
        <p:spPr>
          <a:xfrm>
            <a:off x="1714480" y="428625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C1</a:t>
            </a:r>
            <a:endParaRPr lang="sk-SK" dirty="0"/>
          </a:p>
        </p:txBody>
      </p:sp>
      <p:sp>
        <p:nvSpPr>
          <p:cNvPr id="112" name="BlokTextu 111"/>
          <p:cNvSpPr txBox="1"/>
          <p:nvPr/>
        </p:nvSpPr>
        <p:spPr>
          <a:xfrm>
            <a:off x="4214810" y="33454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D1</a:t>
            </a:r>
            <a:endParaRPr lang="sk-SK" dirty="0"/>
          </a:p>
        </p:txBody>
      </p:sp>
      <p:sp>
        <p:nvSpPr>
          <p:cNvPr id="113" name="BlokTextu 112"/>
          <p:cNvSpPr txBox="1"/>
          <p:nvPr/>
        </p:nvSpPr>
        <p:spPr>
          <a:xfrm>
            <a:off x="5500694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D3</a:t>
            </a:r>
            <a:endParaRPr lang="sk-SK" dirty="0"/>
          </a:p>
        </p:txBody>
      </p:sp>
      <p:sp>
        <p:nvSpPr>
          <p:cNvPr id="114" name="BlokTextu 113"/>
          <p:cNvSpPr txBox="1"/>
          <p:nvPr/>
        </p:nvSpPr>
        <p:spPr>
          <a:xfrm>
            <a:off x="5500694" y="392906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D4</a:t>
            </a:r>
            <a:endParaRPr lang="sk-SK" dirty="0"/>
          </a:p>
        </p:txBody>
      </p:sp>
      <p:sp>
        <p:nvSpPr>
          <p:cNvPr id="115" name="Ovál 114"/>
          <p:cNvSpPr/>
          <p:nvPr/>
        </p:nvSpPr>
        <p:spPr>
          <a:xfrm>
            <a:off x="357158" y="378619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6" name="Ovál 115"/>
          <p:cNvSpPr/>
          <p:nvPr/>
        </p:nvSpPr>
        <p:spPr>
          <a:xfrm>
            <a:off x="357158" y="614364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7" name="Ovál 116"/>
          <p:cNvSpPr/>
          <p:nvPr/>
        </p:nvSpPr>
        <p:spPr>
          <a:xfrm>
            <a:off x="6143636" y="621508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8" name="Ovál 117"/>
          <p:cNvSpPr/>
          <p:nvPr/>
        </p:nvSpPr>
        <p:spPr>
          <a:xfrm>
            <a:off x="6143636" y="428625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9" name="BlokTextu 118"/>
          <p:cNvSpPr txBox="1"/>
          <p:nvPr/>
        </p:nvSpPr>
        <p:spPr>
          <a:xfrm rot="5400000">
            <a:off x="-214346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VSTUP</a:t>
            </a:r>
            <a:endParaRPr lang="sk-SK" dirty="0"/>
          </a:p>
        </p:txBody>
      </p:sp>
      <p:sp>
        <p:nvSpPr>
          <p:cNvPr id="120" name="BlokTextu 119"/>
          <p:cNvSpPr txBox="1"/>
          <p:nvPr/>
        </p:nvSpPr>
        <p:spPr>
          <a:xfrm rot="5400000">
            <a:off x="5542484" y="54589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VÝSTUP</a:t>
            </a:r>
            <a:endParaRPr lang="sk-SK" dirty="0"/>
          </a:p>
        </p:txBody>
      </p:sp>
      <p:sp>
        <p:nvSpPr>
          <p:cNvPr id="121" name="BlokTextu 120"/>
          <p:cNvSpPr txBox="1"/>
          <p:nvPr/>
        </p:nvSpPr>
        <p:spPr>
          <a:xfrm>
            <a:off x="3214678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22" name="BlokTextu 121"/>
          <p:cNvSpPr txBox="1"/>
          <p:nvPr/>
        </p:nvSpPr>
        <p:spPr>
          <a:xfrm>
            <a:off x="4357686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23" name="BlokTextu 122"/>
          <p:cNvSpPr txBox="1"/>
          <p:nvPr/>
        </p:nvSpPr>
        <p:spPr>
          <a:xfrm>
            <a:off x="3786182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83" name="BlokTextu 82"/>
          <p:cNvSpPr txBox="1"/>
          <p:nvPr/>
        </p:nvSpPr>
        <p:spPr>
          <a:xfrm>
            <a:off x="7020272" y="45091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Vytvorte návrh DPS 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Desktop\schematic lm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2" b="7185"/>
          <a:stretch/>
        </p:blipFill>
        <p:spPr>
          <a:xfrm>
            <a:off x="251520" y="214290"/>
            <a:ext cx="7820942" cy="2783873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7000860" y="328612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Lineárny napájací zdroj</a:t>
            </a:r>
            <a:endParaRPr lang="sk-SK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491" t="7336" r="6807" b="10128"/>
          <a:stretch>
            <a:fillRect/>
          </a:stretch>
        </p:blipFill>
        <p:spPr bwMode="auto">
          <a:xfrm>
            <a:off x="285720" y="3071809"/>
            <a:ext cx="6286544" cy="358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64333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286248" y="4429132"/>
            <a:ext cx="71438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715008" y="4488428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 rot="10800000">
            <a:off x="5357818" y="4629715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10800000">
            <a:off x="6143636" y="4629716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ĺžnik 8"/>
          <p:cNvSpPr/>
          <p:nvPr/>
        </p:nvSpPr>
        <p:spPr>
          <a:xfrm>
            <a:off x="5715009" y="5131370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nica 9"/>
          <p:cNvCxnSpPr/>
          <p:nvPr/>
        </p:nvCxnSpPr>
        <p:spPr>
          <a:xfrm rot="10800000">
            <a:off x="5357819" y="5272657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10800000">
            <a:off x="6143637" y="5272658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5715008" y="51313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R3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5715008" y="44762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R2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4214810" y="53456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555</a:t>
            </a:r>
            <a:endParaRPr lang="sk-SK" b="1" dirty="0"/>
          </a:p>
        </p:txBody>
      </p:sp>
      <p:sp>
        <p:nvSpPr>
          <p:cNvPr id="17" name="Obdĺžnik 16"/>
          <p:cNvSpPr/>
          <p:nvPr/>
        </p:nvSpPr>
        <p:spPr>
          <a:xfrm>
            <a:off x="3071802" y="5143512"/>
            <a:ext cx="4286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/>
          <p:cNvCxnSpPr/>
          <p:nvPr/>
        </p:nvCxnSpPr>
        <p:spPr>
          <a:xfrm rot="10800000">
            <a:off x="2714612" y="5284799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10800000">
            <a:off x="3500430" y="5284800"/>
            <a:ext cx="35719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071801" y="51313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R1</a:t>
            </a:r>
            <a:endParaRPr lang="sk-SK" b="1" dirty="0"/>
          </a:p>
        </p:txBody>
      </p:sp>
      <p:sp>
        <p:nvSpPr>
          <p:cNvPr id="25" name="Ovál 24"/>
          <p:cNvSpPr/>
          <p:nvPr/>
        </p:nvSpPr>
        <p:spPr>
          <a:xfrm>
            <a:off x="3071802" y="4143380"/>
            <a:ext cx="571504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3214678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3500430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/>
          <p:cNvSpPr txBox="1"/>
          <p:nvPr/>
        </p:nvSpPr>
        <p:spPr>
          <a:xfrm>
            <a:off x="3500430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C1</a:t>
            </a:r>
            <a:endParaRPr lang="sk-SK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928662" y="613150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endParaRPr lang="sk-SK" b="1" dirty="0"/>
          </a:p>
        </p:txBody>
      </p:sp>
      <p:sp>
        <p:nvSpPr>
          <p:cNvPr id="30" name="Ovál 29"/>
          <p:cNvSpPr/>
          <p:nvPr/>
        </p:nvSpPr>
        <p:spPr>
          <a:xfrm>
            <a:off x="1285852" y="62743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/>
          <p:cNvSpPr/>
          <p:nvPr/>
        </p:nvSpPr>
        <p:spPr>
          <a:xfrm>
            <a:off x="1357290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BlokTextu 31"/>
          <p:cNvSpPr txBox="1"/>
          <p:nvPr/>
        </p:nvSpPr>
        <p:spPr>
          <a:xfrm>
            <a:off x="785786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-</a:t>
            </a:r>
            <a:endParaRPr lang="sk-SK" b="1" dirty="0"/>
          </a:p>
        </p:txBody>
      </p:sp>
      <p:sp>
        <p:nvSpPr>
          <p:cNvPr id="33" name="Akord 32"/>
          <p:cNvSpPr/>
          <p:nvPr/>
        </p:nvSpPr>
        <p:spPr>
          <a:xfrm rot="17528451">
            <a:off x="1773977" y="4914155"/>
            <a:ext cx="683461" cy="703515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 rot="10773277">
            <a:off x="2088308" y="5214673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vál 34"/>
          <p:cNvSpPr/>
          <p:nvPr/>
        </p:nvSpPr>
        <p:spPr>
          <a:xfrm rot="10773277">
            <a:off x="2088308" y="542898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BlokTextu 35"/>
          <p:cNvSpPr txBox="1"/>
          <p:nvPr/>
        </p:nvSpPr>
        <p:spPr>
          <a:xfrm>
            <a:off x="1873994" y="4702742"/>
            <a:ext cx="8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LED</a:t>
            </a:r>
            <a:endParaRPr lang="sk-SK" b="1" dirty="0"/>
          </a:p>
        </p:txBody>
      </p:sp>
      <p:sp>
        <p:nvSpPr>
          <p:cNvPr id="41" name="Ovál 40"/>
          <p:cNvSpPr/>
          <p:nvPr/>
        </p:nvSpPr>
        <p:spPr>
          <a:xfrm>
            <a:off x="4214810" y="45720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vál 41"/>
          <p:cNvSpPr/>
          <p:nvPr/>
        </p:nvSpPr>
        <p:spPr>
          <a:xfrm>
            <a:off x="4214810" y="48577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vál 42"/>
          <p:cNvSpPr/>
          <p:nvPr/>
        </p:nvSpPr>
        <p:spPr>
          <a:xfrm>
            <a:off x="4214810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vál 43"/>
          <p:cNvSpPr/>
          <p:nvPr/>
        </p:nvSpPr>
        <p:spPr>
          <a:xfrm>
            <a:off x="4214810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vál 44"/>
          <p:cNvSpPr/>
          <p:nvPr/>
        </p:nvSpPr>
        <p:spPr>
          <a:xfrm>
            <a:off x="5000628" y="45720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vál 45"/>
          <p:cNvSpPr/>
          <p:nvPr/>
        </p:nvSpPr>
        <p:spPr>
          <a:xfrm>
            <a:off x="5000628" y="49291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Ovál 46"/>
          <p:cNvSpPr/>
          <p:nvPr/>
        </p:nvSpPr>
        <p:spPr>
          <a:xfrm>
            <a:off x="5000628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8" name="Ovál 47"/>
          <p:cNvSpPr/>
          <p:nvPr/>
        </p:nvSpPr>
        <p:spPr>
          <a:xfrm>
            <a:off x="5000628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bdĺžnik 48"/>
          <p:cNvSpPr/>
          <p:nvPr/>
        </p:nvSpPr>
        <p:spPr>
          <a:xfrm>
            <a:off x="4572000" y="442913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Obdĺžnik 49"/>
          <p:cNvSpPr/>
          <p:nvPr/>
        </p:nvSpPr>
        <p:spPr>
          <a:xfrm>
            <a:off x="857224" y="3643314"/>
            <a:ext cx="585791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BlokTextu 50"/>
          <p:cNvSpPr txBox="1"/>
          <p:nvPr/>
        </p:nvSpPr>
        <p:spPr>
          <a:xfrm>
            <a:off x="3071802" y="41312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+</a:t>
            </a:r>
            <a:endParaRPr lang="sk-SK" b="1" dirty="0"/>
          </a:p>
        </p:txBody>
      </p:sp>
      <p:sp>
        <p:nvSpPr>
          <p:cNvPr id="52" name="BlokTextu 51"/>
          <p:cNvSpPr txBox="1"/>
          <p:nvPr/>
        </p:nvSpPr>
        <p:spPr>
          <a:xfrm>
            <a:off x="4929190" y="26064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555 s jednou LED</a:t>
            </a:r>
            <a:endParaRPr lang="sk-SK" sz="2400" b="1" dirty="0"/>
          </a:p>
        </p:txBody>
      </p:sp>
      <p:sp>
        <p:nvSpPr>
          <p:cNvPr id="53" name="BlokTextu 52"/>
          <p:cNvSpPr txBox="1"/>
          <p:nvPr/>
        </p:nvSpPr>
        <p:spPr>
          <a:xfrm>
            <a:off x="4932040" y="8367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Navrhnite DPS v programe </a:t>
            </a:r>
            <a:r>
              <a:rPr lang="sk-SK" dirty="0" err="1" smtClean="0"/>
              <a:t>Sprint</a:t>
            </a:r>
            <a:r>
              <a:rPr lang="sk-SK" dirty="0" smtClean="0"/>
              <a:t> </a:t>
            </a:r>
            <a:r>
              <a:rPr lang="sk-SK" dirty="0" err="1" smtClean="0"/>
              <a:t>Layout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64333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BlokTextu 51"/>
          <p:cNvSpPr txBox="1"/>
          <p:nvPr/>
        </p:nvSpPr>
        <p:spPr>
          <a:xfrm>
            <a:off x="4929190" y="42860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555 s jednou LED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68775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643338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BlokTextu 51"/>
          <p:cNvSpPr txBox="1"/>
          <p:nvPr/>
        </p:nvSpPr>
        <p:spPr>
          <a:xfrm>
            <a:off x="4929190" y="42860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555 s jednou LED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14752"/>
            <a:ext cx="68775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DPS pomocou </a:t>
            </a:r>
            <a:r>
              <a:rPr lang="sk-SK" b="1" dirty="0" err="1" smtClean="0"/>
              <a:t>Sprint-Layout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937" y="3861048"/>
            <a:ext cx="20859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89040"/>
            <a:ext cx="3629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5733256"/>
            <a:ext cx="1317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Menu </a:t>
            </a:r>
          </a:p>
          <a:p>
            <a:r>
              <a:rPr lang="sk-SK" dirty="0" smtClean="0"/>
              <a:t>špeciálnych </a:t>
            </a:r>
          </a:p>
          <a:p>
            <a:r>
              <a:rPr lang="sk-SK" dirty="0" smtClean="0"/>
              <a:t>tvarov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668344" y="566124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Menu pre textové polia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932040" y="1073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</a:t>
            </a:r>
            <a:endParaRPr lang="sk-SK" b="1" dirty="0"/>
          </a:p>
        </p:txBody>
      </p:sp>
      <p:cxnSp>
        <p:nvCxnSpPr>
          <p:cNvPr id="11" name="Rovná spojovacia šípka 10"/>
          <p:cNvCxnSpPr>
            <a:stCxn id="9" idx="1"/>
          </p:cNvCxnSpPr>
          <p:nvPr/>
        </p:nvCxnSpPr>
        <p:spPr>
          <a:xfrm flipH="1">
            <a:off x="539552" y="292006"/>
            <a:ext cx="4392488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om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26466" cy="396044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lektronic.szm.com/hladacskrytehoelektrickehoveden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1" y="1052736"/>
            <a:ext cx="7951241" cy="468052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76864" cy="511256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ablox.net/clanky/blopt/bztranz/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52728" cy="569659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etelektro.com/Pictures/Blikace_a_optika/stmievac_lampicky/schema_zapoje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5392" cy="338437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lektronic.szm.com/gon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838242" cy="403244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andatron.sk/elektronika2/rizenissmot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52374"/>
            <a:ext cx="8712967" cy="405835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andatron.cz/elektronika2/drawdio_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1792" cy="401421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ctron.wz.cz/electro/images/ne555_sche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456794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hrudim.info/tuning/osvetleni/led_strobo2/ledstrobo_schema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37077" cy="446449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 DPS 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64496" cy="643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004048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</a:t>
            </a:r>
            <a:r>
              <a:rPr lang="sk-SK" b="1" dirty="0" err="1" smtClean="0"/>
              <a:t>Zone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971" y="404665"/>
            <a:ext cx="209712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600400" cy="246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3600400" cy="21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6" y="404664"/>
            <a:ext cx="31839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419872" y="321297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</a:t>
            </a:r>
          </a:p>
          <a:p>
            <a:r>
              <a:rPr lang="sk-SK" dirty="0" err="1" smtClean="0"/>
              <a:t>Connections</a:t>
            </a:r>
            <a:endParaRPr lang="sk-SK" dirty="0" smtClean="0"/>
          </a:p>
          <a:p>
            <a:r>
              <a:rPr lang="sk-SK" dirty="0" err="1" smtClean="0"/>
              <a:t>Autorute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679194"/>
            <a:ext cx="4464496" cy="404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79193"/>
            <a:ext cx="4032448" cy="40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55440"/>
            <a:ext cx="8568952" cy="11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72008" y="107340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Meradlo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788024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Bočné menu - Test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6309320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Panel nástrojov</a:t>
            </a:r>
            <a:endParaRPr lang="sk-SK" b="1" dirty="0"/>
          </a:p>
        </p:txBody>
      </p:sp>
      <p:cxnSp>
        <p:nvCxnSpPr>
          <p:cNvPr id="11" name="Rovná spojovacia šípka 10"/>
          <p:cNvCxnSpPr>
            <a:stCxn id="9" idx="3"/>
          </p:cNvCxnSpPr>
          <p:nvPr/>
        </p:nvCxnSpPr>
        <p:spPr>
          <a:xfrm flipV="1">
            <a:off x="1916399" y="5661248"/>
            <a:ext cx="1575481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008" y="188640"/>
            <a:ext cx="4029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488" y="188640"/>
            <a:ext cx="2846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827584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Fotografická vrstva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148064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Vrstva pre vŕtanie otvorov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7967"/>
            <a:ext cx="3168352" cy="63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33010"/>
            <a:ext cx="3528392" cy="62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83568" y="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mriežka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572000" y="353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Menu súbor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2026</TotalTime>
  <Words>583</Words>
  <Application>Microsoft Office PowerPoint</Application>
  <PresentationFormat>Prezentácia na obrazovke (4:3)</PresentationFormat>
  <Paragraphs>206</Paragraphs>
  <Slides>49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154</cp:revision>
  <dcterms:created xsi:type="dcterms:W3CDTF">2013-02-01T18:44:01Z</dcterms:created>
  <dcterms:modified xsi:type="dcterms:W3CDTF">2017-03-18T18:16:29Z</dcterms:modified>
</cp:coreProperties>
</file>