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0" r:id="rId2"/>
    <p:sldId id="271" r:id="rId3"/>
    <p:sldId id="268" r:id="rId4"/>
    <p:sldId id="272" r:id="rId5"/>
    <p:sldId id="273" r:id="rId6"/>
    <p:sldId id="274" r:id="rId7"/>
    <p:sldId id="275" r:id="rId8"/>
    <p:sldId id="276" r:id="rId9"/>
    <p:sldId id="256" r:id="rId10"/>
    <p:sldId id="277" r:id="rId11"/>
    <p:sldId id="257" r:id="rId12"/>
    <p:sldId id="260" r:id="rId13"/>
    <p:sldId id="261" r:id="rId14"/>
    <p:sldId id="262" r:id="rId15"/>
    <p:sldId id="266" r:id="rId16"/>
    <p:sldId id="263" r:id="rId17"/>
    <p:sldId id="264" r:id="rId18"/>
    <p:sldId id="259" r:id="rId19"/>
    <p:sldId id="265" r:id="rId20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E835A9F9-877F-4EE6-916A-DB34113D78B7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3" y="9176772"/>
            <a:ext cx="2982119" cy="483075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76DE333D-F536-4310-BD6A-74BA6428BA6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C66F-1CBF-456B-AAB5-5EF457AF92AD}" type="datetimeFigureOut">
              <a:rPr lang="sk-SK" smtClean="0"/>
              <a:pPr/>
              <a:t>26.3.2019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31E8-AD35-4BA6-A1BB-0E5CE8EE6FD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pwm_regulator.ms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priklad_tyristor_1.ms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riklad_triak_diak.ms12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bcd_koder_4028_10led_2019_cmos.ms1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bcd_koder_4029_4028_10led_2019.ms12" TargetMode="External"/><Relationship Id="rId2" Type="http://schemas.openxmlformats.org/officeDocument/2006/relationships/hyperlink" Target="bcd_koder_4028_10led.ms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bcd_koder_4028_10led.ms1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555_bcd_koder_4029_4028_10led_2019.ms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Pomenuj zapojenia:</a:t>
            </a:r>
            <a:endParaRPr lang="sk-SK" sz="2400" b="1" dirty="0"/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88" r="29590" b="24136"/>
          <a:stretch>
            <a:fillRect/>
          </a:stretch>
        </p:blipFill>
        <p:spPr bwMode="auto">
          <a:xfrm>
            <a:off x="214282" y="642918"/>
            <a:ext cx="4046166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375" r="1337"/>
          <a:stretch>
            <a:fillRect/>
          </a:stretch>
        </p:blipFill>
        <p:spPr bwMode="auto">
          <a:xfrm>
            <a:off x="285720" y="2143116"/>
            <a:ext cx="4000528" cy="22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4" cstate="print"/>
          <a:srcRect l="6300" t="7485" r="5501" b="13922"/>
          <a:stretch>
            <a:fillRect/>
          </a:stretch>
        </p:blipFill>
        <p:spPr bwMode="auto">
          <a:xfrm>
            <a:off x="214282" y="4607727"/>
            <a:ext cx="3357586" cy="167879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12" r="62383" b="34146"/>
          <a:stretch>
            <a:fillRect/>
          </a:stretch>
        </p:blipFill>
        <p:spPr bwMode="auto">
          <a:xfrm>
            <a:off x="4214810" y="3429000"/>
            <a:ext cx="2571768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0" t="21622" r="56632" b="21622"/>
          <a:stretch>
            <a:fillRect/>
          </a:stretch>
        </p:blipFill>
        <p:spPr bwMode="auto">
          <a:xfrm>
            <a:off x="4572000" y="500042"/>
            <a:ext cx="2357454" cy="133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8" t="13352" r="66494" b="35465"/>
          <a:stretch>
            <a:fillRect/>
          </a:stretch>
        </p:blipFill>
        <p:spPr bwMode="auto">
          <a:xfrm>
            <a:off x="4572000" y="1714488"/>
            <a:ext cx="2286016" cy="1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9" t="15533" r="71768" b="29932"/>
          <a:stretch>
            <a:fillRect/>
          </a:stretch>
        </p:blipFill>
        <p:spPr bwMode="auto">
          <a:xfrm>
            <a:off x="3714744" y="4857760"/>
            <a:ext cx="2071702" cy="158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7031186" y="833862"/>
            <a:ext cx="2112814" cy="16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007_0.png (750×400)"/>
          <p:cNvPicPr>
            <a:picLocks noChangeAspect="1" noChangeArrowheads="1"/>
          </p:cNvPicPr>
          <p:nvPr/>
        </p:nvPicPr>
        <p:blipFill>
          <a:blip r:embed="rId10" cstate="print"/>
          <a:srcRect t="32130" r="53920" b="28181"/>
          <a:stretch>
            <a:fillRect/>
          </a:stretch>
        </p:blipFill>
        <p:spPr bwMode="auto">
          <a:xfrm>
            <a:off x="6357950" y="4929198"/>
            <a:ext cx="2643722" cy="1214446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lum brigh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78" y="2928934"/>
            <a:ext cx="2252322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7922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571472" y="21429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PAM modulácia</a:t>
            </a:r>
            <a:endParaRPr lang="sk-SK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hlinkClick r:id="rId2" action="ppaction://hlinkfile"/>
          </p:cNvPr>
          <p:cNvSpPr/>
          <p:nvPr/>
        </p:nvSpPr>
        <p:spPr>
          <a:xfrm>
            <a:off x="6786578" y="6215082"/>
            <a:ext cx="12144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500034" y="500042"/>
            <a:ext cx="8643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modulovaný signál nesie informáciu pomocou pomeru doby trvania </a:t>
            </a:r>
            <a:r>
              <a:rPr lang="sk-SK" dirty="0" err="1" smtClean="0"/>
              <a:t>jedničky</a:t>
            </a:r>
            <a:r>
              <a:rPr lang="sk-SK" dirty="0" smtClean="0"/>
              <a:t> a</a:t>
            </a:r>
          </a:p>
          <a:p>
            <a:r>
              <a:rPr lang="sk-SK" dirty="0" smtClean="0"/>
              <a:t>nuly signálu v jednotlivých intervaloch</a:t>
            </a:r>
          </a:p>
          <a:p>
            <a:r>
              <a:rPr lang="sk-SK" dirty="0" smtClean="0"/>
              <a:t>● pomer doby, kedy je signál v stave logickej </a:t>
            </a:r>
            <a:r>
              <a:rPr lang="sk-SK" dirty="0" err="1" smtClean="0"/>
              <a:t>jedničky</a:t>
            </a:r>
            <a:r>
              <a:rPr lang="sk-SK" dirty="0" smtClean="0"/>
              <a:t> a kedy v stave logickej</a:t>
            </a:r>
          </a:p>
          <a:p>
            <a:r>
              <a:rPr lang="sk-SK" dirty="0" smtClean="0"/>
              <a:t>nuly sa označuje ako tzv. </a:t>
            </a:r>
            <a:r>
              <a:rPr lang="sk-SK" b="1" dirty="0" smtClean="0"/>
              <a:t>strieda </a:t>
            </a:r>
            <a:r>
              <a:rPr lang="sk-SK" b="1" dirty="0" smtClean="0"/>
              <a:t>signálu</a:t>
            </a:r>
          </a:p>
          <a:p>
            <a:r>
              <a:rPr lang="sk-SK" dirty="0" smtClean="0"/>
              <a:t>● tá sa značí buď pomerom - 1: 1, 1: 2, 3: 2 a pod.</a:t>
            </a:r>
          </a:p>
          <a:p>
            <a:r>
              <a:rPr lang="sk-SK" dirty="0" smtClean="0"/>
              <a:t>● alebo pomocou percent (doba trvania jednotky) - 50%, 25%, 100%</a:t>
            </a:r>
          </a:p>
          <a:p>
            <a:r>
              <a:rPr lang="sk-SK" dirty="0" smtClean="0"/>
              <a:t>● napr. Signál sa </a:t>
            </a:r>
            <a:r>
              <a:rPr lang="sk-SK" dirty="0" err="1" smtClean="0"/>
              <a:t>striedou</a:t>
            </a:r>
            <a:r>
              <a:rPr lang="sk-SK" dirty="0" smtClean="0"/>
              <a:t> 1: 1 = 50% zodpovedá signálu </a:t>
            </a:r>
            <a:r>
              <a:rPr lang="sk-SK" dirty="0" smtClean="0"/>
              <a:t>s </a:t>
            </a:r>
            <a:r>
              <a:rPr lang="sk-SK" dirty="0" smtClean="0"/>
              <a:t>rovnako </a:t>
            </a:r>
            <a:r>
              <a:rPr lang="sk-SK" dirty="0" smtClean="0"/>
              <a:t>dlhou</a:t>
            </a:r>
            <a:endParaRPr lang="sk-SK" dirty="0" smtClean="0"/>
          </a:p>
          <a:p>
            <a:r>
              <a:rPr lang="sk-SK" dirty="0" smtClean="0"/>
              <a:t>dobou trvania </a:t>
            </a:r>
            <a:r>
              <a:rPr lang="sk-SK" dirty="0" smtClean="0"/>
              <a:t>logickej </a:t>
            </a:r>
            <a:r>
              <a:rPr lang="sk-SK" dirty="0" err="1" smtClean="0"/>
              <a:t>jedničky</a:t>
            </a:r>
            <a:r>
              <a:rPr lang="sk-SK" dirty="0" smtClean="0"/>
              <a:t> a </a:t>
            </a:r>
            <a:r>
              <a:rPr lang="sk-SK" dirty="0" smtClean="0"/>
              <a:t>logickej </a:t>
            </a:r>
            <a:r>
              <a:rPr lang="sk-SK" dirty="0" smtClean="0"/>
              <a:t>nuly</a:t>
            </a:r>
          </a:p>
          <a:p>
            <a:r>
              <a:rPr lang="sk-SK" dirty="0" smtClean="0"/>
              <a:t>● v PWM modulátore aj demodulátore sa ako v prípade PPM používa pomocný pílovitý signál</a:t>
            </a:r>
          </a:p>
          <a:p>
            <a:r>
              <a:rPr lang="sk-SK" dirty="0" smtClean="0"/>
              <a:t>● v praxi sa PWM modulácie často používa </a:t>
            </a:r>
            <a:r>
              <a:rPr lang="sk-SK" b="1" dirty="0" smtClean="0"/>
              <a:t>pre ovládanie elektrických prvkov</a:t>
            </a:r>
            <a:r>
              <a:rPr lang="sk-SK" dirty="0" smtClean="0"/>
              <a:t> -</a:t>
            </a:r>
          </a:p>
          <a:p>
            <a:r>
              <a:rPr lang="sk-SK" b="1" dirty="0" smtClean="0"/>
              <a:t>pre riadenie vstupného napätia (prúdu) </a:t>
            </a:r>
            <a:r>
              <a:rPr lang="sk-SK" dirty="0" smtClean="0"/>
              <a:t>- </a:t>
            </a:r>
            <a:r>
              <a:rPr lang="sk-SK" b="1" dirty="0" smtClean="0"/>
              <a:t>napr. elektromotory, osvetlenie a pod.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500034" y="4826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PWM modulácia</a:t>
            </a:r>
            <a:endParaRPr lang="sk-SK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16874"/>
            <a:ext cx="4214842" cy="29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6643702" y="627437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Simulácia</a:t>
            </a:r>
            <a:endParaRPr lang="sk-SK" b="1" dirty="0"/>
          </a:p>
        </p:txBody>
      </p:sp>
      <p:pic>
        <p:nvPicPr>
          <p:cNvPr id="16386" name="Picture 2" descr="VÃ½sledok vyhÄ¾adÃ¡vania obrÃ¡zkov pre dopyt impulznÃ© modulÃ¡c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71942"/>
            <a:ext cx="4464875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76" y="3152566"/>
            <a:ext cx="87868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Polovodičové súčiastky určené na riadenie výkonu: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14282" y="3719835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4400" dirty="0" smtClean="0"/>
              <a:t> tyristor</a:t>
            </a:r>
          </a:p>
          <a:p>
            <a:pPr>
              <a:buFont typeface="Arial" pitchFamily="34" charset="0"/>
              <a:buChar char="•"/>
            </a:pPr>
            <a:r>
              <a:rPr lang="sk-SK" sz="4400" dirty="0" smtClean="0"/>
              <a:t> </a:t>
            </a:r>
            <a:r>
              <a:rPr lang="sk-SK" sz="4400" dirty="0" err="1" smtClean="0"/>
              <a:t>diak</a:t>
            </a:r>
            <a:endParaRPr lang="sk-SK" sz="4400" dirty="0" smtClean="0"/>
          </a:p>
          <a:p>
            <a:pPr>
              <a:buFont typeface="Arial" pitchFamily="34" charset="0"/>
              <a:buChar char="•"/>
            </a:pPr>
            <a:r>
              <a:rPr lang="sk-SK" sz="4400" dirty="0" smtClean="0"/>
              <a:t> </a:t>
            </a:r>
            <a:r>
              <a:rPr lang="sk-SK" sz="4400" dirty="0" err="1" smtClean="0"/>
              <a:t>triak</a:t>
            </a:r>
            <a:endParaRPr lang="sk-SK" sz="4400" dirty="0"/>
          </a:p>
        </p:txBody>
      </p:sp>
      <p:sp>
        <p:nvSpPr>
          <p:cNvPr id="7" name="BlokTextu 6"/>
          <p:cNvSpPr txBox="1"/>
          <p:nvPr/>
        </p:nvSpPr>
        <p:spPr>
          <a:xfrm>
            <a:off x="214282" y="214290"/>
            <a:ext cx="84296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Činnosti pri ktorých regulujeme výkon: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sz="2000" dirty="0" smtClean="0"/>
              <a:t>ohrievače, vyhrievacie telesá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otáčky motorov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ventilátory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osvetlenie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trakčné motory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elektrické stroje</a:t>
            </a:r>
          </a:p>
          <a:p>
            <a:endParaRPr lang="sk-SK" dirty="0"/>
          </a:p>
        </p:txBody>
      </p:sp>
      <p:pic>
        <p:nvPicPr>
          <p:cNvPr id="1026" name="Picture 2" descr="VÃ½sledok vyhÄ¾adÃ¡vania obrÃ¡zkov pre dopyt tyristor"/>
          <p:cNvPicPr>
            <a:picLocks noChangeAspect="1" noChangeArrowheads="1"/>
          </p:cNvPicPr>
          <p:nvPr/>
        </p:nvPicPr>
        <p:blipFill>
          <a:blip r:embed="rId2"/>
          <a:srcRect l="5859" t="11719" r="12109" b="29687"/>
          <a:stretch>
            <a:fillRect/>
          </a:stretch>
        </p:blipFill>
        <p:spPr bwMode="auto">
          <a:xfrm>
            <a:off x="3286116" y="3581194"/>
            <a:ext cx="1100145" cy="785818"/>
          </a:xfrm>
          <a:prstGeom prst="rect">
            <a:avLst/>
          </a:prstGeom>
          <a:noFill/>
        </p:spPr>
      </p:pic>
      <p:pic>
        <p:nvPicPr>
          <p:cNvPr id="1028" name="Picture 4" descr="VÃ½sledok vyhÄ¾adÃ¡vania obrÃ¡zkov pre dopyt di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388171" y="4336396"/>
            <a:ext cx="867461" cy="1071570"/>
          </a:xfrm>
          <a:prstGeom prst="rect">
            <a:avLst/>
          </a:prstGeom>
          <a:noFill/>
        </p:spPr>
      </p:pic>
      <p:pic>
        <p:nvPicPr>
          <p:cNvPr id="1030" name="Picture 6" descr="VÃ½sledok vyhÄ¾adÃ¡vania obrÃ¡zkov pre dopyt triak"/>
          <p:cNvPicPr>
            <a:picLocks noChangeAspect="1" noChangeArrowheads="1"/>
          </p:cNvPicPr>
          <p:nvPr/>
        </p:nvPicPr>
        <p:blipFill>
          <a:blip r:embed="rId4"/>
          <a:srcRect l="15000" t="25000" r="17499" b="17499"/>
          <a:stretch>
            <a:fillRect/>
          </a:stretch>
        </p:blipFill>
        <p:spPr bwMode="auto">
          <a:xfrm rot="5400000">
            <a:off x="3219337" y="5219609"/>
            <a:ext cx="106225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179512" y="116632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Tyristor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8" name="Picture 2" descr="http://www.spsemoh.cz/vyuka/zel/obrazky/vachartyristor.gif"/>
          <p:cNvPicPr>
            <a:picLocks noChangeAspect="1" noChangeArrowheads="1"/>
          </p:cNvPicPr>
          <p:nvPr/>
        </p:nvPicPr>
        <p:blipFill>
          <a:blip r:embed="rId2" cstate="print"/>
          <a:srcRect l="4918"/>
          <a:stretch>
            <a:fillRect/>
          </a:stretch>
        </p:blipFill>
        <p:spPr bwMode="auto">
          <a:xfrm>
            <a:off x="214282" y="642918"/>
            <a:ext cx="5429288" cy="399708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9912"/>
          <a:stretch>
            <a:fillRect/>
          </a:stretch>
        </p:blipFill>
        <p:spPr bwMode="auto">
          <a:xfrm>
            <a:off x="7072330" y="1000108"/>
            <a:ext cx="1283356" cy="243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179512" y="4868457"/>
            <a:ext cx="394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BT169D 400V,0.8A,0.2mA TO92 Tyristor</a:t>
            </a:r>
            <a:endParaRPr lang="sk-SK" b="1" dirty="0"/>
          </a:p>
        </p:txBody>
      </p:sp>
      <p:sp>
        <p:nvSpPr>
          <p:cNvPr id="10" name="Obdĺžnik 9"/>
          <p:cNvSpPr/>
          <p:nvPr/>
        </p:nvSpPr>
        <p:spPr>
          <a:xfrm>
            <a:off x="251520" y="5300505"/>
            <a:ext cx="36747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Max. </a:t>
            </a:r>
            <a:r>
              <a:rPr lang="sk-SK" dirty="0" err="1" smtClean="0"/>
              <a:t>záverné</a:t>
            </a:r>
            <a:r>
              <a:rPr lang="sk-SK" dirty="0" smtClean="0"/>
              <a:t> napätie 400V</a:t>
            </a:r>
          </a:p>
          <a:p>
            <a:r>
              <a:rPr lang="sk-SK" dirty="0" smtClean="0"/>
              <a:t>Max. prúd v priepustnom smere 0.8A</a:t>
            </a:r>
          </a:p>
          <a:p>
            <a:r>
              <a:rPr lang="sk-SK" dirty="0" smtClean="0"/>
              <a:t>Prúd riadiacou elektródou 0.2mA </a:t>
            </a:r>
          </a:p>
          <a:p>
            <a:r>
              <a:rPr lang="sk-SK" dirty="0" err="1" smtClean="0"/>
              <a:t>Púzdro</a:t>
            </a:r>
            <a:r>
              <a:rPr lang="sk-SK" dirty="0" smtClean="0"/>
              <a:t> TO92 </a:t>
            </a:r>
            <a:endParaRPr lang="sk-SK" dirty="0"/>
          </a:p>
        </p:txBody>
      </p:sp>
      <p:pic>
        <p:nvPicPr>
          <p:cNvPr id="11" name="Picture 6" descr="http://www.ezk.cz/images/pouzdra/tyristory_triaky/to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0504"/>
            <a:ext cx="2625105" cy="2699337"/>
          </a:xfrm>
          <a:prstGeom prst="rect">
            <a:avLst/>
          </a:prstGeom>
          <a:noFill/>
        </p:spPr>
      </p:pic>
      <p:sp>
        <p:nvSpPr>
          <p:cNvPr id="12" name="Obdĺžnik 11"/>
          <p:cNvSpPr/>
          <p:nvPr/>
        </p:nvSpPr>
        <p:spPr>
          <a:xfrm>
            <a:off x="7358082" y="5500702"/>
            <a:ext cx="64294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88640"/>
            <a:ext cx="58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Tyristor T32-25-02 200V 25A 150mA TO48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Max. </a:t>
            </a:r>
            <a:r>
              <a:rPr lang="sk-SK" dirty="0" err="1" smtClean="0"/>
              <a:t>záverné</a:t>
            </a:r>
            <a:r>
              <a:rPr lang="sk-SK" dirty="0" smtClean="0"/>
              <a:t> napätie_200V</a:t>
            </a:r>
            <a:br>
              <a:rPr lang="sk-SK" dirty="0" smtClean="0"/>
            </a:br>
            <a:r>
              <a:rPr lang="sk-SK" dirty="0" smtClean="0"/>
              <a:t>Prúd v priepustnom smere_25A</a:t>
            </a:r>
            <a:br>
              <a:rPr lang="sk-SK" dirty="0" smtClean="0"/>
            </a:br>
            <a:r>
              <a:rPr lang="sk-SK" dirty="0" smtClean="0"/>
              <a:t>Prúd hradla_150mA</a:t>
            </a:r>
            <a:br>
              <a:rPr lang="sk-SK" dirty="0" smtClean="0"/>
            </a:br>
            <a:r>
              <a:rPr lang="sk-SK" dirty="0" smtClean="0"/>
              <a:t>Puzdro_TO48_</a:t>
            </a:r>
            <a:br>
              <a:rPr lang="sk-SK" dirty="0" smtClean="0"/>
            </a:br>
            <a:r>
              <a:rPr lang="sk-SK" dirty="0" smtClean="0"/>
              <a:t>Montážny závit_M6</a:t>
            </a:r>
            <a:endParaRPr lang="sk-SK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800" y="370178"/>
            <a:ext cx="1731042" cy="179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s://www.vpcentrum.eu/image/cache/data/prods/prod7/182523-tyristor-kt501-50v-1a-to39-1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76264"/>
            <a:ext cx="2132856" cy="2132856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79512" y="4715852"/>
            <a:ext cx="2103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Tyristor BT152-400R</a:t>
            </a:r>
            <a:endParaRPr lang="sk-SK" b="1" dirty="0"/>
          </a:p>
        </p:txBody>
      </p:sp>
      <p:sp>
        <p:nvSpPr>
          <p:cNvPr id="9" name="Obdĺžnik 8"/>
          <p:cNvSpPr/>
          <p:nvPr/>
        </p:nvSpPr>
        <p:spPr>
          <a:xfrm>
            <a:off x="179512" y="501317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Max. </a:t>
            </a:r>
            <a:r>
              <a:rPr lang="sk-SK" dirty="0" err="1" smtClean="0"/>
              <a:t>záverné</a:t>
            </a:r>
            <a:r>
              <a:rPr lang="sk-SK" dirty="0" smtClean="0"/>
              <a:t> napätie -  </a:t>
            </a:r>
            <a:r>
              <a:rPr lang="sk-SK" dirty="0" err="1" smtClean="0"/>
              <a:t>Uz</a:t>
            </a:r>
            <a:r>
              <a:rPr lang="sk-SK" dirty="0" smtClean="0"/>
              <a:t> 400V</a:t>
            </a:r>
            <a:br>
              <a:rPr lang="sk-SK" dirty="0" smtClean="0"/>
            </a:br>
            <a:r>
              <a:rPr lang="sk-SK" dirty="0" smtClean="0"/>
              <a:t>Prúd v priepustnom smere - </a:t>
            </a:r>
            <a:r>
              <a:rPr lang="sk-SK" dirty="0" err="1" smtClean="0"/>
              <a:t>If</a:t>
            </a:r>
            <a:r>
              <a:rPr lang="sk-SK" dirty="0" smtClean="0"/>
              <a:t> 20A</a:t>
            </a:r>
            <a:br>
              <a:rPr lang="sk-SK" dirty="0" smtClean="0"/>
            </a:br>
            <a:r>
              <a:rPr lang="sk-SK" dirty="0" smtClean="0"/>
              <a:t>Prúd riadiacou elektródou - </a:t>
            </a:r>
            <a:r>
              <a:rPr lang="sk-SK" dirty="0" err="1" smtClean="0"/>
              <a:t>Igt</a:t>
            </a:r>
            <a:r>
              <a:rPr lang="sk-SK" dirty="0" smtClean="0"/>
              <a:t> @ 25°C 3..32mA</a:t>
            </a:r>
            <a:br>
              <a:rPr lang="sk-SK" dirty="0" smtClean="0"/>
            </a:br>
            <a:r>
              <a:rPr lang="sk-SK" dirty="0" err="1" smtClean="0"/>
              <a:t>Púzdro</a:t>
            </a:r>
            <a:r>
              <a:rPr lang="sk-SK" dirty="0" smtClean="0"/>
              <a:t> TO220AB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79512" y="2420888"/>
            <a:ext cx="370300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Tyristor KT500/50 50V/1A 1mA TO39</a:t>
            </a:r>
          </a:p>
          <a:p>
            <a:r>
              <a:rPr lang="pl-PL" dirty="0" smtClean="0"/>
              <a:t>Max. záverné napätie  500V</a:t>
            </a:r>
          </a:p>
          <a:p>
            <a:r>
              <a:rPr lang="pl-PL" dirty="0" smtClean="0"/>
              <a:t>Blokovacie napätie 50V</a:t>
            </a:r>
          </a:p>
          <a:p>
            <a:r>
              <a:rPr lang="pl-PL" dirty="0" smtClean="0"/>
              <a:t>Prúd v priepustnom smere 1A</a:t>
            </a:r>
          </a:p>
          <a:p>
            <a:r>
              <a:rPr lang="pl-PL" dirty="0" smtClean="0"/>
              <a:t>Prúd riadiacou elektródou 1mA</a:t>
            </a:r>
          </a:p>
          <a:p>
            <a:r>
              <a:rPr lang="pl-PL" dirty="0" smtClean="0"/>
              <a:t>Púzdro TO39</a:t>
            </a:r>
            <a:br>
              <a:rPr lang="pl-PL" dirty="0" smtClean="0"/>
            </a:br>
            <a:endParaRPr lang="sk-SK" dirty="0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8703" y="2309813"/>
            <a:ext cx="1495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https://www.vpcentrum.eu/image/cache/data/prods/prod2/63536-t32-16-02-tyristor-200v-16a-150ma-to48-2-500x500.jpg"/>
          <p:cNvPicPr>
            <a:picLocks noChangeAspect="1" noChangeArrowheads="1"/>
          </p:cNvPicPr>
          <p:nvPr/>
        </p:nvPicPr>
        <p:blipFill>
          <a:blip r:embed="rId5" cstate="print"/>
          <a:srcRect t="13587" b="15824"/>
          <a:stretch>
            <a:fillRect/>
          </a:stretch>
        </p:blipFill>
        <p:spPr bwMode="auto">
          <a:xfrm>
            <a:off x="4572000" y="332656"/>
            <a:ext cx="2448272" cy="1728192"/>
          </a:xfrm>
          <a:prstGeom prst="rect">
            <a:avLst/>
          </a:prstGeom>
          <a:noFill/>
        </p:spPr>
      </p:pic>
      <p:pic>
        <p:nvPicPr>
          <p:cNvPr id="12" name="Picture 2" descr="VÃ½sledok vyhÄ¾adÃ¡vania obrÃ¡zkov pre dopyt bt152"/>
          <p:cNvPicPr>
            <a:picLocks noChangeAspect="1" noChangeArrowheads="1"/>
          </p:cNvPicPr>
          <p:nvPr/>
        </p:nvPicPr>
        <p:blipFill>
          <a:blip r:embed="rId6"/>
          <a:srcRect l="5357" t="25000" r="15357" b="24643"/>
          <a:stretch>
            <a:fillRect/>
          </a:stretch>
        </p:blipFill>
        <p:spPr bwMode="auto">
          <a:xfrm>
            <a:off x="5929322" y="4721642"/>
            <a:ext cx="3000397" cy="190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semoh.cz/vyuka/zel/obrazky/rizusmt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352800" cy="25908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51520" y="188640"/>
            <a:ext cx="588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/>
              <a:t>Tyristorový jednocestný riadený usmerňovač</a:t>
            </a:r>
            <a:endParaRPr lang="sk-SK" sz="2400" b="1" dirty="0"/>
          </a:p>
        </p:txBody>
      </p:sp>
      <p:pic>
        <p:nvPicPr>
          <p:cNvPr id="1028" name="Picture 4" descr="http://www.spsemoh.cz/vyuka/zel/obrazky/rusm1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810000" cy="1962150"/>
          </a:xfrm>
          <a:prstGeom prst="rect">
            <a:avLst/>
          </a:prstGeom>
          <a:noFill/>
        </p:spPr>
      </p:pic>
      <p:pic>
        <p:nvPicPr>
          <p:cNvPr id="1030" name="Picture 6" descr="http://www.spsemoh.cz/vyuka/zel/obrazky/rusm1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2"/>
            <a:ext cx="3810000" cy="196215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611560" y="644404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Priebehy napätia na záťaži pre dve rôzne hodnoty nastaveného výkonu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635896" y="836712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Tyristor je schopný </a:t>
            </a:r>
            <a:r>
              <a:rPr lang="sk-SK" b="1" dirty="0" smtClean="0"/>
              <a:t>prepúšťať kladné </a:t>
            </a:r>
            <a:r>
              <a:rPr lang="sk-SK" b="1" dirty="0" err="1" smtClean="0"/>
              <a:t>polvlny</a:t>
            </a:r>
            <a:r>
              <a:rPr lang="sk-SK" b="1" dirty="0" smtClean="0"/>
              <a:t> </a:t>
            </a:r>
            <a:r>
              <a:rPr lang="sk-SK" dirty="0" smtClean="0"/>
              <a:t>striedavého napätia a to od okamihu, keď riadiaca elektróda dostane impulz pre uvedenie tyristora do priepustného stavu. 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Vypínanie tyristora nastáva znížením napätia na tyristore (</a:t>
            </a:r>
            <a:r>
              <a:rPr lang="sk-SK" b="1" dirty="0" smtClean="0"/>
              <a:t>priechod nulou</a:t>
            </a:r>
            <a:r>
              <a:rPr lang="sk-SK" dirty="0" smtClean="0"/>
              <a:t>). 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Riadi sa množstvo prenesenej energie a tým výkon pripojeného zariadenia (napríklad </a:t>
            </a:r>
            <a:r>
              <a:rPr lang="sk-SK" b="1" dirty="0" smtClean="0"/>
              <a:t>vykurovacieho telesa </a:t>
            </a:r>
            <a:r>
              <a:rPr lang="sk-SK" dirty="0" smtClean="0"/>
              <a:t>alebo </a:t>
            </a:r>
            <a:r>
              <a:rPr lang="sk-SK" b="1" dirty="0" smtClean="0"/>
              <a:t>žiarovky</a:t>
            </a:r>
            <a:r>
              <a:rPr lang="sk-SK" dirty="0" smtClean="0"/>
              <a:t>). 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Výhodou sú minimálne energetické straty, lebo na tyristore takmer </a:t>
            </a:r>
            <a:r>
              <a:rPr lang="sk-SK" b="1" dirty="0" smtClean="0"/>
              <a:t>nevzniká stratové teplo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11560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Malý výkon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932040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Veľký výkon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hlinkClick r:id="rId2" action="ppaction://hlinkfile"/>
          </p:cNvPr>
          <p:cNvSpPr/>
          <p:nvPr/>
        </p:nvSpPr>
        <p:spPr>
          <a:xfrm>
            <a:off x="7000892" y="6143644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12" y="836712"/>
            <a:ext cx="878834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4462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Regulácia svietivosti žiarovky  pomocou tyristora</a:t>
            </a:r>
          </a:p>
          <a:p>
            <a:r>
              <a:rPr lang="sk-SK" sz="2000" b="1" dirty="0" smtClean="0"/>
              <a:t>(simuluj v </a:t>
            </a:r>
            <a:r>
              <a:rPr lang="sk-SK" sz="2000" b="1" dirty="0" err="1" smtClean="0"/>
              <a:t>Multisime</a:t>
            </a:r>
            <a:r>
              <a:rPr lang="sk-SK" sz="2000" b="1" dirty="0" smtClean="0"/>
              <a:t>, navrhni DPS)</a:t>
            </a:r>
            <a:endParaRPr lang="sk-SK" sz="2000" b="1" dirty="0"/>
          </a:p>
        </p:txBody>
      </p:sp>
      <p:pic>
        <p:nvPicPr>
          <p:cNvPr id="20482" name="Picture 2" descr="VÃ½sledok vyhÄ¾adÃ¡vania obrÃ¡zkov pre dopyt BT152"/>
          <p:cNvPicPr>
            <a:picLocks noChangeAspect="1" noChangeArrowheads="1"/>
          </p:cNvPicPr>
          <p:nvPr/>
        </p:nvPicPr>
        <p:blipFill>
          <a:blip r:embed="rId4" cstate="print"/>
          <a:srcRect l="7137" t="10216" r="17264" b="8055"/>
          <a:stretch>
            <a:fillRect/>
          </a:stretch>
        </p:blipFill>
        <p:spPr bwMode="auto">
          <a:xfrm>
            <a:off x="683568" y="4941168"/>
            <a:ext cx="1728192" cy="1868316"/>
          </a:xfrm>
          <a:prstGeom prst="rect">
            <a:avLst/>
          </a:prstGeom>
          <a:noFill/>
        </p:spPr>
      </p:pic>
      <p:sp>
        <p:nvSpPr>
          <p:cNvPr id="6" name="BlokTextu 5">
            <a:hlinkClick r:id="rId2" action="ppaction://hlinkfile"/>
          </p:cNvPr>
          <p:cNvSpPr txBox="1"/>
          <p:nvPr/>
        </p:nvSpPr>
        <p:spPr>
          <a:xfrm>
            <a:off x="7000892" y="61436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psemoh.cz/vyuka/zel/obrazky/rizusmt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352800" cy="3048001"/>
          </a:xfrm>
          <a:prstGeom prst="rect">
            <a:avLst/>
          </a:prstGeom>
          <a:noFill/>
        </p:spPr>
      </p:pic>
      <p:pic>
        <p:nvPicPr>
          <p:cNvPr id="19460" name="Picture 4" descr="http://www.spsemoh.cz/vyuka/zel/obrazky/trre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13866"/>
            <a:ext cx="3456384" cy="2644134"/>
          </a:xfrm>
          <a:prstGeom prst="rect">
            <a:avLst/>
          </a:prstGeom>
          <a:noFill/>
        </p:spPr>
      </p:pic>
      <p:pic>
        <p:nvPicPr>
          <p:cNvPr id="19462" name="Picture 6" descr="http://www.spsemoh.cz/vyuka/zel/obrazky/trre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149081"/>
            <a:ext cx="3541072" cy="270892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79512" y="392376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Priebehy napätia na záťaži pre dve rôzne hodnoty nastaveného výkonu</a:t>
            </a:r>
            <a:endParaRPr lang="sk-SK" b="1" dirty="0"/>
          </a:p>
        </p:txBody>
      </p:sp>
      <p:sp>
        <p:nvSpPr>
          <p:cNvPr id="9" name="Obdĺžnik 8"/>
          <p:cNvSpPr/>
          <p:nvPr/>
        </p:nvSpPr>
        <p:spPr>
          <a:xfrm>
            <a:off x="3347864" y="116632"/>
            <a:ext cx="579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Triakový</a:t>
            </a:r>
            <a:r>
              <a:rPr lang="sk-SK" b="1" dirty="0" smtClean="0"/>
              <a:t> regulátor </a:t>
            </a:r>
            <a:r>
              <a:rPr lang="sk-SK" dirty="0" smtClean="0"/>
              <a:t>sa využíva pre riadenie výkonu u striedavých spotrebičov.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251520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Malý výkon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857620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Veľký výkon</a:t>
            </a:r>
            <a:endParaRPr lang="sk-SK" dirty="0"/>
          </a:p>
        </p:txBody>
      </p:sp>
      <p:pic>
        <p:nvPicPr>
          <p:cNvPr id="8194" name="Picture 2" descr="https://www.svetsuciastok.sk/out/pictures/z1/9384-1-triak_bt136-600_600v_4a_70ma_to220ab_z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774031"/>
            <a:ext cx="1135013" cy="1135013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3419872" y="915685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TO220 - </a:t>
            </a:r>
            <a:r>
              <a:rPr lang="sk-SK" dirty="0" smtClean="0"/>
              <a:t>TIC236M - 12A/600V, riadiaci prúd 30-50mA, </a:t>
            </a:r>
          </a:p>
          <a:p>
            <a:r>
              <a:rPr lang="it-IT" dirty="0" smtClean="0"/>
              <a:t>Triak BTA16A-600B 600V/16A, </a:t>
            </a:r>
            <a:r>
              <a:rPr lang="sk-SK" dirty="0" smtClean="0"/>
              <a:t>riadiaci prúd </a:t>
            </a:r>
            <a:r>
              <a:rPr lang="it-IT" dirty="0" smtClean="0"/>
              <a:t>35mA</a:t>
            </a:r>
            <a:endParaRPr lang="sk-SK" dirty="0" smtClean="0"/>
          </a:p>
          <a:p>
            <a:r>
              <a:rPr lang="pl-PL" b="1" dirty="0" smtClean="0"/>
              <a:t>TO92</a:t>
            </a:r>
            <a:r>
              <a:rPr lang="pl-PL" dirty="0" smtClean="0"/>
              <a:t>  - Triak Z0103MA - 1A 600V, riadiaci prúd 5mA</a:t>
            </a:r>
          </a:p>
          <a:p>
            <a:r>
              <a:rPr lang="sk-SK" b="1" dirty="0" smtClean="0"/>
              <a:t>TO64 </a:t>
            </a:r>
            <a:r>
              <a:rPr lang="sk-SK" dirty="0" smtClean="0"/>
              <a:t> - </a:t>
            </a:r>
            <a:r>
              <a:rPr lang="sk-SK" dirty="0" err="1" smtClean="0"/>
              <a:t>Triak</a:t>
            </a:r>
            <a:r>
              <a:rPr lang="sk-SK" dirty="0" smtClean="0"/>
              <a:t> KT728/800, 800V, 15A, Ig100mA</a:t>
            </a:r>
          </a:p>
          <a:p>
            <a:r>
              <a:rPr lang="sk-SK" b="1" dirty="0" smtClean="0"/>
              <a:t>TO202</a:t>
            </a:r>
            <a:r>
              <a:rPr lang="sk-SK" dirty="0" smtClean="0"/>
              <a:t> - </a:t>
            </a:r>
            <a:r>
              <a:rPr lang="pl-PL" dirty="0" smtClean="0"/>
              <a:t>Triak Z0405/600V,4A, Ig 5mA</a:t>
            </a:r>
          </a:p>
          <a:p>
            <a:r>
              <a:rPr lang="pl-PL" b="1" dirty="0" smtClean="0"/>
              <a:t>TO126</a:t>
            </a:r>
            <a:r>
              <a:rPr lang="pl-PL" dirty="0" smtClean="0"/>
              <a:t>  - Triak </a:t>
            </a:r>
            <a:r>
              <a:rPr lang="sk-SK" dirty="0" smtClean="0"/>
              <a:t>2N6075A</a:t>
            </a:r>
            <a:r>
              <a:rPr lang="pl-PL" dirty="0" smtClean="0"/>
              <a:t>; 600V; 4A; 5mA; </a:t>
            </a:r>
          </a:p>
          <a:p>
            <a:endParaRPr lang="sk-SK" dirty="0" smtClean="0"/>
          </a:p>
          <a:p>
            <a:endParaRPr lang="pl-PL" dirty="0" smtClean="0"/>
          </a:p>
          <a:p>
            <a:endParaRPr lang="sk-SK" b="1" dirty="0"/>
          </a:p>
        </p:txBody>
      </p:sp>
      <p:pic>
        <p:nvPicPr>
          <p:cNvPr id="8198" name="Picture 6" descr="KT728/800 triak, 800V 15A 100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9" y="2813829"/>
            <a:ext cx="1584176" cy="1191235"/>
          </a:xfrm>
          <a:prstGeom prst="rect">
            <a:avLst/>
          </a:prstGeom>
          <a:noFill/>
        </p:spPr>
      </p:pic>
      <p:pic>
        <p:nvPicPr>
          <p:cNvPr id="8202" name="Picture 10" descr="http://static1.tme.eu/products_pics/1/b/c/1bc32e09ca647591a8258ac81323a969/801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429000"/>
            <a:ext cx="1295466" cy="971600"/>
          </a:xfrm>
          <a:prstGeom prst="rect">
            <a:avLst/>
          </a:prstGeom>
          <a:noFill/>
        </p:spPr>
      </p:pic>
      <p:pic>
        <p:nvPicPr>
          <p:cNvPr id="8196" name="Picture 4" descr="https://www.svetsuciastok.sk/out/pictures/z1/9387-1-triak_z0103ma_600v_1a_5ma_to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2852936"/>
            <a:ext cx="1248138" cy="936104"/>
          </a:xfrm>
          <a:prstGeom prst="rect">
            <a:avLst/>
          </a:prstGeom>
          <a:noFill/>
        </p:spPr>
      </p:pic>
      <p:pic>
        <p:nvPicPr>
          <p:cNvPr id="8200" name="Picture 8" descr="Triak Z0405/600V,4A/proud mřížky Ig 5mA pouzdro TO202-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882043"/>
            <a:ext cx="1224136" cy="918102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23528" y="116632"/>
            <a:ext cx="805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err="1" smtClean="0"/>
              <a:t>Triak</a:t>
            </a:r>
            <a:endParaRPr lang="sk-SK" sz="2400" b="1" dirty="0"/>
          </a:p>
        </p:txBody>
      </p:sp>
      <p:pic>
        <p:nvPicPr>
          <p:cNvPr id="17410" name="Picture 2" descr="http://www.hadex.cz/img/zbozi/a519.jpg"/>
          <p:cNvPicPr>
            <a:picLocks noChangeAspect="1" noChangeArrowheads="1"/>
          </p:cNvPicPr>
          <p:nvPr/>
        </p:nvPicPr>
        <p:blipFill>
          <a:blip r:embed="rId10" cstate="print"/>
          <a:srcRect l="3809" t="6235" r="25734" b="30123"/>
          <a:stretch>
            <a:fillRect/>
          </a:stretch>
        </p:blipFill>
        <p:spPr bwMode="auto">
          <a:xfrm>
            <a:off x="7072330" y="4794270"/>
            <a:ext cx="2071670" cy="184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okusy.chytrak.cz/schemata/pwm/p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6289848" cy="295623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71406" y="71414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PWM regulátor otáčok jednosmerného motorčeka:</a:t>
            </a:r>
          </a:p>
          <a:p>
            <a:r>
              <a:rPr lang="sk-SK" b="1" dirty="0" smtClean="0"/>
              <a:t>Navrhnite DPS v programe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07504" y="443711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Určite amplitúdu, periódu, frekvenciu a šírku impulzu pri 10%, 50% a 80% nastavení </a:t>
            </a:r>
            <a:r>
              <a:rPr lang="sk-SK" dirty="0" err="1" smtClean="0"/>
              <a:t>trimra</a:t>
            </a:r>
            <a:r>
              <a:rPr lang="sk-SK" dirty="0" smtClean="0"/>
              <a:t> R1.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07504" y="407707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Obvod zakreslite aj v </a:t>
            </a:r>
            <a:r>
              <a:rPr lang="sk-SK" b="1" dirty="0" err="1" smtClean="0"/>
              <a:t>Multisime</a:t>
            </a:r>
            <a:r>
              <a:rPr lang="sk-SK" b="1" dirty="0" smtClean="0"/>
              <a:t>, miesto motorčeka zapojte žiarovku 12V, 50W</a:t>
            </a:r>
            <a:endParaRPr lang="sk-SK" b="1" dirty="0"/>
          </a:p>
        </p:txBody>
      </p:sp>
      <p:pic>
        <p:nvPicPr>
          <p:cNvPr id="3074" name="Picture 2" descr="VÃ½sledok vyhÄ¾adÃ¡vania obrÃ¡zkov pre dopyt BD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72074"/>
            <a:ext cx="2936744" cy="1693678"/>
          </a:xfrm>
          <a:prstGeom prst="rect">
            <a:avLst/>
          </a:prstGeom>
          <a:noFill/>
        </p:spPr>
      </p:pic>
      <p:pic>
        <p:nvPicPr>
          <p:cNvPr id="3078" name="Picture 6" descr="VÃ½sledok vyhÄ¾adÃ¡vania obrÃ¡zkov pre dopyt 5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13176"/>
            <a:ext cx="3024337" cy="1645365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6929454" y="2500306"/>
            <a:ext cx="19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Miesto BD911 zapoj BC337</a:t>
            </a:r>
            <a:endParaRPr lang="sk-SK" dirty="0"/>
          </a:p>
        </p:txBody>
      </p:sp>
      <p:pic>
        <p:nvPicPr>
          <p:cNvPr id="9218" name="Picture 2" descr="VÃ½sledok vyhÄ¾adÃ¡vania obrÃ¡zkov pre dopyt trimer"/>
          <p:cNvPicPr>
            <a:picLocks noChangeAspect="1" noChangeArrowheads="1"/>
          </p:cNvPicPr>
          <p:nvPr/>
        </p:nvPicPr>
        <p:blipFill>
          <a:blip r:embed="rId5" cstate="print"/>
          <a:srcRect l="4594" t="12251" r="5817" b="14240"/>
          <a:stretch>
            <a:fillRect/>
          </a:stretch>
        </p:blipFill>
        <p:spPr bwMode="auto">
          <a:xfrm>
            <a:off x="3357554" y="5143512"/>
            <a:ext cx="220564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452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214282" y="21429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Riadenie výkonu žiarovky  </a:t>
            </a:r>
            <a:r>
              <a:rPr lang="sk-SK" sz="2400" b="1" dirty="0" err="1" smtClean="0"/>
              <a:t>triakom</a:t>
            </a:r>
            <a:endParaRPr lang="sk-SK" sz="2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214282" y="5166382"/>
            <a:ext cx="6444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Kladnou </a:t>
            </a:r>
            <a:r>
              <a:rPr lang="sk-SK" dirty="0" err="1" smtClean="0"/>
              <a:t>polvlnou</a:t>
            </a:r>
            <a:r>
              <a:rPr lang="sk-SK" dirty="0" smtClean="0"/>
              <a:t> V1 sa nabíja C2</a:t>
            </a:r>
          </a:p>
          <a:p>
            <a:pPr marL="342900" indent="-342900">
              <a:buAutoNum type="arabicPeriod"/>
            </a:pPr>
            <a:r>
              <a:rPr lang="sk-SK" dirty="0" smtClean="0"/>
              <a:t>Až sa nabije na prierazné napätie </a:t>
            </a:r>
            <a:r>
              <a:rPr lang="sk-SK" dirty="0" err="1" smtClean="0"/>
              <a:t>diaku</a:t>
            </a:r>
            <a:r>
              <a:rPr lang="sk-SK" dirty="0" smtClean="0"/>
              <a:t>, zopne sa </a:t>
            </a:r>
            <a:r>
              <a:rPr lang="sk-SK" dirty="0" err="1" smtClean="0"/>
              <a:t>triak</a:t>
            </a:r>
            <a:r>
              <a:rPr lang="sk-SK" dirty="0" smtClean="0"/>
              <a:t>, je zopnutý až do konca </a:t>
            </a:r>
            <a:r>
              <a:rPr lang="sk-SK" dirty="0" err="1" smtClean="0"/>
              <a:t>polvlny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Čím menší odpor, tým skôr sa nabije C2, žiarovka svieti silnejšie</a:t>
            </a:r>
          </a:p>
          <a:p>
            <a:pPr marL="342900" indent="-342900">
              <a:buAutoNum type="arabicPeriod"/>
            </a:pPr>
            <a:r>
              <a:rPr lang="sk-SK" dirty="0" smtClean="0"/>
              <a:t>Pri zápornej </a:t>
            </a:r>
            <a:r>
              <a:rPr lang="sk-SK" dirty="0" err="1" smtClean="0"/>
              <a:t>polvlne</a:t>
            </a:r>
            <a:r>
              <a:rPr lang="sk-SK" dirty="0" smtClean="0"/>
              <a:t> V1 sa obvod chová rovnako </a:t>
            </a:r>
            <a:endParaRPr lang="sk-SK" dirty="0"/>
          </a:p>
        </p:txBody>
      </p:sp>
      <p:sp>
        <p:nvSpPr>
          <p:cNvPr id="12" name="Obdĺžnik 11">
            <a:hlinkClick r:id="rId3" action="ppaction://hlinkfile"/>
          </p:cNvPr>
          <p:cNvSpPr/>
          <p:nvPr/>
        </p:nvSpPr>
        <p:spPr>
          <a:xfrm>
            <a:off x="7643834" y="6072206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hlinkClick r:id="rId3" action="ppaction://hlinkfile"/>
          </p:cNvPr>
          <p:cNvSpPr txBox="1"/>
          <p:nvPr/>
        </p:nvSpPr>
        <p:spPr>
          <a:xfrm>
            <a:off x="7643834" y="60722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1173" b="61904"/>
          <a:stretch>
            <a:fillRect/>
          </a:stretch>
        </p:blipFill>
        <p:spPr bwMode="auto">
          <a:xfrm>
            <a:off x="395535" y="985857"/>
            <a:ext cx="8164875" cy="631993"/>
          </a:xfrm>
          <a:prstGeom prst="rect">
            <a:avLst/>
          </a:prstGeom>
          <a:noFill/>
        </p:spPr>
      </p:pic>
      <p:pic>
        <p:nvPicPr>
          <p:cNvPr id="5" name="Picture 4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3057" t="50640" b="13188"/>
          <a:stretch>
            <a:fillRect/>
          </a:stretch>
        </p:blipFill>
        <p:spPr bwMode="auto">
          <a:xfrm>
            <a:off x="467544" y="1797094"/>
            <a:ext cx="8136904" cy="610986"/>
          </a:xfrm>
          <a:prstGeom prst="rect">
            <a:avLst/>
          </a:prstGeom>
          <a:noFill/>
        </p:spPr>
      </p:pic>
      <p:cxnSp>
        <p:nvCxnSpPr>
          <p:cNvPr id="6" name="Rovná spojnica 5"/>
          <p:cNvCxnSpPr/>
          <p:nvPr/>
        </p:nvCxnSpPr>
        <p:spPr>
          <a:xfrm>
            <a:off x="1475656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2699792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3851920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5076056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6300192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7452320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285720" y="28572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Pomenuj nasledovné logické členy</a:t>
            </a:r>
            <a:endParaRPr lang="sk-SK" sz="2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28596" y="292893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Pomenuj nasledovné zapojenia</a:t>
            </a:r>
            <a:endParaRPr lang="sk-SK" sz="2400" b="1" dirty="0"/>
          </a:p>
        </p:txBody>
      </p:sp>
      <p:pic>
        <p:nvPicPr>
          <p:cNvPr id="14" name="Obrázok 6" descr="SLO_D znač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2500330" cy="156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357562"/>
            <a:ext cx="4357718" cy="16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287782"/>
            <a:ext cx="5000660" cy="142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62" y="1285860"/>
            <a:ext cx="879845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Popíš nasledovné zapojenie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31331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D flip flop pravda tabuÄ¾ky"/>
          <p:cNvPicPr>
            <a:picLocks noChangeAspect="1" noChangeArrowheads="1"/>
          </p:cNvPicPr>
          <p:nvPr/>
        </p:nvPicPr>
        <p:blipFill>
          <a:blip r:embed="rId3"/>
          <a:srcRect b="17682"/>
          <a:stretch>
            <a:fillRect/>
          </a:stretch>
        </p:blipFill>
        <p:spPr bwMode="auto">
          <a:xfrm>
            <a:off x="4347400" y="1428736"/>
            <a:ext cx="4653756" cy="278608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57158" y="21429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 – preklápací obvod CMOS 4013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428604"/>
            <a:ext cx="893393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76" y="71414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4028 =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z BCD na 1 z 10</a:t>
            </a:r>
            <a:endParaRPr lang="sk-SK" sz="2400" b="1" dirty="0"/>
          </a:p>
        </p:txBody>
      </p:sp>
      <p:pic>
        <p:nvPicPr>
          <p:cNvPr id="6" name="Picture 5" descr="4028 p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676137"/>
            <a:ext cx="3055992" cy="2467507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929322" y="6324921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Bin</a:t>
            </a:r>
            <a:r>
              <a:rPr lang="sk-SK" sz="2400" b="1" dirty="0" smtClean="0"/>
              <a:t>. číslo: A3 A2 A1 A0</a:t>
            </a:r>
            <a:endParaRPr lang="sk-SK" sz="2400" b="1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3214678" y="3357562"/>
          <a:ext cx="2571768" cy="3352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5884"/>
                <a:gridCol w="1285884"/>
              </a:tblGrid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A3A2A1A0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Dekad</a:t>
                      </a:r>
                      <a:r>
                        <a:rPr lang="sk-SK" sz="1400" dirty="0" smtClean="0"/>
                        <a:t>.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0010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0011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3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5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0110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6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0111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7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1000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8</a:t>
                      </a:r>
                      <a:endParaRPr lang="sk-SK" sz="1400" dirty="0"/>
                    </a:p>
                  </a:txBody>
                  <a:tcPr/>
                </a:tc>
              </a:tr>
              <a:tr h="154364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9</a:t>
                      </a:r>
                      <a:endParaRPr lang="sk-SK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285720" y="642939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4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500042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4028 = dekóduje binárny vstup na dekadický výstup 1 z 10 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-32" y="7141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Čítač</a:t>
            </a:r>
            <a:r>
              <a:rPr lang="sk-SK" sz="2400" b="1" dirty="0" smtClean="0"/>
              <a:t> 4029 = dekóduje impulzy na binárne čísla</a:t>
            </a:r>
            <a:endParaRPr lang="sk-SK" sz="2400" b="1" dirty="0"/>
          </a:p>
        </p:txBody>
      </p:sp>
      <p:sp>
        <p:nvSpPr>
          <p:cNvPr id="13" name="BlokTextu 12">
            <a:hlinkClick r:id="rId2" action="ppaction://hlinkfile"/>
          </p:cNvPr>
          <p:cNvSpPr txBox="1"/>
          <p:nvPr/>
        </p:nvSpPr>
        <p:spPr>
          <a:xfrm>
            <a:off x="4071934" y="64886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8858279" cy="31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 descr="VÃ½sledok vyhÄ¾adÃ¡vania obrÃ¡zkov pre dopyt 4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640048"/>
            <a:ext cx="3786214" cy="3057112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71438" y="4071942"/>
            <a:ext cx="50006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1 – PRESET ENABLE – povoľuje prednastaviť počítadlo na ľubovoľný stav, asynchrónne s hodinami</a:t>
            </a:r>
          </a:p>
          <a:p>
            <a:r>
              <a:rPr lang="sk-SK" sz="1600" dirty="0" smtClean="0"/>
              <a:t>4, 12, 13, 14 – JAM, umožňuje prednastaviť stav počítadla</a:t>
            </a:r>
          </a:p>
          <a:p>
            <a:r>
              <a:rPr lang="sk-SK" sz="1600" dirty="0" smtClean="0"/>
              <a:t>6,11,14,2 - OUTPUT – výstupné hodnoty</a:t>
            </a:r>
          </a:p>
          <a:p>
            <a:r>
              <a:rPr lang="sk-SK" sz="1600" dirty="0" smtClean="0"/>
              <a:t> 5 – CARRY IN – prenos z nižšieho rádu</a:t>
            </a:r>
          </a:p>
          <a:p>
            <a:r>
              <a:rPr lang="sk-SK" sz="1600" dirty="0" smtClean="0"/>
              <a:t>7 – CARRY OUT – prenos do vyššieho rádu</a:t>
            </a:r>
          </a:p>
          <a:p>
            <a:r>
              <a:rPr lang="sk-SK" sz="1600" dirty="0" smtClean="0"/>
              <a:t>10 – UP/DOWN  - počítanie smerom nahor alebo nadol</a:t>
            </a:r>
          </a:p>
          <a:p>
            <a:r>
              <a:rPr lang="sk-SK" sz="1600" dirty="0" smtClean="0"/>
              <a:t>9 – BINARY/DECODE – binárne alebo dekadické počítanie</a:t>
            </a:r>
          </a:p>
          <a:p>
            <a:r>
              <a:rPr lang="sk-SK" sz="1600" dirty="0" smtClean="0"/>
              <a:t>15 – CLOCK – hodinový vstup</a:t>
            </a:r>
          </a:p>
          <a:p>
            <a:r>
              <a:rPr lang="sk-SK" sz="1600" dirty="0" smtClean="0"/>
              <a:t>8 – napájanie OV</a:t>
            </a:r>
          </a:p>
          <a:p>
            <a:r>
              <a:rPr lang="sk-SK" sz="1600" dirty="0" smtClean="0"/>
              <a:t>16 – napájanie +3V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77247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0" y="71414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4028 = dekóduje binárny vstup na dekadický výstup 1 z 10 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-32" y="50004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Čítač</a:t>
            </a:r>
            <a:r>
              <a:rPr lang="sk-SK" sz="2400" b="1" dirty="0" smtClean="0"/>
              <a:t> 4029 = impulzy číta na binárne číslo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-32" y="895633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555 = generátor impulzov</a:t>
            </a:r>
            <a:endParaRPr lang="sk-SK" sz="2400" b="1" dirty="0"/>
          </a:p>
        </p:txBody>
      </p:sp>
      <p:sp>
        <p:nvSpPr>
          <p:cNvPr id="9" name="BlokTextu 8">
            <a:hlinkClick r:id="rId3" action="ppaction://hlinkfile"/>
          </p:cNvPr>
          <p:cNvSpPr txBox="1"/>
          <p:nvPr/>
        </p:nvSpPr>
        <p:spPr>
          <a:xfrm>
            <a:off x="142844" y="64172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4" action="ppaction://hlinkfile"/>
              </a:rPr>
              <a:t>Simulácia</a:t>
            </a:r>
            <a:endParaRPr lang="sk-SK" b="1" dirty="0"/>
          </a:p>
        </p:txBody>
      </p:sp>
      <p:sp>
        <p:nvSpPr>
          <p:cNvPr id="14341" name="AutoShape 5" descr="VÃ½sledok vyhÄ¾adÃ¡vania obrÃ¡zkov pre dopyt cmos 40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3" name="AutoShape 7" descr="VÃ½sledok vyhÄ¾adÃ¡vania obrÃ¡zkov pre dopyt cmos 40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97801"/>
            <a:ext cx="3643338" cy="298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0303"/>
          <a:stretch>
            <a:fillRect/>
          </a:stretch>
        </p:blipFill>
        <p:spPr bwMode="auto">
          <a:xfrm>
            <a:off x="428596" y="2272592"/>
            <a:ext cx="3734479" cy="42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28564"/>
          <a:stretch>
            <a:fillRect/>
          </a:stretch>
        </p:blipFill>
        <p:spPr bwMode="auto">
          <a:xfrm>
            <a:off x="4643438" y="2269504"/>
            <a:ext cx="3857652" cy="430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428596" y="142852"/>
            <a:ext cx="7929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Urči parametre signálu: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kladná amplitúda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záporná amplitúda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perióda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šírka impulzu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frekvencia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786346" cy="258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4543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0" y="262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Modulácie pomocou impulzných signálov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500694" y="135729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Pulzne</a:t>
            </a:r>
            <a:r>
              <a:rPr lang="sk-SK" b="1" dirty="0" smtClean="0"/>
              <a:t> amplitúdová modulácia</a:t>
            </a:r>
          </a:p>
          <a:p>
            <a:r>
              <a:rPr lang="sk-SK" b="1" dirty="0" smtClean="0"/>
              <a:t>PAM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500694" y="385762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Pulzne</a:t>
            </a:r>
            <a:r>
              <a:rPr lang="sk-SK" b="1" dirty="0" smtClean="0"/>
              <a:t> polohová modulácia</a:t>
            </a:r>
          </a:p>
          <a:p>
            <a:r>
              <a:rPr lang="sk-SK" b="1" dirty="0" smtClean="0"/>
              <a:t>PPM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500694" y="592933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Pulzne</a:t>
            </a:r>
            <a:r>
              <a:rPr lang="sk-SK" b="1" dirty="0" smtClean="0"/>
              <a:t> šírková modulácia PWM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717</Words>
  <Application>Microsoft Office PowerPoint</Application>
  <PresentationFormat>Prezentácia na obrazovke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User</cp:lastModifiedBy>
  <cp:revision>27</cp:revision>
  <dcterms:created xsi:type="dcterms:W3CDTF">2019-02-26T15:02:12Z</dcterms:created>
  <dcterms:modified xsi:type="dcterms:W3CDTF">2019-03-26T18:20:57Z</dcterms:modified>
</cp:coreProperties>
</file>