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56" r:id="rId11"/>
    <p:sldId id="267" r:id="rId12"/>
    <p:sldId id="263" r:id="rId13"/>
    <p:sldId id="264" r:id="rId14"/>
    <p:sldId id="265" r:id="rId15"/>
    <p:sldId id="266" r:id="rId16"/>
    <p:sldId id="257" r:id="rId17"/>
    <p:sldId id="258" r:id="rId18"/>
    <p:sldId id="259" r:id="rId19"/>
  </p:sldIdLst>
  <p:sldSz cx="9144000" cy="6858000" type="screen4x3"/>
  <p:notesSz cx="9661525" cy="68818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186661" cy="344090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5472630" y="0"/>
            <a:ext cx="4186661" cy="344090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AC3A9E8D-8732-4FA3-820C-364945AD08FC}" type="datetimeFigureOut">
              <a:rPr lang="sk-SK" smtClean="0"/>
              <a:pPr/>
              <a:t>19.4.2015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1" y="6536528"/>
            <a:ext cx="4186661" cy="344090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5472630" y="6536528"/>
            <a:ext cx="4186661" cy="344090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C8A541F6-6948-49A0-92DE-EFCBA594927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186661" cy="344090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5472630" y="0"/>
            <a:ext cx="4186661" cy="344090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9286DAE7-A90F-42E0-8686-D0F3E2F90998}" type="datetimeFigureOut">
              <a:rPr lang="sk-SK" smtClean="0"/>
              <a:pPr/>
              <a:t>19.4.2015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109913" y="515938"/>
            <a:ext cx="3443287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31" tIns="47265" rIns="94531" bIns="47265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966154" y="3268861"/>
            <a:ext cx="7729219" cy="3096816"/>
          </a:xfrm>
          <a:prstGeom prst="rect">
            <a:avLst/>
          </a:prstGeom>
        </p:spPr>
        <p:txBody>
          <a:bodyPr vert="horz" lIns="94531" tIns="47265" rIns="94531" bIns="47265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1" y="6536528"/>
            <a:ext cx="4186661" cy="344090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5472630" y="6536528"/>
            <a:ext cx="4186661" cy="344090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0667ED3A-52A5-4AD5-9F06-B1B8EB16992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19.4.2015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99981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19.4.2015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960717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19.4.2015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412004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19.4.2015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90828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19.4.2015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18219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19.4.2015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96214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19.4.2015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54153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19.4.2015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50990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19.4.2015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80600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19.4.2015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70973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19.4.2015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1071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7EEE4-DB7C-48A3-8613-DC1D10A59442}" type="datetimeFigureOut">
              <a:rPr lang="sk-SK" smtClean="0"/>
              <a:pPr/>
              <a:t>19.4.2015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17416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9512" y="188640"/>
            <a:ext cx="54363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4150" algn="l"/>
                <a:tab pos="266700" algn="l"/>
                <a:tab pos="990600" algn="l"/>
                <a:tab pos="3781425" algn="l"/>
                <a:tab pos="6661150" algn="l"/>
              </a:tabLst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Meranie, 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orysovanie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 označovanie materiálov </a:t>
            </a:r>
            <a:endParaRPr kumimoji="0" lang="sk-SK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51520" y="836712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Často pretvárame rôzne druhy materiálu na výrobky, ktorých tvar býva veľmi odlišný od pôvodného tvaru. Aby obrobky (výrobky) mali </a:t>
            </a:r>
            <a:r>
              <a:rPr lang="sk-SK" b="1" dirty="0" smtClean="0"/>
              <a:t>predpísaný tvar </a:t>
            </a:r>
            <a:r>
              <a:rPr lang="sk-SK" dirty="0" smtClean="0"/>
              <a:t>a </a:t>
            </a:r>
            <a:r>
              <a:rPr lang="sk-SK" b="1" dirty="0" smtClean="0"/>
              <a:t>rozmery</a:t>
            </a:r>
            <a:r>
              <a:rPr lang="sk-SK" dirty="0" smtClean="0"/>
              <a:t>, musíme ich </a:t>
            </a:r>
            <a:r>
              <a:rPr lang="sk-SK" b="1" dirty="0" smtClean="0"/>
              <a:t>kontrolovať</a:t>
            </a:r>
            <a:r>
              <a:rPr lang="sk-SK" dirty="0" smtClean="0"/>
              <a:t> a </a:t>
            </a:r>
            <a:r>
              <a:rPr lang="sk-SK" b="1" dirty="0" smtClean="0"/>
              <a:t>premeriavať</a:t>
            </a:r>
            <a:r>
              <a:rPr lang="sk-SK" dirty="0" smtClean="0"/>
              <a:t>. Zisťujeme rovnobežnosť a kolmosť obrobených plôch, určujeme ich dĺžky, hrúbky a celkový tvar, kontrolujeme </a:t>
            </a:r>
            <a:r>
              <a:rPr lang="sk-SK" dirty="0" err="1" smtClean="0"/>
              <a:t>úkosy</a:t>
            </a:r>
            <a:r>
              <a:rPr lang="sk-SK" dirty="0" smtClean="0"/>
              <a:t>, uhly atď.</a:t>
            </a:r>
          </a:p>
          <a:p>
            <a:endParaRPr lang="sk-SK" dirty="0" smtClean="0"/>
          </a:p>
          <a:p>
            <a:r>
              <a:rPr lang="sk-SK" dirty="0" smtClean="0"/>
              <a:t>Na všetky tieto pracovné úkony používame rôzne druhy meradiel a meracích prístrojov.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323528" y="2852936"/>
            <a:ext cx="36724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Na hrubé meranie používame </a:t>
            </a:r>
          </a:p>
          <a:p>
            <a:r>
              <a:rPr lang="sk-SK" dirty="0" smtClean="0"/>
              <a:t>Oceľové meradlá, </a:t>
            </a:r>
          </a:p>
          <a:p>
            <a:r>
              <a:rPr lang="sk-SK" dirty="0" smtClean="0"/>
              <a:t>meter, </a:t>
            </a:r>
          </a:p>
          <a:p>
            <a:r>
              <a:rPr lang="sk-SK" dirty="0" err="1" smtClean="0"/>
              <a:t>hmatadlá</a:t>
            </a:r>
            <a:r>
              <a:rPr lang="sk-SK" dirty="0" smtClean="0"/>
              <a:t> a pod., </a:t>
            </a:r>
          </a:p>
          <a:p>
            <a:endParaRPr lang="sk-SK" dirty="0" smtClean="0"/>
          </a:p>
          <a:p>
            <a:r>
              <a:rPr lang="sk-SK" b="1" dirty="0" smtClean="0"/>
              <a:t>na presnejšie meranie používame </a:t>
            </a:r>
          </a:p>
          <a:p>
            <a:r>
              <a:rPr lang="sk-SK" dirty="0" smtClean="0"/>
              <a:t>Posuvné meradlá, </a:t>
            </a:r>
          </a:p>
          <a:p>
            <a:r>
              <a:rPr lang="sk-SK" dirty="0" smtClean="0"/>
              <a:t>hĺbkomery, </a:t>
            </a:r>
          </a:p>
          <a:p>
            <a:r>
              <a:rPr lang="sk-SK" dirty="0" err="1" smtClean="0"/>
              <a:t>mikrometrické</a:t>
            </a:r>
            <a:r>
              <a:rPr lang="sk-SK" dirty="0" smtClean="0"/>
              <a:t> meradlá, </a:t>
            </a:r>
          </a:p>
          <a:p>
            <a:r>
              <a:rPr lang="sk-SK" dirty="0" err="1" smtClean="0"/>
              <a:t>mikrometrické</a:t>
            </a:r>
            <a:r>
              <a:rPr lang="sk-SK" dirty="0" smtClean="0"/>
              <a:t> odpichy, </a:t>
            </a:r>
          </a:p>
          <a:p>
            <a:r>
              <a:rPr lang="sk-SK" dirty="0" smtClean="0"/>
              <a:t>šablóny,</a:t>
            </a:r>
          </a:p>
          <a:p>
            <a:r>
              <a:rPr lang="pl-PL" dirty="0" smtClean="0"/>
              <a:t>základné mierky, </a:t>
            </a:r>
          </a:p>
          <a:p>
            <a:r>
              <a:rPr lang="pl-PL" dirty="0" smtClean="0"/>
              <a:t>kalibre a pod.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4211960" y="2852936"/>
            <a:ext cx="4608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Na nastavenie a kontrolu polohy nástrojov,</a:t>
            </a:r>
          </a:p>
          <a:p>
            <a:r>
              <a:rPr lang="sk-SK" b="1" dirty="0" smtClean="0"/>
              <a:t>obrobkov, upínacieho zariadenia a obrobených plôch používame</a:t>
            </a:r>
            <a:r>
              <a:rPr lang="sk-SK" dirty="0" smtClean="0"/>
              <a:t> </a:t>
            </a:r>
          </a:p>
          <a:p>
            <a:r>
              <a:rPr lang="sk-SK" dirty="0" smtClean="0"/>
              <a:t>uholníky,</a:t>
            </a:r>
          </a:p>
          <a:p>
            <a:r>
              <a:rPr lang="sk-SK" dirty="0" smtClean="0"/>
              <a:t>uhlomery, </a:t>
            </a:r>
          </a:p>
          <a:p>
            <a:r>
              <a:rPr lang="sk-SK" dirty="0" err="1" smtClean="0"/>
              <a:t>orysovače</a:t>
            </a:r>
            <a:r>
              <a:rPr lang="sk-SK" dirty="0" smtClean="0"/>
              <a:t>, </a:t>
            </a:r>
          </a:p>
          <a:p>
            <a:r>
              <a:rPr lang="sk-SK" dirty="0" smtClean="0"/>
              <a:t>mierky, </a:t>
            </a:r>
          </a:p>
          <a:p>
            <a:r>
              <a:rPr lang="sk-SK" dirty="0" smtClean="0"/>
              <a:t>šablóny, </a:t>
            </a:r>
          </a:p>
          <a:p>
            <a:r>
              <a:rPr lang="sk-SK" dirty="0" err="1" smtClean="0"/>
              <a:t>odchýlkomery</a:t>
            </a:r>
            <a:r>
              <a:rPr lang="sk-SK" dirty="0" smtClean="0"/>
              <a:t>, </a:t>
            </a:r>
          </a:p>
          <a:p>
            <a:r>
              <a:rPr lang="sk-SK" dirty="0" smtClean="0"/>
              <a:t>nožové pravítka a pod.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http://web.tuke.sk/smetrologia/prospekty/posuvka-s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52737"/>
            <a:ext cx="8922728" cy="4104456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9512" y="188640"/>
            <a:ext cx="54363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4150" algn="l"/>
                <a:tab pos="266700" algn="l"/>
                <a:tab pos="990600" algn="l"/>
                <a:tab pos="3781425" algn="l"/>
                <a:tab pos="6661150" algn="l"/>
              </a:tabLst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Meranie, 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orysovanie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 označovanie materiálov </a:t>
            </a:r>
            <a:endParaRPr kumimoji="0" lang="sk-SK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260648"/>
            <a:ext cx="849694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Plošné meranie a </a:t>
            </a:r>
            <a:r>
              <a:rPr lang="sk-SK" b="1" dirty="0" err="1" smtClean="0"/>
              <a:t>orysovanie</a:t>
            </a:r>
            <a:endParaRPr lang="sk-SK" b="1" dirty="0" smtClean="0"/>
          </a:p>
          <a:p>
            <a:r>
              <a:rPr lang="sk-SK" dirty="0" smtClean="0"/>
              <a:t> </a:t>
            </a:r>
          </a:p>
          <a:p>
            <a:r>
              <a:rPr lang="sk-SK" b="1" dirty="0" smtClean="0"/>
              <a:t>Pracovný postup </a:t>
            </a:r>
            <a:r>
              <a:rPr lang="sk-SK" b="1" dirty="0" err="1" smtClean="0"/>
              <a:t>orysovania</a:t>
            </a:r>
            <a:r>
              <a:rPr lang="sk-SK" b="1" dirty="0" smtClean="0"/>
              <a:t>:</a:t>
            </a:r>
            <a:endParaRPr lang="sk-SK" dirty="0" smtClean="0"/>
          </a:p>
          <a:p>
            <a:pPr lvl="0"/>
            <a:r>
              <a:rPr lang="sk-SK" dirty="0" smtClean="0"/>
              <a:t>Natrieme materiál (roztok práškovej kriedy + voda + glej)</a:t>
            </a:r>
          </a:p>
          <a:p>
            <a:pPr lvl="0"/>
            <a:r>
              <a:rPr lang="sk-SK" dirty="0" err="1" smtClean="0"/>
              <a:t>Orysujeme</a:t>
            </a:r>
            <a:r>
              <a:rPr lang="sk-SK" dirty="0" smtClean="0"/>
              <a:t> tvary dielca podľa výkresu. </a:t>
            </a:r>
            <a:r>
              <a:rPr lang="sk-SK" dirty="0" err="1" smtClean="0"/>
              <a:t>Orysujeme</a:t>
            </a:r>
            <a:r>
              <a:rPr lang="sk-SK" dirty="0" smtClean="0"/>
              <a:t> </a:t>
            </a:r>
            <a:r>
              <a:rPr lang="sk-SK" b="1" dirty="0" smtClean="0"/>
              <a:t>rysovacou ihlou</a:t>
            </a:r>
            <a:r>
              <a:rPr lang="sk-SK" dirty="0" smtClean="0"/>
              <a:t>.</a:t>
            </a:r>
          </a:p>
          <a:p>
            <a:pPr lvl="0"/>
            <a:r>
              <a:rPr lang="sk-SK" dirty="0" smtClean="0"/>
              <a:t>Rozmery nanášame od hrany alebo osi súčiastky</a:t>
            </a:r>
          </a:p>
          <a:p>
            <a:pPr lvl="0"/>
            <a:r>
              <a:rPr lang="sk-SK" dirty="0" smtClean="0"/>
              <a:t>Pri </a:t>
            </a:r>
            <a:r>
              <a:rPr lang="sk-SK" dirty="0" err="1" smtClean="0"/>
              <a:t>orysovaní</a:t>
            </a:r>
            <a:r>
              <a:rPr lang="sk-SK" dirty="0" smtClean="0"/>
              <a:t> tvarových dielcov narysujeme najskôr osi, potom oblúky a nakoniec rovné hrany.</a:t>
            </a:r>
          </a:p>
          <a:p>
            <a:pPr lvl="0"/>
            <a:r>
              <a:rPr lang="sk-SK" b="1" dirty="0" smtClean="0"/>
              <a:t>Na </a:t>
            </a:r>
            <a:r>
              <a:rPr lang="sk-SK" b="1" dirty="0" err="1" smtClean="0"/>
              <a:t>orysovanie</a:t>
            </a:r>
            <a:r>
              <a:rPr lang="sk-SK" b="1" dirty="0" smtClean="0"/>
              <a:t> používame tieto nástroje:</a:t>
            </a:r>
          </a:p>
          <a:p>
            <a:pPr lvl="1"/>
            <a:r>
              <a:rPr lang="sk-SK" dirty="0" smtClean="0"/>
              <a:t>Rysovaciu ihlu</a:t>
            </a:r>
          </a:p>
          <a:p>
            <a:pPr lvl="1"/>
            <a:r>
              <a:rPr lang="sk-SK" dirty="0" smtClean="0"/>
              <a:t>Uholník</a:t>
            </a:r>
          </a:p>
          <a:p>
            <a:pPr lvl="1"/>
            <a:r>
              <a:rPr lang="sk-SK" dirty="0" smtClean="0"/>
              <a:t>Oceľové meradlo</a:t>
            </a:r>
          </a:p>
          <a:p>
            <a:pPr lvl="1"/>
            <a:r>
              <a:rPr lang="sk-SK" dirty="0" smtClean="0"/>
              <a:t>Nastaviteľný uhlomer</a:t>
            </a:r>
          </a:p>
          <a:p>
            <a:pPr lvl="1"/>
            <a:r>
              <a:rPr lang="sk-SK" dirty="0" smtClean="0"/>
              <a:t>Jamkovač</a:t>
            </a:r>
          </a:p>
          <a:p>
            <a:pPr lvl="1"/>
            <a:r>
              <a:rPr lang="sk-SK" dirty="0" smtClean="0"/>
              <a:t>Kladivko</a:t>
            </a:r>
          </a:p>
          <a:p>
            <a:pPr lvl="1"/>
            <a:r>
              <a:rPr lang="sk-SK" dirty="0" smtClean="0"/>
              <a:t>Stojančekové rysovadlo</a:t>
            </a:r>
          </a:p>
          <a:p>
            <a:pPr lvl="1"/>
            <a:r>
              <a:rPr lang="sk-SK" dirty="0" err="1" smtClean="0"/>
              <a:t>Strediaci</a:t>
            </a:r>
            <a:r>
              <a:rPr lang="sk-SK" dirty="0" smtClean="0"/>
              <a:t> </a:t>
            </a:r>
            <a:r>
              <a:rPr lang="sk-SK" dirty="0" err="1" smtClean="0"/>
              <a:t>uhoľník</a:t>
            </a:r>
            <a:endParaRPr lang="sk-SK" dirty="0" smtClean="0"/>
          </a:p>
          <a:p>
            <a:pPr lvl="1"/>
            <a:r>
              <a:rPr lang="sk-SK" dirty="0" smtClean="0"/>
              <a:t>Rysovaciu kovovú dosku</a:t>
            </a:r>
          </a:p>
          <a:p>
            <a:endParaRPr lang="sk-SK" b="1" i="1" dirty="0" smtClean="0"/>
          </a:p>
          <a:p>
            <a:r>
              <a:rPr lang="sk-SK" b="1" dirty="0" smtClean="0"/>
              <a:t>Najdôležitejšie meradlá pri ručnom obrábaní kovov sú:</a:t>
            </a:r>
            <a:endParaRPr lang="sk-SK" dirty="0" smtClean="0"/>
          </a:p>
          <a:p>
            <a:pPr lvl="0"/>
            <a:r>
              <a:rPr lang="sk-SK" dirty="0" smtClean="0"/>
              <a:t>Posuvné meradlá</a:t>
            </a:r>
          </a:p>
          <a:p>
            <a:pPr lvl="0"/>
            <a:r>
              <a:rPr lang="sk-SK" dirty="0" smtClean="0"/>
              <a:t>Oceľové meradlá</a:t>
            </a:r>
          </a:p>
          <a:p>
            <a:pPr lvl="0"/>
            <a:r>
              <a:rPr lang="sk-SK" dirty="0" smtClean="0"/>
              <a:t>Uhlomery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zadania-seminarky.sk/preview/1/10/e6d3ee4b7158746333d7/03761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5184576" cy="6079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zadania-seminarky.sk/preview/1/11/a302538d67eb4a14d315/04232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6900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08690"/>
            <a:ext cx="6768752" cy="624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899592" y="0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Výkres konzola</a:t>
            </a:r>
            <a:endParaRPr lang="sk-SK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08720"/>
            <a:ext cx="591026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899592" y="0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Výkres miska</a:t>
            </a:r>
            <a:endParaRPr lang="sk-SK" sz="2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zadania-seminarky.sk/preview/1/06/87e93a232690e9768fc1/02092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892480" cy="6402586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1043608" y="17934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Nárys</a:t>
            </a:r>
            <a:endParaRPr lang="sk-SK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4067944" y="18864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 smtClean="0"/>
              <a:t>Bokorys</a:t>
            </a:r>
            <a:endParaRPr lang="sk-SK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kabinet.fyzika.net/dilna/booster/DPS_sm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4248472" cy="4248472"/>
          </a:xfrm>
          <a:prstGeom prst="rect">
            <a:avLst/>
          </a:prstGeom>
          <a:noFill/>
        </p:spPr>
      </p:pic>
      <p:pic>
        <p:nvPicPr>
          <p:cNvPr id="23556" name="Picture 4" descr="http://people.tuke.sk/dusan.medved/Subory/suciast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5570" y="908720"/>
            <a:ext cx="3099589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rucni-obrabeni.cz/data/namety/images/vykres-hac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20688"/>
            <a:ext cx="6552728" cy="5438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79512" y="188640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Základnou jednotkou </a:t>
            </a:r>
            <a:r>
              <a:rPr lang="sk-SK" dirty="0" smtClean="0"/>
              <a:t>pre meranie dĺžok je dĺžka jedného metra (</a:t>
            </a:r>
            <a:r>
              <a:rPr lang="sk-SK" b="1" dirty="0" smtClean="0"/>
              <a:t>1 m</a:t>
            </a:r>
            <a:r>
              <a:rPr lang="sk-SK" dirty="0" smtClean="0"/>
              <a:t>). </a:t>
            </a:r>
          </a:p>
          <a:p>
            <a:r>
              <a:rPr lang="sk-SK" dirty="0" smtClean="0"/>
              <a:t>Meter delíme na decimetre, centimetre a milimetre v desiatkovej sústave:</a:t>
            </a:r>
          </a:p>
          <a:p>
            <a:r>
              <a:rPr lang="sk-SK" dirty="0" smtClean="0"/>
              <a:t>1 m sa rovná 10 dm sa rovná 100 cm sa rovná 1 000 mm</a:t>
            </a:r>
          </a:p>
          <a:p>
            <a:r>
              <a:rPr lang="sk-SK" dirty="0" smtClean="0"/>
              <a:t>1 dm sa rovná 10 cm sa rovná 100 mm</a:t>
            </a:r>
          </a:p>
          <a:p>
            <a:r>
              <a:rPr lang="sk-SK" dirty="0" smtClean="0"/>
              <a:t>1 cm sa rovná 10 mm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179512" y="1700808"/>
            <a:ext cx="8964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 strojárskej výrobe sa všetky rozmery vyrábaných predmetov udávajú v milimetroch </a:t>
            </a:r>
            <a:r>
              <a:rPr lang="sk-SK" dirty="0" smtClean="0"/>
              <a:t>a jeho častiach. Iba pri niektorých druhoch závitov sa hodnoty </a:t>
            </a:r>
            <a:r>
              <a:rPr lang="sk-SK" b="1" dirty="0" smtClean="0"/>
              <a:t>udávajú v palcoch </a:t>
            </a:r>
            <a:r>
              <a:rPr lang="sk-SK" dirty="0" smtClean="0"/>
              <a:t>(1“ sa rovná 25,4 mm). </a:t>
            </a:r>
          </a:p>
          <a:p>
            <a:r>
              <a:rPr lang="sk-SK" dirty="0" smtClean="0"/>
              <a:t>Podľa vyžadovanej presnosti sa výrobky vyrábajú </a:t>
            </a:r>
            <a:r>
              <a:rPr lang="sk-SK" b="1" dirty="0" smtClean="0"/>
              <a:t>s presnosťou na desatinu </a:t>
            </a:r>
            <a:r>
              <a:rPr lang="sk-SK" dirty="0" smtClean="0"/>
              <a:t>(0,1 mm), na stotinu (0,01 mm), na tisícinu (0,001 mm) príp. aj s väčšou presnosťou.</a:t>
            </a:r>
          </a:p>
          <a:p>
            <a:r>
              <a:rPr lang="sk-SK" dirty="0" smtClean="0"/>
              <a:t>Jeden milimeter (1 mm) má desať (10) desatín sto (100) stotín a tisíc (1 000) tisícin milimetra.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179512" y="3501008"/>
            <a:ext cx="8964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Dôležitou požiadavkou je, aby sa použitým meradlom mohlo </a:t>
            </a:r>
            <a:r>
              <a:rPr lang="sk-SK" b="1" dirty="0" smtClean="0"/>
              <a:t>merať ľahko</a:t>
            </a:r>
            <a:r>
              <a:rPr lang="sk-SK" dirty="0" smtClean="0"/>
              <a:t>, </a:t>
            </a:r>
            <a:r>
              <a:rPr lang="sk-SK" b="1" dirty="0" smtClean="0"/>
              <a:t>rýchlo a presne</a:t>
            </a:r>
            <a:r>
              <a:rPr lang="sk-SK" dirty="0" smtClean="0"/>
              <a:t>, </a:t>
            </a:r>
            <a:r>
              <a:rPr lang="sk-SK" b="1" dirty="0" smtClean="0"/>
              <a:t>aby sa meradlo čo najmenej opotrebovalo </a:t>
            </a:r>
            <a:r>
              <a:rPr lang="sk-SK" dirty="0" smtClean="0"/>
              <a:t>a </a:t>
            </a:r>
            <a:r>
              <a:rPr lang="sk-SK" b="1" dirty="0" smtClean="0"/>
              <a:t>aby sa teplom čo najmenej menili jeho rozmery</a:t>
            </a:r>
            <a:r>
              <a:rPr lang="sk-SK" dirty="0" smtClean="0"/>
              <a:t>.</a:t>
            </a:r>
          </a:p>
          <a:p>
            <a:endParaRPr lang="sk-SK" dirty="0" smtClean="0"/>
          </a:p>
          <a:p>
            <a:r>
              <a:rPr lang="sk-SK" dirty="0" smtClean="0"/>
              <a:t>Meradlá a meracie prístroje sú veľmi drahé, preto sa s nimi musí vždy správne zaobchádzať a ich udržiavaniu sa musí venovať čo najväčšia starostlivosť.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251520" y="5157192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Pri meraní sa dopúšťame chýb</a:t>
            </a:r>
          </a:p>
          <a:p>
            <a:r>
              <a:rPr lang="sk-SK" dirty="0" smtClean="0"/>
              <a:t>- </a:t>
            </a:r>
            <a:r>
              <a:rPr lang="sk-SK" b="1" dirty="0" smtClean="0"/>
              <a:t>systematických</a:t>
            </a:r>
            <a:r>
              <a:rPr lang="sk-SK" dirty="0" smtClean="0"/>
              <a:t> – tieto chyby môžu byť zapríčinené meradlom , </a:t>
            </a:r>
            <a:r>
              <a:rPr lang="pl-PL" dirty="0" smtClean="0"/>
              <a:t>metódou merania , prostredím alebo pracovníkom .</a:t>
            </a:r>
          </a:p>
          <a:p>
            <a:r>
              <a:rPr lang="sk-SK" dirty="0" smtClean="0"/>
              <a:t>- </a:t>
            </a:r>
            <a:r>
              <a:rPr lang="sk-SK" b="1" dirty="0" smtClean="0"/>
              <a:t>náhodných</a:t>
            </a:r>
            <a:r>
              <a:rPr lang="sk-SK" dirty="0" smtClean="0"/>
              <a:t> – tieto chyby spôsobujú nepravidelné alebo náhodné vplyvy , ktoré sa menia podľa okamžitých podmienok merania 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k-SK" sz="2000" b="1" dirty="0" smtClean="0"/>
              <a:t>Meraním porovnávame skutočnú hodnotu určitého rozmeru s rozmerom</a:t>
            </a:r>
            <a:br>
              <a:rPr lang="sk-SK" sz="2000" b="1" dirty="0" smtClean="0"/>
            </a:br>
            <a:r>
              <a:rPr lang="sk-SK" sz="2000" b="1" dirty="0" smtClean="0"/>
              <a:t>uvedeným na technickom výkrese</a:t>
            </a:r>
            <a:r>
              <a:rPr lang="sk-SK" sz="2000" dirty="0" smtClean="0"/>
              <a:t> alebo zisťujeme či daný rozmer vyhovuje</a:t>
            </a:r>
            <a:br>
              <a:rPr lang="sk-SK" sz="2000" dirty="0" smtClean="0"/>
            </a:br>
            <a:r>
              <a:rPr lang="sk-SK" sz="2000" dirty="0" smtClean="0"/>
              <a:t>daným podmienkam .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467544" y="1484784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Pri priamom meraní zisťujeme skutočnú hodnotu meraného rozmeru </a:t>
            </a:r>
            <a:r>
              <a:rPr lang="sk-SK" dirty="0" smtClean="0"/>
              <a:t>. </a:t>
            </a:r>
          </a:p>
          <a:p>
            <a:r>
              <a:rPr lang="sk-SK" dirty="0" smtClean="0"/>
              <a:t>Na </a:t>
            </a:r>
            <a:r>
              <a:rPr lang="it-IT" dirty="0" smtClean="0"/>
              <a:t>priame meranie sa používajú meradlá :</a:t>
            </a:r>
          </a:p>
          <a:p>
            <a:r>
              <a:rPr lang="sk-SK" dirty="0" smtClean="0"/>
              <a:t>- oceľové pravítka</a:t>
            </a:r>
          </a:p>
          <a:p>
            <a:r>
              <a:rPr lang="sk-SK" dirty="0" smtClean="0"/>
              <a:t>- posuvné meradlá</a:t>
            </a:r>
          </a:p>
          <a:p>
            <a:r>
              <a:rPr lang="sk-SK" dirty="0" smtClean="0"/>
              <a:t>- mikrometre</a:t>
            </a:r>
          </a:p>
          <a:p>
            <a:r>
              <a:rPr lang="sk-SK" dirty="0" smtClean="0"/>
              <a:t>- uhlomery ( meranie uhlov )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467544" y="3356992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Pri nepriamom meraní zisťujeme rozmer nepriamo pomocou nepriamych</a:t>
            </a:r>
          </a:p>
          <a:p>
            <a:r>
              <a:rPr lang="sk-SK" b="1" dirty="0" smtClean="0"/>
              <a:t>meradiel</a:t>
            </a:r>
            <a:r>
              <a:rPr lang="sk-SK" dirty="0" smtClean="0"/>
              <a:t> , to znamená že z meradla nemôžeme priamo odpočítať nameraný rozmer . Pomocou nepriamych meradiel môžeme zistiť či je daný rozmer </a:t>
            </a:r>
            <a:r>
              <a:rPr lang="sk-SK" b="1" dirty="0" smtClean="0"/>
              <a:t>vyrobený v určenej tolerancii</a:t>
            </a:r>
            <a:r>
              <a:rPr lang="sk-SK" dirty="0" smtClean="0"/>
              <a:t> .</a:t>
            </a:r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248472" cy="294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00790"/>
            <a:ext cx="6336704" cy="340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332656"/>
            <a:ext cx="6264696" cy="489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5112568" cy="405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221089"/>
            <a:ext cx="5884454" cy="243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9230" y="2189956"/>
            <a:ext cx="4953370" cy="296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7272808" cy="379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49080"/>
            <a:ext cx="5112568" cy="254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60648"/>
            <a:ext cx="4680520" cy="436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4788024" y="332656"/>
            <a:ext cx="4176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Orysovanie</a:t>
            </a:r>
            <a:endParaRPr lang="sk-SK" b="1" dirty="0" smtClean="0"/>
          </a:p>
          <a:p>
            <a:r>
              <a:rPr lang="sk-SK" dirty="0" err="1" smtClean="0"/>
              <a:t>Orysovanie</a:t>
            </a:r>
            <a:r>
              <a:rPr lang="sk-SK" dirty="0" smtClean="0"/>
              <a:t> súčiastok je veľmi presná a zodpovedné práca , ktorá si vyžaduje dostatočne veľké vedomosti z geometrie a matematiky .</a:t>
            </a:r>
          </a:p>
          <a:p>
            <a:endParaRPr lang="sk-SK" dirty="0" smtClean="0"/>
          </a:p>
          <a:p>
            <a:r>
              <a:rPr lang="sk-SK" dirty="0" err="1" smtClean="0"/>
              <a:t>Orysovanie</a:t>
            </a:r>
            <a:r>
              <a:rPr lang="sk-SK" dirty="0" smtClean="0"/>
              <a:t> delíme na dva základné druhy :</a:t>
            </a:r>
          </a:p>
          <a:p>
            <a:r>
              <a:rPr lang="sk-SK" dirty="0" smtClean="0"/>
              <a:t>- </a:t>
            </a:r>
            <a:r>
              <a:rPr lang="sk-SK" b="1" dirty="0" smtClean="0"/>
              <a:t>plošné</a:t>
            </a:r>
            <a:r>
              <a:rPr lang="sk-SK" dirty="0" smtClean="0"/>
              <a:t> ( rovinné )</a:t>
            </a:r>
          </a:p>
          <a:p>
            <a:r>
              <a:rPr lang="sk-SK" dirty="0" smtClean="0"/>
              <a:t>- </a:t>
            </a:r>
            <a:r>
              <a:rPr lang="sk-SK" b="1" dirty="0" smtClean="0"/>
              <a:t>priestorové </a:t>
            </a:r>
            <a:r>
              <a:rPr lang="sk-SK" b="1" dirty="0" err="1" smtClean="0"/>
              <a:t>orysovanie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4860032" y="3068960"/>
            <a:ext cx="4283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Pri plošnom </a:t>
            </a:r>
            <a:r>
              <a:rPr lang="sk-SK" b="1" dirty="0" err="1" smtClean="0"/>
              <a:t>orysovaní</a:t>
            </a:r>
            <a:r>
              <a:rPr lang="sk-SK" b="1" dirty="0" smtClean="0"/>
              <a:t> </a:t>
            </a:r>
            <a:r>
              <a:rPr lang="sk-SK" dirty="0" smtClean="0"/>
              <a:t>sa používajú rôzne rysovacie pomôcky ako meradlá, pravítka ,</a:t>
            </a:r>
          </a:p>
          <a:p>
            <a:r>
              <a:rPr lang="sk-SK" dirty="0" smtClean="0"/>
              <a:t>kružidlá , šablóny , rysovacie ihly , </a:t>
            </a:r>
            <a:r>
              <a:rPr lang="sk-SK" dirty="0" err="1" smtClean="0"/>
              <a:t>prizmatické</a:t>
            </a:r>
            <a:r>
              <a:rPr lang="sk-SK" dirty="0" smtClean="0"/>
              <a:t> podložky , jamkovač a pod.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323528" y="4869160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Pri priestorovom </a:t>
            </a:r>
            <a:r>
              <a:rPr lang="sk-SK" b="1" dirty="0" err="1" smtClean="0"/>
              <a:t>orysovaní</a:t>
            </a:r>
            <a:r>
              <a:rPr lang="sk-SK" b="1" dirty="0" smtClean="0"/>
              <a:t> </a:t>
            </a:r>
            <a:r>
              <a:rPr lang="sk-SK" dirty="0" smtClean="0"/>
              <a:t>( skrine prevodoviek , motorov a pod. ) sa používajú ešte</a:t>
            </a:r>
          </a:p>
          <a:p>
            <a:r>
              <a:rPr lang="sk-SK" dirty="0" smtClean="0"/>
              <a:t>rysovacie </a:t>
            </a:r>
            <a:r>
              <a:rPr lang="sk-SK" dirty="0" err="1" smtClean="0"/>
              <a:t>nádrhy</a:t>
            </a:r>
            <a:r>
              <a:rPr lang="sk-SK" dirty="0" smtClean="0"/>
              <a:t> .</a:t>
            </a:r>
          </a:p>
          <a:p>
            <a:r>
              <a:rPr lang="sk-SK" dirty="0" smtClean="0"/>
              <a:t>Po </a:t>
            </a:r>
            <a:r>
              <a:rPr lang="sk-SK" dirty="0" err="1" smtClean="0"/>
              <a:t>orysovaní</a:t>
            </a:r>
            <a:r>
              <a:rPr lang="sk-SK" dirty="0" smtClean="0"/>
              <a:t> sa vyznačia rysky jamkovaním pre lepšiu viditeľnosť pri obrábaní .</a:t>
            </a:r>
          </a:p>
          <a:p>
            <a:r>
              <a:rPr lang="sk-SK" dirty="0" smtClean="0"/>
              <a:t>Pri </a:t>
            </a:r>
            <a:r>
              <a:rPr lang="sk-SK" dirty="0" err="1" smtClean="0"/>
              <a:t>orysovaní</a:t>
            </a:r>
            <a:r>
              <a:rPr lang="sk-SK" dirty="0" smtClean="0"/>
              <a:t> kružníc , ktorých stred leží v drážke , alebo v diere pomáhame si vložkami z tvrdého dreva alebo olova .</a:t>
            </a:r>
            <a:endParaRPr lang="sk-S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404664"/>
            <a:ext cx="846787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3888</TotalTime>
  <Words>590</Words>
  <Application>Microsoft Office PowerPoint</Application>
  <PresentationFormat>Prezentácia na obrazovke (4:3)</PresentationFormat>
  <Paragraphs>88</Paragraphs>
  <Slides>18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Motív Office</vt:lpstr>
      <vt:lpstr>Snímka 1</vt:lpstr>
      <vt:lpstr>Snímka 2</vt:lpstr>
      <vt:lpstr>Meraním porovnávame skutočnú hodnotu určitého rozmeru s rozmerom uvedeným na technickom výkrese alebo zisťujeme či daný rozmer vyhovuje daným podmienkam . 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Juraj</dc:creator>
  <cp:lastModifiedBy>okay</cp:lastModifiedBy>
  <cp:revision>139</cp:revision>
  <dcterms:created xsi:type="dcterms:W3CDTF">2013-02-01T18:44:01Z</dcterms:created>
  <dcterms:modified xsi:type="dcterms:W3CDTF">2015-04-19T12:35:57Z</dcterms:modified>
</cp:coreProperties>
</file>