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9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77" r:id="rId32"/>
    <p:sldId id="299" r:id="rId33"/>
    <p:sldId id="300" r:id="rId34"/>
    <p:sldId id="291" r:id="rId35"/>
    <p:sldId id="287" r:id="rId36"/>
    <p:sldId id="297" r:id="rId37"/>
    <p:sldId id="298" r:id="rId38"/>
    <p:sldId id="288" r:id="rId39"/>
    <p:sldId id="289" r:id="rId40"/>
    <p:sldId id="292" r:id="rId41"/>
    <p:sldId id="295" r:id="rId42"/>
    <p:sldId id="293" r:id="rId43"/>
    <p:sldId id="294" r:id="rId44"/>
    <p:sldId id="290" r:id="rId4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 autoAdjust="0"/>
    <p:restoredTop sz="94660"/>
  </p:normalViewPr>
  <p:slideViewPr>
    <p:cSldViewPr>
      <p:cViewPr varScale="1">
        <p:scale>
          <a:sx n="68" d="100"/>
          <a:sy n="68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DEA0E-B59A-4084-9850-59FD9BAFAB65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CF10-5035-4FE7-B306-67DD45CFEC7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2180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715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587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6646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8376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9700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639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2432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6431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696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043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EC5-98AA-4A8B-A82E-FC6CB5E2506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590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5610"/>
            <a:ext cx="7346568" cy="27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27584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Analógové obvody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827584" y="3563724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Číslicové obvody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4139"/>
            <a:ext cx="3529268" cy="27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1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kombinačných logických funkcií</a:t>
            </a:r>
            <a:endParaRPr lang="sk-SK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1194955"/>
            <a:ext cx="90297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1804"/>
            <a:ext cx="8291091" cy="271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5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kombinačných logických funkcií</a:t>
            </a:r>
            <a:endParaRPr lang="sk-SK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52736"/>
            <a:ext cx="8934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25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kombinačných logických funkcií</a:t>
            </a:r>
            <a:endParaRPr lang="sk-SK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52736"/>
            <a:ext cx="88011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74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kombinačných logických funkcií</a:t>
            </a:r>
            <a:endParaRPr lang="sk-SK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11" y="1124744"/>
            <a:ext cx="8896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56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kombinačných logických funkcií</a:t>
            </a:r>
            <a:endParaRPr lang="sk-SK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39" y="1052736"/>
            <a:ext cx="8801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77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kombinačných logických funkcií</a:t>
            </a:r>
            <a:endParaRPr lang="sk-SK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721" y="980728"/>
            <a:ext cx="88677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7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kombinačných logických funkcií</a:t>
            </a:r>
            <a:endParaRPr lang="sk-SK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24744"/>
            <a:ext cx="8715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54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Karnaughove</a:t>
            </a:r>
            <a:r>
              <a:rPr lang="sk-SK" b="1" dirty="0" smtClean="0"/>
              <a:t> mapy</a:t>
            </a:r>
            <a:endParaRPr lang="sk-SK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64" y="1400944"/>
            <a:ext cx="20002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848" y="1400944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51" y="2515369"/>
            <a:ext cx="1819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848" y="2486794"/>
            <a:ext cx="1762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51" y="4281264"/>
            <a:ext cx="2105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145560"/>
            <a:ext cx="2276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4995"/>
            <a:ext cx="20288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849" y="1181100"/>
            <a:ext cx="2171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ovná spojnica 2"/>
          <p:cNvCxnSpPr/>
          <p:nvPr/>
        </p:nvCxnSpPr>
        <p:spPr>
          <a:xfrm>
            <a:off x="4788024" y="836712"/>
            <a:ext cx="0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88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Karnaughove</a:t>
            </a:r>
            <a:r>
              <a:rPr lang="sk-SK" b="1" dirty="0" smtClean="0"/>
              <a:t> mapy</a:t>
            </a:r>
            <a:endParaRPr lang="sk-SK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62213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217" y="4530293"/>
            <a:ext cx="4948944" cy="9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2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logickej funkcie</a:t>
            </a:r>
            <a:endParaRPr lang="sk-SK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5425"/>
            <a:ext cx="8712968" cy="362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9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Číslicové obvody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827584" y="889844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Dôvody pre používanie číslicovej techniky: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zmenšila </a:t>
            </a:r>
            <a:r>
              <a:rPr lang="sk-SK" dirty="0"/>
              <a:t>váha, veľkosť a cena </a:t>
            </a:r>
            <a:r>
              <a:rPr lang="sk-SK" dirty="0" smtClean="0"/>
              <a:t>obvodov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err="1" smtClean="0"/>
              <a:t>IO</a:t>
            </a:r>
            <a:r>
              <a:rPr lang="sk-SK" dirty="0" smtClean="0"/>
              <a:t> </a:t>
            </a:r>
            <a:r>
              <a:rPr lang="sk-SK" dirty="0"/>
              <a:t>(integrované obvody) nahradili zložité obvody (v niektorých prípadoch aj celé prístroje</a:t>
            </a:r>
            <a:r>
              <a:rPr lang="sk-SK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zväčšila </a:t>
            </a:r>
            <a:r>
              <a:rPr lang="sk-SK" dirty="0"/>
              <a:t>sa presnosť a výkonnosť 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zväčšil </a:t>
            </a:r>
            <a:r>
              <a:rPr lang="sk-SK" dirty="0"/>
              <a:t>sa dynamický </a:t>
            </a:r>
            <a:r>
              <a:rPr lang="sk-SK" dirty="0" smtClean="0"/>
              <a:t>rozsah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zväčšila </a:t>
            </a:r>
            <a:r>
              <a:rPr lang="sk-SK" dirty="0"/>
              <a:t>sa </a:t>
            </a:r>
            <a:r>
              <a:rPr lang="sk-SK" dirty="0" smtClean="0"/>
              <a:t>stabilita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pohodlnosť </a:t>
            </a:r>
            <a:r>
              <a:rPr lang="sk-SK" dirty="0"/>
              <a:t>(priame desiatkové odčítanie dát vylučuje nesprávne odčítanie meraných hodnôt</a:t>
            </a:r>
            <a:r>
              <a:rPr lang="sk-SK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automatizácia </a:t>
            </a:r>
            <a:r>
              <a:rPr lang="sk-SK" dirty="0"/>
              <a:t>(pomocou </a:t>
            </a:r>
            <a:r>
              <a:rPr lang="sk-SK" dirty="0" err="1"/>
              <a:t>IO</a:t>
            </a:r>
            <a:r>
              <a:rPr lang="sk-SK" dirty="0"/>
              <a:t> alebo PC – programovanie operácií</a:t>
            </a:r>
            <a:r>
              <a:rPr lang="sk-SK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jednoduchá konštrukcia</a:t>
            </a:r>
          </a:p>
        </p:txBody>
      </p:sp>
    </p:spTree>
    <p:extLst>
      <p:ext uri="{BB962C8B-B14F-4D97-AF65-F5344CB8AC3E}">
        <p14:creationId xmlns:p14="http://schemas.microsoft.com/office/powerpoint/2010/main" xmlns="" val="39757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logickej funkcie</a:t>
            </a:r>
            <a:endParaRPr lang="sk-SK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1449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37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Základné logické členy</a:t>
            </a:r>
            <a:endParaRPr lang="sk-SK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885825"/>
            <a:ext cx="8445101" cy="556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62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</a:t>
            </a:r>
            <a:r>
              <a:rPr lang="sk-SK" b="1" dirty="0" smtClean="0"/>
              <a:t>ealizácia logickej funkcie logickými členmi</a:t>
            </a:r>
            <a:endParaRPr lang="sk-SK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9650"/>
            <a:ext cx="7200800" cy="55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1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</a:t>
            </a:r>
            <a:r>
              <a:rPr lang="sk-SK" b="1" dirty="0" smtClean="0"/>
              <a:t>ealizácia logickej funkcie pomocou členov </a:t>
            </a:r>
            <a:r>
              <a:rPr lang="sk-SK" b="1" dirty="0" err="1" smtClean="0"/>
              <a:t>NAND</a:t>
            </a:r>
            <a:endParaRPr lang="sk-SK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6495" cy="258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418" y="3652081"/>
            <a:ext cx="3960440" cy="29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26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</a:t>
            </a:r>
            <a:r>
              <a:rPr lang="sk-SK" b="1" dirty="0" smtClean="0"/>
              <a:t>ealizácia logickej funkcie pomocou členov </a:t>
            </a:r>
            <a:r>
              <a:rPr lang="sk-SK" b="1" dirty="0" err="1" smtClean="0"/>
              <a:t>NAND</a:t>
            </a:r>
            <a:endParaRPr lang="sk-SK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16" y="854408"/>
            <a:ext cx="6986304" cy="59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17" y="980728"/>
            <a:ext cx="273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97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Druhy kombinačných logických obvodov - </a:t>
            </a:r>
            <a:r>
              <a:rPr lang="sk-SK" b="1" dirty="0" err="1" smtClean="0"/>
              <a:t>MULTIPLEXOR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323528" y="83671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/>
              <a:t>Multiplexor</a:t>
            </a:r>
            <a:r>
              <a:rPr lang="sk-SK" dirty="0"/>
              <a:t> je elektronický obvod, ktorý sa používa k výberu a k vedeniu akéhokoľvek s určitého </a:t>
            </a:r>
            <a:r>
              <a:rPr lang="sk-SK" dirty="0" smtClean="0"/>
              <a:t>počtu vstupných </a:t>
            </a:r>
            <a:r>
              <a:rPr lang="sk-SK" dirty="0"/>
              <a:t>signálov na jednoduchý výstup.</a:t>
            </a:r>
          </a:p>
          <a:p>
            <a:r>
              <a:rPr lang="sk-SK" dirty="0"/>
              <a:t>Najjednoduchšia forma – </a:t>
            </a:r>
            <a:r>
              <a:rPr lang="sk-SK" dirty="0" err="1"/>
              <a:t>viacpozičný</a:t>
            </a:r>
            <a:r>
              <a:rPr lang="sk-SK" dirty="0"/>
              <a:t> prepínač: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87311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665" y="2060847"/>
            <a:ext cx="4063783" cy="422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505738"/>
            <a:ext cx="2057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80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Druhy kombinačných logických obvodov - </a:t>
            </a:r>
            <a:r>
              <a:rPr lang="sk-SK" b="1" dirty="0" err="1" smtClean="0"/>
              <a:t>DEMULTIPLEXOR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323528" y="112474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Je to v podstate obrátený </a:t>
            </a:r>
            <a:r>
              <a:rPr lang="sk-SK" dirty="0" err="1"/>
              <a:t>multiplexor</a:t>
            </a:r>
            <a:r>
              <a:rPr lang="sk-SK" dirty="0"/>
              <a:t> – jeden vstup sa </a:t>
            </a:r>
            <a:r>
              <a:rPr lang="sk-SK" dirty="0" smtClean="0"/>
              <a:t>prepína na </a:t>
            </a:r>
            <a:r>
              <a:rPr lang="sk-SK" dirty="0"/>
              <a:t>viacero výstupov.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520280" cy="157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895908"/>
            <a:ext cx="2808313" cy="225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980579" y="1556655"/>
            <a:ext cx="412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Jednoduchý dvojvýstupový </a:t>
            </a:r>
            <a:r>
              <a:rPr lang="sk-SK" dirty="0" err="1"/>
              <a:t>demultiplexor</a:t>
            </a:r>
            <a:r>
              <a:rPr lang="sk-SK" dirty="0"/>
              <a:t>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1872208" cy="14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4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Druhy kombinačných logických obvodov - </a:t>
            </a:r>
            <a:r>
              <a:rPr lang="sk-SK" b="1" dirty="0" err="1" smtClean="0"/>
              <a:t>KOMPARÁTOR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323528" y="9807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/>
              <a:t>Komparátor</a:t>
            </a:r>
            <a:r>
              <a:rPr lang="sk-SK" dirty="0"/>
              <a:t> je </a:t>
            </a:r>
            <a:r>
              <a:rPr lang="sk-SK" dirty="0" err="1"/>
              <a:t>KLO</a:t>
            </a:r>
            <a:r>
              <a:rPr lang="sk-SK" dirty="0"/>
              <a:t> pre porovnávanie hodnôt na vstupe, pričom vyhodnocuje 3 základné stavy: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2956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47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Druhy kombinačných logických obvodov - SČÍTAČKA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339761" y="8367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Je to </a:t>
            </a:r>
            <a:r>
              <a:rPr lang="sk-SK" dirty="0" err="1"/>
              <a:t>KLO</a:t>
            </a:r>
            <a:r>
              <a:rPr lang="sk-SK" dirty="0"/>
              <a:t>, ktorý sčíta 2 binárne čísla. Použitie – číslicové počítače, elektronické </a:t>
            </a:r>
            <a:r>
              <a:rPr lang="sk-SK" dirty="0" smtClean="0"/>
              <a:t>kalkulačky, mikroprocesory </a:t>
            </a:r>
            <a:r>
              <a:rPr lang="sk-SK" dirty="0"/>
              <a:t>a iné zariadenia využívajúce matematické operácie.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799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779912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Ak by sme neuvažovali prenos do </a:t>
            </a:r>
            <a:r>
              <a:rPr lang="sk-SK" dirty="0" smtClean="0"/>
              <a:t>vyššieho rádu vidíme </a:t>
            </a:r>
            <a:r>
              <a:rPr lang="sk-SK" dirty="0"/>
              <a:t>, že takéto spočítavanie môžeme vyriešiť </a:t>
            </a:r>
            <a:r>
              <a:rPr lang="sk-SK" dirty="0" smtClean="0"/>
              <a:t>logickým členom </a:t>
            </a:r>
            <a:r>
              <a:rPr lang="sk-SK" dirty="0"/>
              <a:t>NOR (výsledok je 1 ak vstupy nie sú zhodné). </a:t>
            </a:r>
            <a:endParaRPr lang="sk-SK" dirty="0" smtClean="0"/>
          </a:p>
          <a:p>
            <a:r>
              <a:rPr lang="sk-SK" dirty="0" smtClean="0"/>
              <a:t>Prenos </a:t>
            </a:r>
            <a:r>
              <a:rPr lang="sk-SK" dirty="0"/>
              <a:t>môžeme vyriešiť členom AND (prenos </a:t>
            </a:r>
            <a:r>
              <a:rPr lang="sk-SK" dirty="0" smtClean="0"/>
              <a:t>nastáva iba </a:t>
            </a:r>
            <a:r>
              <a:rPr lang="sk-SK" dirty="0"/>
              <a:t>ak sú oba vstupy 1). </a:t>
            </a:r>
            <a:endParaRPr lang="sk-SK" dirty="0" smtClean="0"/>
          </a:p>
          <a:p>
            <a:r>
              <a:rPr lang="sk-SK" dirty="0" smtClean="0"/>
              <a:t>Kombináciou </a:t>
            </a:r>
            <a:r>
              <a:rPr lang="sk-SK" dirty="0"/>
              <a:t>týchto členov dostaneme </a:t>
            </a:r>
            <a:r>
              <a:rPr lang="sk-SK" dirty="0" smtClean="0"/>
              <a:t>polovičnú </a:t>
            </a:r>
            <a:r>
              <a:rPr lang="sk-SK" dirty="0"/>
              <a:t>sčítačku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8653"/>
            <a:ext cx="31813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13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Druhy kombinačných logických obvodov - SČÍTAČKA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344813" y="796062"/>
            <a:ext cx="162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Úplná sčítačka:</a:t>
            </a:r>
            <a:endParaRPr lang="sk-SK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2678"/>
            <a:ext cx="4032448" cy="224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6597550" cy="32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01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Číslicové obvody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99" y="891386"/>
            <a:ext cx="780473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043608" y="3501008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Spôsoby vyjadrenia logických funkcií</a:t>
            </a:r>
            <a:r>
              <a:rPr lang="sk-SK" b="1" dirty="0" smtClean="0"/>
              <a:t>:</a:t>
            </a:r>
          </a:p>
          <a:p>
            <a:endParaRPr lang="sk-SK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názov funkcie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slovné vyjadrenie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err="1" smtClean="0"/>
              <a:t>pravdivostná</a:t>
            </a:r>
            <a:r>
              <a:rPr lang="sk-SK" dirty="0" smtClean="0"/>
              <a:t> tabuľka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err="1" smtClean="0"/>
              <a:t>algebraické</a:t>
            </a:r>
            <a:r>
              <a:rPr lang="sk-SK" dirty="0" smtClean="0"/>
              <a:t> vyjadrenie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err="1" smtClean="0"/>
              <a:t>Karnughová</a:t>
            </a:r>
            <a:r>
              <a:rPr lang="sk-SK" dirty="0" smtClean="0"/>
              <a:t> mapa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kontaktová </a:t>
            </a:r>
            <a:r>
              <a:rPr lang="sk-SK" dirty="0"/>
              <a:t>realizácia </a:t>
            </a:r>
            <a:r>
              <a:rPr lang="sk-SK" dirty="0" smtClean="0"/>
              <a:t>schémy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realizácia </a:t>
            </a:r>
            <a:r>
              <a:rPr lang="sk-SK" dirty="0"/>
              <a:t>logickými </a:t>
            </a:r>
            <a:r>
              <a:rPr lang="sk-SK" dirty="0" smtClean="0"/>
              <a:t>členmi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998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Druhy kombinačných logických obvodov - </a:t>
            </a:r>
            <a:r>
              <a:rPr lang="sk-SK" b="1" dirty="0" err="1" smtClean="0"/>
              <a:t>KÓDER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323528" y="90872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Je to </a:t>
            </a:r>
            <a:r>
              <a:rPr lang="sk-SK" dirty="0" err="1"/>
              <a:t>KLO</a:t>
            </a:r>
            <a:r>
              <a:rPr lang="sk-SK" dirty="0"/>
              <a:t>, ktorý prijíma jeden alebo viac vstupov a generuje niekoľkobitový binárny výstupný kód.</a:t>
            </a:r>
          </a:p>
          <a:p>
            <a:endParaRPr lang="sk-SK" dirty="0" smtClean="0"/>
          </a:p>
          <a:p>
            <a:r>
              <a:rPr lang="sk-SK" dirty="0" err="1" smtClean="0"/>
              <a:t>Kóder</a:t>
            </a:r>
            <a:r>
              <a:rPr lang="sk-SK" dirty="0" smtClean="0"/>
              <a:t> </a:t>
            </a:r>
            <a:r>
              <a:rPr lang="sk-SK" dirty="0"/>
              <a:t>desiatkového vstupu klávesnice na kód </a:t>
            </a:r>
            <a:r>
              <a:rPr lang="sk-SK" dirty="0" err="1"/>
              <a:t>BCD</a:t>
            </a:r>
            <a:r>
              <a:rPr lang="sk-SK" dirty="0"/>
              <a:t>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22" y="2166357"/>
            <a:ext cx="3527789" cy="41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355976" y="22016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/>
              <a:t>Princíp: </a:t>
            </a:r>
            <a:r>
              <a:rPr lang="sk-SK" dirty="0"/>
              <a:t>po stlačení klávesy 6 sa otvorí hradlo B a C. Ostatné ostávajú zavreté. Ak si tento výstup </a:t>
            </a:r>
            <a:r>
              <a:rPr lang="sk-SK" dirty="0" smtClean="0"/>
              <a:t>prepíšeme </a:t>
            </a:r>
            <a:r>
              <a:rPr lang="pl-PL" dirty="0" smtClean="0"/>
              <a:t>do </a:t>
            </a:r>
            <a:r>
              <a:rPr lang="pl-PL" dirty="0"/>
              <a:t>binárnej sústavy, dostaneme kód:</a:t>
            </a:r>
            <a:endParaRPr lang="sk-SK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72043"/>
            <a:ext cx="1860135" cy="132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4572000" y="5003884"/>
            <a:ext cx="2251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čo predstavuje číslo 6.</a:t>
            </a:r>
          </a:p>
        </p:txBody>
      </p:sp>
    </p:spTree>
    <p:extLst>
      <p:ext uri="{BB962C8B-B14F-4D97-AF65-F5344CB8AC3E}">
        <p14:creationId xmlns:p14="http://schemas.microsoft.com/office/powerpoint/2010/main" xmlns="" val="679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919630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Realizujte nasledovné  funkcie logickými členmi 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1678"/>
            <a:ext cx="43440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51520" y="353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ZADANIE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9768" y="550298"/>
            <a:ext cx="889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Realizujte funkcie AND, OR, NAND, NOR, XOR 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 pomocou IO:</a:t>
            </a:r>
            <a:endParaRPr lang="sk-SK" b="1" dirty="0"/>
          </a:p>
        </p:txBody>
      </p:sp>
      <p:pic>
        <p:nvPicPr>
          <p:cNvPr id="22530" name="Picture 2" descr="http://mikrokontrolery-pic.cz/wp-content/uploads/jednobitova-uplna-scitac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87982"/>
            <a:ext cx="4608512" cy="265338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95536" y="3646642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Realizujte nasledovnú funkciu v </a:t>
            </a:r>
            <a:r>
              <a:rPr lang="sk-SK" b="1" dirty="0" err="1" smtClean="0"/>
              <a:t>Multisime</a:t>
            </a:r>
            <a:r>
              <a:rPr lang="sk-SK" b="1" dirty="0" smtClean="0"/>
              <a:t> (jednobitová úplná </a:t>
            </a:r>
            <a:r>
              <a:rPr lang="sk-SK" b="1" dirty="0" err="1" smtClean="0"/>
              <a:t>ščítačka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508104" y="1268760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AND-7408J</a:t>
            </a:r>
          </a:p>
          <a:p>
            <a:r>
              <a:rPr lang="sk-SK" dirty="0" smtClean="0"/>
              <a:t>OR-7432N</a:t>
            </a:r>
          </a:p>
          <a:p>
            <a:r>
              <a:rPr lang="sk-SK" dirty="0" smtClean="0"/>
              <a:t>NAND-7400N</a:t>
            </a:r>
          </a:p>
          <a:p>
            <a:r>
              <a:rPr lang="sk-SK" dirty="0" smtClean="0"/>
              <a:t>NOR-7402N</a:t>
            </a:r>
          </a:p>
          <a:p>
            <a:r>
              <a:rPr lang="sk-SK" dirty="0" smtClean="0"/>
              <a:t>NEG-7404N</a:t>
            </a:r>
          </a:p>
          <a:p>
            <a:r>
              <a:rPr lang="sk-SK" dirty="0" smtClean="0"/>
              <a:t>XOR-7486N</a:t>
            </a:r>
          </a:p>
          <a:p>
            <a:r>
              <a:rPr lang="sk-SK" dirty="0" smtClean="0"/>
              <a:t>NAND-7412N</a:t>
            </a:r>
          </a:p>
          <a:p>
            <a:r>
              <a:rPr lang="sk-SK" dirty="0" smtClean="0"/>
              <a:t>NOR–7427N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33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13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Zapojte pomocou MH 7400 a overte funkcie:</a:t>
            </a:r>
            <a:endParaRPr lang="sk-SK" b="1" dirty="0"/>
          </a:p>
        </p:txBody>
      </p:sp>
      <p:pic>
        <p:nvPicPr>
          <p:cNvPr id="5" name="Picture 14" descr="Zapojení logického hradla NAND ve funkci inverto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999"/>
          <a:stretch>
            <a:fillRect/>
          </a:stretch>
        </p:blipFill>
        <p:spPr bwMode="auto">
          <a:xfrm>
            <a:off x="323528" y="1124743"/>
            <a:ext cx="1296144" cy="6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Zapojení dvou hradel NAND jako součinový člen 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16" y="2276872"/>
            <a:ext cx="321078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Zapojení tří hradel NAND jako součtový člen 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59" y="3501008"/>
            <a:ext cx="32248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Zapojení čtyř hradel NAND realizující logickou funkci N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45" y="5229200"/>
            <a:ext cx="34563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Zapojení čtyř hradel NAND realizující logickou funkci X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268759"/>
            <a:ext cx="3456387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51520" y="764704"/>
            <a:ext cx="12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1. </a:t>
            </a:r>
            <a:r>
              <a:rPr lang="sk-SK" b="1" dirty="0" err="1" smtClean="0"/>
              <a:t>Invertor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323528" y="1989010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2. Logický člen AND: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323528" y="3212976"/>
            <a:ext cx="322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Logický člen OR:</a:t>
            </a: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67544" y="4941168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4. Logický člen NOR: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004047" y="836712"/>
            <a:ext cx="34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5. Logický člen </a:t>
            </a:r>
            <a:r>
              <a:rPr lang="sk-SK" b="1" dirty="0" err="1" smtClean="0"/>
              <a:t>XOR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15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31" y="2892106"/>
            <a:ext cx="4073418" cy="36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390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mikrokontrolery-pic.cz/wp-content/uploads/jednobitova-polovicni-scitac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176464" cy="215559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5. Realizujte nasledovnú funkciu v </a:t>
            </a:r>
            <a:r>
              <a:rPr lang="sk-SK" b="1" dirty="0" err="1" smtClean="0"/>
              <a:t>Multisime</a:t>
            </a:r>
            <a:r>
              <a:rPr lang="sk-SK" b="1" dirty="0" smtClean="0"/>
              <a:t> (jednobitová sčítačka):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7020272" y="83671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NAND-7400N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5112568" cy="294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23528" y="31409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6. Realizujte </a:t>
            </a:r>
            <a:r>
              <a:rPr lang="sk-SK" b="1" dirty="0" err="1" smtClean="0"/>
              <a:t>astabilný</a:t>
            </a:r>
            <a:r>
              <a:rPr lang="sk-SK" b="1" dirty="0" smtClean="0"/>
              <a:t> </a:t>
            </a:r>
            <a:r>
              <a:rPr lang="sk-SK" b="1" dirty="0" err="1" smtClean="0"/>
              <a:t>klopný</a:t>
            </a:r>
            <a:r>
              <a:rPr lang="sk-SK" b="1" dirty="0" smtClean="0"/>
              <a:t> obvod pomocou hradiel NAND a IO 7400: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580112" y="364502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stabilizovaný zdroj , IO MH7400, </a:t>
            </a:r>
          </a:p>
          <a:p>
            <a:r>
              <a:rPr lang="sk-SK" dirty="0" smtClean="0"/>
              <a:t>C – kondenzátor, 10nF; 100nF</a:t>
            </a:r>
          </a:p>
          <a:p>
            <a:r>
              <a:rPr lang="sk-SK" dirty="0" smtClean="0"/>
              <a:t>R – </a:t>
            </a:r>
            <a:r>
              <a:rPr lang="sk-SK" dirty="0" err="1" smtClean="0"/>
              <a:t>rezistor</a:t>
            </a:r>
            <a:r>
              <a:rPr lang="sk-SK" dirty="0" smtClean="0"/>
              <a:t> - 100 Ohm, 267 Ohm, 1490 Ohm, 1000 Ohm, 218 Ohm, 465 Ohm.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724128" y="5157192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Pomocou osciloskopu určite oscilačnú frekvenciu a porovnajte so vzťahom f=1/(3*R*C)</a:t>
            </a:r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Overenie vedomostí: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323528" y="90872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57"/>
          <a:stretch/>
        </p:blipFill>
        <p:spPr bwMode="auto">
          <a:xfrm>
            <a:off x="539552" y="1268760"/>
            <a:ext cx="6219825" cy="6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26"/>
          <a:stretch/>
        </p:blipFill>
        <p:spPr bwMode="auto">
          <a:xfrm>
            <a:off x="539551" y="3573016"/>
            <a:ext cx="6219825" cy="7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395536" y="3284984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B</a:t>
            </a:r>
            <a:r>
              <a:rPr lang="sk-SK" b="1" dirty="0" smtClean="0"/>
              <a:t>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120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Druhy kombinačných logických obvodov - </a:t>
            </a:r>
            <a:r>
              <a:rPr lang="sk-SK" b="1" dirty="0" err="1" smtClean="0"/>
              <a:t>DEKÓDER</a:t>
            </a:r>
            <a:endParaRPr lang="sk-SK" b="1" dirty="0"/>
          </a:p>
        </p:txBody>
      </p:sp>
      <p:sp>
        <p:nvSpPr>
          <p:cNvPr id="5" name="Obdĺžnik 4"/>
          <p:cNvSpPr/>
          <p:nvPr/>
        </p:nvSpPr>
        <p:spPr>
          <a:xfrm>
            <a:off x="356886" y="908720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Dekóder</a:t>
            </a:r>
            <a:r>
              <a:rPr lang="sk-SK" b="1" dirty="0"/>
              <a:t> binárneho kódu na kód jedna zo štyroch:</a:t>
            </a:r>
            <a:endParaRPr lang="sk-SK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86" y="1556792"/>
            <a:ext cx="5007201" cy="456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100" y="1556792"/>
            <a:ext cx="2505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57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88640"/>
            <a:ext cx="813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pomocou </a:t>
            </a:r>
            <a:r>
              <a:rPr lang="sk-SK" b="1" dirty="0" err="1" smtClean="0"/>
              <a:t>MH</a:t>
            </a:r>
            <a:r>
              <a:rPr lang="sk-SK" b="1" dirty="0" smtClean="0"/>
              <a:t> 7400 a overte funkcie:</a:t>
            </a:r>
            <a:endParaRPr lang="sk-SK" b="1" dirty="0"/>
          </a:p>
        </p:txBody>
      </p:sp>
      <p:pic>
        <p:nvPicPr>
          <p:cNvPr id="5" name="Picture 14" descr="Zapojení logického hradla NAND ve funkci inverto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999"/>
          <a:stretch>
            <a:fillRect/>
          </a:stretch>
        </p:blipFill>
        <p:spPr bwMode="auto">
          <a:xfrm>
            <a:off x="323528" y="1124743"/>
            <a:ext cx="1296144" cy="6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Zapojení dvou hradel NAND jako součinový člen 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16" y="2276872"/>
            <a:ext cx="321078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Zapojení tří hradel NAND jako součtový člen 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59" y="3501008"/>
            <a:ext cx="32248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Zapojení čtyř hradel NAND realizující logickou funkci N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45" y="5229200"/>
            <a:ext cx="34563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Zapojení čtyř hradel NAND realizující logickou funkci X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268759"/>
            <a:ext cx="3456387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51520" y="764704"/>
            <a:ext cx="12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1. </a:t>
            </a:r>
            <a:r>
              <a:rPr lang="sk-SK" b="1" dirty="0" err="1" smtClean="0"/>
              <a:t>Invertor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323528" y="1989010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2. Logický člen AND: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323528" y="3212976"/>
            <a:ext cx="322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Logický člen OR:</a:t>
            </a: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67544" y="4941168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4. Logický člen NOR: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004047" y="836712"/>
            <a:ext cx="34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5. Logický člen </a:t>
            </a:r>
            <a:r>
              <a:rPr lang="sk-SK" b="1" dirty="0" err="1" smtClean="0"/>
              <a:t>XOR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15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31" y="2892106"/>
            <a:ext cx="4073418" cy="36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390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6" y="1041071"/>
            <a:ext cx="5544617" cy="318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95536" y="2606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Astabilný</a:t>
            </a:r>
            <a:r>
              <a:rPr lang="sk-SK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klopný</a:t>
            </a:r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</a:rPr>
              <a:t> obvod </a:t>
            </a:r>
            <a:r>
              <a:rPr lang="sk-SK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 </a:t>
            </a:r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</a:rPr>
              <a:t>integrovaného obvodu MH7400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004" y="1336348"/>
            <a:ext cx="266099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23866" y="5013176"/>
            <a:ext cx="8180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</a:rPr>
              <a:t>Opakovaná frekvencia sa vypočíta zo vzťahu f=1/3RC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25600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Logická sonda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2"/>
          <a:stretch/>
        </p:blipFill>
        <p:spPr bwMode="auto">
          <a:xfrm>
            <a:off x="339508" y="692696"/>
            <a:ext cx="8061542" cy="365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096" y="4350082"/>
            <a:ext cx="7219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16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Logická sonda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692696"/>
            <a:ext cx="7629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62" y="2481263"/>
            <a:ext cx="7626970" cy="186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450" y="4581128"/>
            <a:ext cx="7277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14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52lab.vsb.cz/MinServer/PraceStud/APaS/Kubanek/Cv1/Image0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46" y="1484784"/>
            <a:ext cx="575269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67544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Úrovne </a:t>
            </a:r>
            <a:r>
              <a:rPr lang="sk-SK" b="1" dirty="0" err="1" smtClean="0"/>
              <a:t>TTL</a:t>
            </a:r>
            <a:r>
              <a:rPr lang="sk-SK" b="1" dirty="0" smtClean="0"/>
              <a:t>: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9825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52lab.vsb.cz/MinServer/PraceStud/APaS/Kubanek/Cv1/Image0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46" y="1484784"/>
            <a:ext cx="575269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67544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Úrovne </a:t>
            </a:r>
            <a:r>
              <a:rPr lang="sk-SK" b="1" dirty="0" err="1" smtClean="0"/>
              <a:t>TTL</a:t>
            </a:r>
            <a:r>
              <a:rPr lang="sk-SK" b="1" dirty="0" smtClean="0"/>
              <a:t>: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9825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467544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Tranzistorová logika </a:t>
            </a:r>
            <a:r>
              <a:rPr lang="sk-SK" b="1" dirty="0" err="1" smtClean="0"/>
              <a:t>TTL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5122" name="Picture 2" descr="http://mikrokontrolery-pic.cz/wp-content/uploads/hradlo-NAND-TT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7887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ikrokontrolery-pic.cz/wp-content/uploads/hradlo-NOR-RT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0386"/>
            <a:ext cx="4336535" cy="23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7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psu.cz/mikrop/didakticka_pomucka/cislicova_technika/zakl_log_cleny/obecne/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4175"/>
            <a:ext cx="4682008" cy="32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79512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Diódová logika </a:t>
            </a:r>
            <a:r>
              <a:rPr lang="sk-SK" b="1" dirty="0" err="1" smtClean="0"/>
              <a:t>TTL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3076" name="Picture 4" descr="http://mikrokontrolery-pic.cz/wp-content/uploads/logicka-hradla-schematicke-znack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8784976" cy="15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251520" y="42117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Nové značky hradiel </a:t>
            </a:r>
            <a:r>
              <a:rPr lang="sk-SK" b="1" dirty="0" err="1" smtClean="0"/>
              <a:t>TTL</a:t>
            </a:r>
            <a:r>
              <a:rPr lang="sk-SK" b="1" dirty="0" smtClean="0"/>
              <a:t>: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4898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467544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Obvody </a:t>
            </a:r>
            <a:r>
              <a:rPr lang="sk-SK" b="1" dirty="0" err="1" smtClean="0"/>
              <a:t>TTL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4098" name="Picture 2" descr="http://www.dnp.fmph.uniba.sk/~kollar/dg_w/image25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0688"/>
            <a:ext cx="86674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elefon.unas.cz/e/obr/obr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697920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Logická sonda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94" y="1052735"/>
            <a:ext cx="6400713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5576" y="465313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D1: </a:t>
            </a:r>
            <a:r>
              <a:rPr lang="sk-SK" dirty="0" err="1" smtClean="0"/>
              <a:t>ZPD5,1</a:t>
            </a:r>
            <a:endParaRPr lang="sk-SK" dirty="0" smtClean="0"/>
          </a:p>
          <a:p>
            <a:r>
              <a:rPr lang="sk-SK" dirty="0" smtClean="0"/>
              <a:t>D2: 1N4001</a:t>
            </a:r>
          </a:p>
          <a:p>
            <a:r>
              <a:rPr lang="sk-SK" dirty="0" err="1" smtClean="0"/>
              <a:t>Ub</a:t>
            </a:r>
            <a:r>
              <a:rPr lang="sk-SK" dirty="0" smtClean="0"/>
              <a:t>: 4,5-16 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873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Logický súčet</a:t>
            </a:r>
            <a:endParaRPr lang="sk-SK" b="1" dirty="0"/>
          </a:p>
        </p:txBody>
      </p:sp>
      <p:sp>
        <p:nvSpPr>
          <p:cNvPr id="5" name="Obdĺžnik 4"/>
          <p:cNvSpPr/>
          <p:nvPr/>
        </p:nvSpPr>
        <p:spPr>
          <a:xfrm>
            <a:off x="827584" y="112474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Logický súčet </a:t>
            </a:r>
            <a:r>
              <a:rPr lang="sk-SK" dirty="0"/>
              <a:t>je operácia disjunkcie alebo zjednotenia a označuje sa znakom </a:t>
            </a:r>
            <a:r>
              <a:rPr lang="sk-SK" b="1" dirty="0" smtClean="0"/>
              <a:t>V</a:t>
            </a:r>
            <a:r>
              <a:rPr lang="sk-SK" dirty="0" smtClean="0"/>
              <a:t>. </a:t>
            </a:r>
            <a:r>
              <a:rPr lang="sk-SK" dirty="0"/>
              <a:t>V praxi sa často </a:t>
            </a:r>
            <a:r>
              <a:rPr lang="sk-SK" dirty="0" smtClean="0"/>
              <a:t>používa </a:t>
            </a:r>
            <a:r>
              <a:rPr lang="sk-SK" dirty="0" err="1" smtClean="0"/>
              <a:t>algebraický</a:t>
            </a:r>
            <a:r>
              <a:rPr lang="sk-SK" dirty="0" smtClean="0"/>
              <a:t> </a:t>
            </a:r>
            <a:r>
              <a:rPr lang="sk-SK" dirty="0"/>
              <a:t>zápis: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7824"/>
            <a:ext cx="1800200" cy="6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827584" y="241333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Pre operáciu logického súčtu je charakteristická spojka „alebo“ (anglicky „or“). Logický člen, ktorý </a:t>
            </a:r>
            <a:r>
              <a:rPr lang="sk-SK" dirty="0" smtClean="0"/>
              <a:t>realizuje logický </a:t>
            </a:r>
            <a:r>
              <a:rPr lang="sk-SK" dirty="0"/>
              <a:t>súčet, sa nazýva </a:t>
            </a:r>
            <a:r>
              <a:rPr lang="sk-SK" b="1" dirty="0"/>
              <a:t>člen OR</a:t>
            </a:r>
            <a:r>
              <a:rPr lang="sk-SK" dirty="0"/>
              <a:t>. Logický súčet sa </a:t>
            </a:r>
            <a:r>
              <a:rPr lang="sk-SK" b="1" dirty="0"/>
              <a:t>rovná jednotke</a:t>
            </a:r>
            <a:r>
              <a:rPr lang="sk-SK" dirty="0"/>
              <a:t>, keď </a:t>
            </a:r>
            <a:r>
              <a:rPr lang="sk-SK" b="1" dirty="0"/>
              <a:t>aspoň jedna </a:t>
            </a:r>
            <a:r>
              <a:rPr lang="sk-SK" dirty="0"/>
              <a:t>nezávisle premenná </a:t>
            </a:r>
            <a:r>
              <a:rPr lang="sk-SK" dirty="0" smtClean="0"/>
              <a:t>má hodnotu </a:t>
            </a:r>
            <a:r>
              <a:rPr lang="sk-SK" dirty="0"/>
              <a:t>1.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600400" cy="276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4100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Logický súčin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827584" y="90872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Logický súčin </a:t>
            </a:r>
            <a:r>
              <a:rPr lang="sk-SK" dirty="0"/>
              <a:t>je operácia konjunkcie alebo prieniku, označuje sa znakom </a:t>
            </a:r>
            <a:r>
              <a:rPr lang="sk-SK" dirty="0" smtClean="0"/>
              <a:t> </a:t>
            </a:r>
            <a:r>
              <a:rPr lang="el-GR" dirty="0" smtClean="0"/>
              <a:t>ᴧ</a:t>
            </a:r>
            <a:r>
              <a:rPr lang="sk-SK" dirty="0" smtClean="0"/>
              <a:t>. </a:t>
            </a:r>
          </a:p>
          <a:p>
            <a:r>
              <a:rPr lang="sk-SK" dirty="0" smtClean="0"/>
              <a:t>V </a:t>
            </a:r>
            <a:r>
              <a:rPr lang="sk-SK" dirty="0"/>
              <a:t>praxi sa často </a:t>
            </a:r>
            <a:r>
              <a:rPr lang="sk-SK" dirty="0" smtClean="0"/>
              <a:t>používa </a:t>
            </a:r>
            <a:r>
              <a:rPr lang="sk-SK" dirty="0" err="1" smtClean="0"/>
              <a:t>algebraický</a:t>
            </a:r>
            <a:r>
              <a:rPr lang="sk-SK" dirty="0" smtClean="0"/>
              <a:t> </a:t>
            </a:r>
            <a:r>
              <a:rPr lang="sk-SK" dirty="0"/>
              <a:t>zápis: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11" y="1628800"/>
            <a:ext cx="2111005" cy="7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827584" y="2136339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Pre operáciu logického súčinu je charakteristická spojka „aj“, „i“(anglicky „and“, „&amp;”). Logický člen, </a:t>
            </a:r>
            <a:r>
              <a:rPr lang="sk-SK" dirty="0" smtClean="0"/>
              <a:t>ktorý realizuje </a:t>
            </a:r>
            <a:r>
              <a:rPr lang="sk-SK" dirty="0"/>
              <a:t>logický súčin, sa nazýva </a:t>
            </a:r>
            <a:r>
              <a:rPr lang="sk-SK" b="1" dirty="0"/>
              <a:t>člen AND</a:t>
            </a:r>
            <a:r>
              <a:rPr lang="sk-SK" dirty="0"/>
              <a:t>. Logický súčin sa </a:t>
            </a:r>
            <a:r>
              <a:rPr lang="sk-SK" b="1" dirty="0"/>
              <a:t>rovná jednotke len vtedy</a:t>
            </a:r>
            <a:r>
              <a:rPr lang="sk-SK" dirty="0"/>
              <a:t>, keď </a:t>
            </a:r>
            <a:r>
              <a:rPr lang="sk-SK" b="1" dirty="0"/>
              <a:t>všetky </a:t>
            </a:r>
            <a:r>
              <a:rPr lang="sk-SK" dirty="0" smtClean="0"/>
              <a:t>nezávisle premenné </a:t>
            </a:r>
            <a:r>
              <a:rPr lang="sk-SK" dirty="0"/>
              <a:t>majú hodnotu 1. Ak aspoň jedna vstupná premenná má hodnotu 0, výsledná hodnota sa rovná 0.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3569646"/>
            <a:ext cx="3539408" cy="283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972" y="4271034"/>
            <a:ext cx="4000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02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Logická negácia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827584" y="90872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Logická negácia </a:t>
            </a:r>
            <a:r>
              <a:rPr lang="sk-SK" dirty="0"/>
              <a:t>je operácia negácie, záporu. V praxi sa často používa </a:t>
            </a:r>
            <a:r>
              <a:rPr lang="sk-SK" dirty="0" err="1"/>
              <a:t>algebraický</a:t>
            </a:r>
            <a:r>
              <a:rPr lang="sk-SK" dirty="0"/>
              <a:t> zápis: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966934" cy="83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899592" y="227687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Pre operáciu logickej negácie je charakteristický zápis „nie“, („</a:t>
            </a:r>
            <a:r>
              <a:rPr lang="sk-SK" dirty="0" err="1"/>
              <a:t>not</a:t>
            </a:r>
            <a:r>
              <a:rPr lang="sk-SK" dirty="0"/>
              <a:t>“). Logický člen, ktorý realizuje </a:t>
            </a:r>
            <a:r>
              <a:rPr lang="sk-SK" dirty="0" smtClean="0"/>
              <a:t>logický súčin</a:t>
            </a:r>
            <a:r>
              <a:rPr lang="sk-SK" dirty="0"/>
              <a:t>, sa nazýva </a:t>
            </a:r>
            <a:r>
              <a:rPr lang="sk-SK" b="1" dirty="0"/>
              <a:t>člen </a:t>
            </a:r>
            <a:r>
              <a:rPr lang="sk-SK" b="1" dirty="0" err="1"/>
              <a:t>NOT</a:t>
            </a:r>
            <a:r>
              <a:rPr lang="sk-SK" b="1" dirty="0"/>
              <a:t>, </a:t>
            </a:r>
            <a:r>
              <a:rPr lang="sk-SK" b="1" dirty="0" err="1"/>
              <a:t>inventor</a:t>
            </a:r>
            <a:r>
              <a:rPr lang="sk-SK" b="1" dirty="0"/>
              <a:t> </a:t>
            </a:r>
            <a:r>
              <a:rPr lang="sk-SK" dirty="0"/>
              <a:t>alebo </a:t>
            </a:r>
            <a:r>
              <a:rPr lang="sk-SK" b="1" dirty="0" err="1"/>
              <a:t>negátor</a:t>
            </a:r>
            <a:r>
              <a:rPr lang="sk-SK" dirty="0"/>
              <a:t>. </a:t>
            </a:r>
            <a:r>
              <a:rPr lang="sk-SK" dirty="0" smtClean="0"/>
              <a:t>Logická </a:t>
            </a:r>
            <a:r>
              <a:rPr lang="sk-SK" dirty="0"/>
              <a:t>negácia mení hodnotu nezávislej premennej </a:t>
            </a:r>
            <a:r>
              <a:rPr lang="sk-SK" dirty="0" smtClean="0"/>
              <a:t>na opačnú</a:t>
            </a:r>
            <a:r>
              <a:rPr lang="sk-SK" dirty="0"/>
              <a:t>. Jej výsledok je rovný 1</a:t>
            </a:r>
            <a:r>
              <a:rPr lang="sk-SK" b="1" dirty="0"/>
              <a:t>, </a:t>
            </a:r>
            <a:r>
              <a:rPr lang="sk-SK" dirty="0"/>
              <a:t>ak </a:t>
            </a:r>
            <a:r>
              <a:rPr lang="sk-SK" dirty="0" smtClean="0"/>
              <a:t> A= </a:t>
            </a:r>
            <a:r>
              <a:rPr lang="sk-SK" dirty="0"/>
              <a:t>0 a opačne.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6940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027" y="3789040"/>
            <a:ext cx="4356397" cy="149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98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Zákony a pravidlá</a:t>
            </a:r>
            <a:endParaRPr lang="sk-SK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3" y="862013"/>
            <a:ext cx="9074387" cy="56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4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kombinačných logických funkcií</a:t>
            </a:r>
            <a:endParaRPr lang="sk-SK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64" y="980728"/>
            <a:ext cx="87058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25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911</Words>
  <Application>Microsoft Office PowerPoint</Application>
  <PresentationFormat>Prezentácia na obrazovke (4:3)</PresentationFormat>
  <Paragraphs>120</Paragraphs>
  <Slides>44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44</vt:i4>
      </vt:variant>
    </vt:vector>
  </HeadingPairs>
  <TitlesOfParts>
    <vt:vector size="4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okay</cp:lastModifiedBy>
  <cp:revision>82</cp:revision>
  <dcterms:created xsi:type="dcterms:W3CDTF">2013-03-10T18:11:54Z</dcterms:created>
  <dcterms:modified xsi:type="dcterms:W3CDTF">2015-06-04T14:38:21Z</dcterms:modified>
</cp:coreProperties>
</file>