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331" r:id="rId2"/>
    <p:sldId id="338" r:id="rId3"/>
    <p:sldId id="335" r:id="rId4"/>
    <p:sldId id="339" r:id="rId5"/>
    <p:sldId id="341" r:id="rId6"/>
    <p:sldId id="342" r:id="rId7"/>
    <p:sldId id="343" r:id="rId8"/>
    <p:sldId id="312" r:id="rId9"/>
    <p:sldId id="258" r:id="rId10"/>
    <p:sldId id="332" r:id="rId11"/>
    <p:sldId id="276" r:id="rId12"/>
    <p:sldId id="273" r:id="rId13"/>
    <p:sldId id="296" r:id="rId14"/>
    <p:sldId id="259" r:id="rId15"/>
    <p:sldId id="260" r:id="rId16"/>
    <p:sldId id="261" r:id="rId17"/>
    <p:sldId id="266" r:id="rId18"/>
    <p:sldId id="268" r:id="rId19"/>
    <p:sldId id="262" r:id="rId20"/>
    <p:sldId id="271" r:id="rId21"/>
    <p:sldId id="272" r:id="rId22"/>
    <p:sldId id="275" r:id="rId23"/>
    <p:sldId id="305" r:id="rId24"/>
    <p:sldId id="306" r:id="rId25"/>
    <p:sldId id="307" r:id="rId26"/>
    <p:sldId id="308" r:id="rId27"/>
    <p:sldId id="309" r:id="rId28"/>
    <p:sldId id="348" r:id="rId29"/>
    <p:sldId id="314" r:id="rId30"/>
    <p:sldId id="319" r:id="rId31"/>
    <p:sldId id="324" r:id="rId32"/>
    <p:sldId id="316" r:id="rId33"/>
    <p:sldId id="277" r:id="rId34"/>
    <p:sldId id="313" r:id="rId35"/>
    <p:sldId id="304" r:id="rId36"/>
    <p:sldId id="279" r:id="rId37"/>
    <p:sldId id="299" r:id="rId38"/>
    <p:sldId id="300" r:id="rId39"/>
    <p:sldId id="291" r:id="rId40"/>
    <p:sldId id="301" r:id="rId41"/>
    <p:sldId id="302" r:id="rId42"/>
    <p:sldId id="310" r:id="rId43"/>
    <p:sldId id="344" r:id="rId44"/>
    <p:sldId id="346" r:id="rId45"/>
    <p:sldId id="330" r:id="rId46"/>
    <p:sldId id="333" r:id="rId47"/>
    <p:sldId id="334" r:id="rId48"/>
    <p:sldId id="321" r:id="rId49"/>
    <p:sldId id="345" r:id="rId50"/>
    <p:sldId id="323" r:id="rId51"/>
    <p:sldId id="318" r:id="rId52"/>
    <p:sldId id="320" r:id="rId53"/>
    <p:sldId id="322" r:id="rId54"/>
    <p:sldId id="336" r:id="rId55"/>
    <p:sldId id="347" r:id="rId56"/>
  </p:sldIdLst>
  <p:sldSz cx="9144000" cy="6858000" type="screen4x3"/>
  <p:notesSz cx="6881813" cy="9661525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389" autoAdjust="0"/>
    <p:restoredTop sz="94660"/>
  </p:normalViewPr>
  <p:slideViewPr>
    <p:cSldViewPr>
      <p:cViewPr>
        <p:scale>
          <a:sx n="69" d="100"/>
          <a:sy n="69" d="100"/>
        </p:scale>
        <p:origin x="-153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2913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97314" y="4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E3F3D2C7-AE25-45E5-A750-AAEBF1E10D09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2" y="9177341"/>
            <a:ext cx="2982913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97314" y="9177341"/>
            <a:ext cx="2982912" cy="482599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C753E602-1D7A-41C6-856F-8E43CC425E6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98105" y="3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/>
          <a:lstStyle>
            <a:lvl1pPr algn="r">
              <a:defRPr sz="1200"/>
            </a:lvl1pPr>
          </a:lstStyle>
          <a:p>
            <a:fld id="{0CDDEA0E-B59A-4084-9850-59FD9BAFAB65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0763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14" tIns="47257" rIns="94514" bIns="47257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8183" y="4589226"/>
            <a:ext cx="5505450" cy="4347686"/>
          </a:xfrm>
          <a:prstGeom prst="rect">
            <a:avLst/>
          </a:prstGeom>
        </p:spPr>
        <p:txBody>
          <a:bodyPr vert="horz" lIns="94514" tIns="47257" rIns="94514" bIns="47257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3" y="9176775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98105" y="9176775"/>
            <a:ext cx="2982119" cy="483077"/>
          </a:xfrm>
          <a:prstGeom prst="rect">
            <a:avLst/>
          </a:prstGeom>
        </p:spPr>
        <p:txBody>
          <a:bodyPr vert="horz" lIns="94514" tIns="47257" rIns="94514" bIns="47257" rtlCol="0" anchor="b"/>
          <a:lstStyle>
            <a:lvl1pPr algn="r">
              <a:defRPr sz="1200"/>
            </a:lvl1pPr>
          </a:lstStyle>
          <a:p>
            <a:fld id="{384BCF10-5035-4FE7-B306-67DD45CFEC7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7ED3A-52A5-4AD5-9F06-B1B8EB169928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821803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8715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5873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646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376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9700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0639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2432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431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969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9043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C1EC5-98AA-4A8B-A82E-FC6CB5E25068}" type="datetimeFigureOut">
              <a:rPr lang="sk-SK" smtClean="0"/>
              <a:pPr/>
              <a:t>14.2.2019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A448-A668-4986-8B69-AFE3578AED61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2590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42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emf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76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10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png"/><Relationship Id="rId10" Type="http://schemas.openxmlformats.org/officeDocument/2006/relationships/image" Target="../media/image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Tranzistor_(polovodi%C4%8Dov%C3%A1_s%C3%BA%C4%8Diastka)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k.wikipedia.org/wiki/NPN_tranzistor" TargetMode="External"/><Relationship Id="rId4" Type="http://schemas.openxmlformats.org/officeDocument/2006/relationships/hyperlink" Target="https://sk.wikipedia.org/wiki/PNP_tranzistor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548680"/>
            <a:ext cx="882047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Lineárny napájací zdroj</a:t>
            </a:r>
          </a:p>
          <a:p>
            <a:pPr marL="342900" indent="-342900"/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>
              <a:buAutoNum type="arabicPeriod" startAt="2"/>
            </a:pPr>
            <a:r>
              <a:rPr lang="sk-SK" dirty="0" smtClean="0"/>
              <a:t>Striedavý signál – parametre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Zosilňovač, zosilnenie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Rozdelenie zosilňovačov (akt. prvok, zapojenia, frekvencie,  šírka f. pásma, spätnej väzby)</a:t>
            </a:r>
          </a:p>
          <a:p>
            <a:pPr marL="342900" indent="-342900">
              <a:buAutoNum type="arabicPeriod" startAt="2"/>
            </a:pPr>
            <a:r>
              <a:rPr lang="sk-SK" dirty="0" smtClean="0"/>
              <a:t>Nízko frekvenčný zosilňovač, funkcie prvkov NFZ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/>
            <a:endParaRPr lang="sk-SK" dirty="0" smtClean="0"/>
          </a:p>
          <a:p>
            <a:pPr marL="342900" indent="-342900">
              <a:buAutoNum type="arabicPeriod" startAt="6"/>
            </a:pPr>
            <a:r>
              <a:rPr lang="sk-SK" dirty="0" smtClean="0"/>
              <a:t>Vysokofrekvenčné obvody, vysielač, prijímač</a:t>
            </a:r>
          </a:p>
          <a:p>
            <a:pPr marL="342900" indent="-342900">
              <a:buAutoNum type="arabicPeriod" startAt="6"/>
            </a:pPr>
            <a:r>
              <a:rPr lang="sk-SK" dirty="0" smtClean="0"/>
              <a:t>Ideálny operačný zosilňovač</a:t>
            </a:r>
          </a:p>
          <a:p>
            <a:pPr marL="342900" indent="-342900">
              <a:buAutoNum type="arabicPeriod" startAt="6"/>
            </a:pPr>
            <a:r>
              <a:rPr lang="sk-SK" dirty="0" smtClean="0"/>
              <a:t>Typy OZ</a:t>
            </a:r>
          </a:p>
          <a:p>
            <a:pPr marL="342900" indent="-342900">
              <a:buAutoNum type="arabicPeriod" startAt="6"/>
            </a:pPr>
            <a:r>
              <a:rPr lang="sk-SK" dirty="0" smtClean="0"/>
              <a:t>Polovodičové súčiastky určené na reguláciu výkonu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323528" y="44624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Preverenie vedomostí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755576" y="9087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1403648" y="9087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2051720" y="9087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2699792" y="9087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3347864" y="90872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 l="5882" t="10326"/>
          <a:stretch>
            <a:fillRect/>
          </a:stretch>
        </p:blipFill>
        <p:spPr bwMode="auto">
          <a:xfrm>
            <a:off x="539552" y="2564904"/>
            <a:ext cx="2232248" cy="161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spsemoh.cz/vyuka/zel/obrazky/vachartyristor.gif"/>
          <p:cNvPicPr>
            <a:picLocks noChangeAspect="1" noChangeArrowheads="1"/>
          </p:cNvPicPr>
          <p:nvPr/>
        </p:nvPicPr>
        <p:blipFill>
          <a:blip r:embed="rId3" cstate="print"/>
          <a:srcRect l="4918"/>
          <a:stretch>
            <a:fillRect/>
          </a:stretch>
        </p:blipFill>
        <p:spPr bwMode="auto">
          <a:xfrm>
            <a:off x="539552" y="5426654"/>
            <a:ext cx="1944216" cy="1431346"/>
          </a:xfrm>
          <a:prstGeom prst="rect">
            <a:avLst/>
          </a:prstGeom>
          <a:noFill/>
        </p:spPr>
      </p:pic>
      <p:pic>
        <p:nvPicPr>
          <p:cNvPr id="13" name="Picture 4" descr="http://www.spsemoh.cz/vyuka/zel/obrazky/rusm1c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301208"/>
            <a:ext cx="2232248" cy="1149608"/>
          </a:xfrm>
          <a:prstGeom prst="rect">
            <a:avLst/>
          </a:prstGeom>
          <a:noFill/>
        </p:spPr>
      </p:pic>
      <p:pic>
        <p:nvPicPr>
          <p:cNvPr id="14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472608"/>
            <a:ext cx="1846766" cy="1412776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373216"/>
            <a:ext cx="2249139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3923928" y="44624"/>
            <a:ext cx="50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b="1" dirty="0" smtClean="0">
                <a:solidFill>
                  <a:srgbClr val="FF0000"/>
                </a:solidFill>
              </a:rPr>
              <a:t>Cieľ:  realizácie logických funkcií v elektronike 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6750" y="12176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Pravdivostné</a:t>
            </a:r>
            <a:r>
              <a:rPr lang="sk-SK" sz="2400" b="1" dirty="0" smtClean="0"/>
              <a:t> tabuľky pre nasledovné logické funkcie :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23528" y="693266"/>
          <a:ext cx="8136904" cy="1419225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3057559"/>
            <a:ext cx="8164875" cy="631993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3868796"/>
            <a:ext cx="8136904" cy="610986"/>
          </a:xfrm>
          <a:prstGeom prst="rect">
            <a:avLst/>
          </a:prstGeom>
          <a:noFill/>
        </p:spPr>
      </p:pic>
      <p:cxnSp>
        <p:nvCxnSpPr>
          <p:cNvPr id="12" name="Rovná spojnica 11"/>
          <p:cNvCxnSpPr/>
          <p:nvPr/>
        </p:nvCxnSpPr>
        <p:spPr>
          <a:xfrm>
            <a:off x="14756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26997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38519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0760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3001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4523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2123728" y="219346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>
            <a:off x="3347864" y="219346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endCxn id="1026" idx="0"/>
          </p:cNvCxnSpPr>
          <p:nvPr/>
        </p:nvCxnSpPr>
        <p:spPr>
          <a:xfrm flipH="1">
            <a:off x="4477973" y="2193464"/>
            <a:ext cx="382059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5652120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6876256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>
            <a:off x="7956376" y="2193464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42844" y="509494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NEG </a:t>
            </a:r>
            <a:r>
              <a:rPr lang="sk-SK" dirty="0" smtClean="0"/>
              <a:t>= negácia, na výstupe bude opačná hodnota ako na vstupe</a:t>
            </a:r>
          </a:p>
          <a:p>
            <a:r>
              <a:rPr lang="sk-SK" b="1" dirty="0" smtClean="0"/>
              <a:t>AND</a:t>
            </a:r>
            <a:r>
              <a:rPr lang="sk-SK" dirty="0" smtClean="0"/>
              <a:t> = logický súčin, na výstupe bude logická jednotka ak sú na vstupe iba logické jednotky</a:t>
            </a:r>
          </a:p>
          <a:p>
            <a:r>
              <a:rPr lang="sk-SK" b="1" dirty="0" smtClean="0"/>
              <a:t>OR</a:t>
            </a:r>
            <a:r>
              <a:rPr lang="sk-SK" dirty="0" smtClean="0"/>
              <a:t> = logický súčet, na výstupe bude logická jednotka ak je na vstupe aspoň jedna jednotka</a:t>
            </a:r>
          </a:p>
          <a:p>
            <a:r>
              <a:rPr lang="sk-SK" b="1" dirty="0" smtClean="0"/>
              <a:t>XOR</a:t>
            </a:r>
            <a:r>
              <a:rPr lang="sk-SK" dirty="0" smtClean="0"/>
              <a:t> = </a:t>
            </a:r>
            <a:r>
              <a:rPr lang="sk-SK" dirty="0" err="1" smtClean="0"/>
              <a:t>nonekvivalencia</a:t>
            </a:r>
            <a:r>
              <a:rPr lang="sk-SK" dirty="0" smtClean="0"/>
              <a:t>, na výstupe bude logická jednotka ak sú na vstupe rozdielne hodnoty</a:t>
            </a:r>
          </a:p>
          <a:p>
            <a:r>
              <a:rPr lang="sk-SK" b="1" dirty="0" smtClean="0"/>
              <a:t>XNOR</a:t>
            </a:r>
            <a:r>
              <a:rPr lang="sk-SK" dirty="0" smtClean="0"/>
              <a:t> = ekvivalencia,  na výstupe je logická jednotka, ak sú na vstupe rovnaké hodnoty</a:t>
            </a:r>
            <a:endParaRPr lang="sk-SK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71406" y="714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</a:t>
            </a:r>
            <a:r>
              <a:rPr lang="sk-SK" sz="2400" b="1" dirty="0" smtClean="0">
                <a:solidFill>
                  <a:srgbClr val="FF0000"/>
                </a:solidFill>
              </a:rPr>
              <a:t>ealizácia logickej funkcie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logickými </a:t>
            </a:r>
            <a:r>
              <a:rPr lang="sk-SK" sz="2400" b="1" dirty="0" smtClean="0">
                <a:solidFill>
                  <a:srgbClr val="FF0000"/>
                </a:solidFill>
              </a:rPr>
              <a:t>členmi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0" t="15023" r="4000" b="3375"/>
          <a:stretch>
            <a:fillRect/>
          </a:stretch>
        </p:blipFill>
        <p:spPr bwMode="auto">
          <a:xfrm>
            <a:off x="142844" y="999153"/>
            <a:ext cx="4536504" cy="57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3520" y="906291"/>
            <a:ext cx="3888432" cy="6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536" y="1428736"/>
            <a:ext cx="4176464" cy="2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5000628" y="7141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</a:rPr>
              <a:t>R</a:t>
            </a:r>
            <a:r>
              <a:rPr lang="sk-SK" sz="2400" b="1" dirty="0" smtClean="0">
                <a:solidFill>
                  <a:srgbClr val="FF0000"/>
                </a:solidFill>
              </a:rPr>
              <a:t>ealizácia logickej funkcie </a:t>
            </a:r>
            <a:endParaRPr lang="sk-SK" sz="2400" b="1" dirty="0" smtClean="0">
              <a:solidFill>
                <a:srgbClr val="FF0000"/>
              </a:solidFill>
            </a:endParaRPr>
          </a:p>
          <a:p>
            <a:r>
              <a:rPr lang="sk-SK" sz="2400" b="1" dirty="0" smtClean="0">
                <a:solidFill>
                  <a:srgbClr val="FF0000"/>
                </a:solidFill>
              </a:rPr>
              <a:t>k</a:t>
            </a:r>
            <a:r>
              <a:rPr lang="sk-SK" sz="2400" b="1" dirty="0" smtClean="0">
                <a:solidFill>
                  <a:srgbClr val="FF0000"/>
                </a:solidFill>
              </a:rPr>
              <a:t>ontaktovou realizáciou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0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07504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Kontaktová realizácia logickej funkcie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888432" cy="66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4176464" cy="2082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97151"/>
            <a:ext cx="4752528" cy="159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395536" y="393305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Realizujte logické funkcie  logickými členmi a kontaktovou schémou: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5396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352lab.vsb.cz/MinServer/PraceStud/APaS/Kubanek/Cv1/Image00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56" b="19793"/>
          <a:stretch>
            <a:fillRect/>
          </a:stretch>
        </p:blipFill>
        <p:spPr bwMode="auto">
          <a:xfrm>
            <a:off x="539552" y="1105639"/>
            <a:ext cx="8044502" cy="486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395536" y="231031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Úrovne </a:t>
            </a:r>
            <a:r>
              <a:rPr lang="sk-SK" sz="2400" b="1" dirty="0" err="1" smtClean="0">
                <a:solidFill>
                  <a:srgbClr val="FF0000"/>
                </a:solidFill>
              </a:rPr>
              <a:t>TTL</a:t>
            </a:r>
            <a:r>
              <a:rPr lang="sk-SK" sz="2400" b="1" dirty="0" smtClean="0">
                <a:solidFill>
                  <a:srgbClr val="FF0000"/>
                </a:solidFill>
              </a:rPr>
              <a:t>: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51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súčet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827584" y="836712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súčet </a:t>
            </a:r>
            <a:r>
              <a:rPr lang="sk-SK" sz="2000" dirty="0"/>
              <a:t>je operácia disjunkcie alebo zjednotenia a označuje sa znakom </a:t>
            </a:r>
            <a:r>
              <a:rPr lang="sk-SK" sz="2000" b="1" dirty="0" smtClean="0"/>
              <a:t>V</a:t>
            </a:r>
            <a:r>
              <a:rPr lang="sk-SK" sz="2000" dirty="0" smtClean="0"/>
              <a:t>. </a:t>
            </a:r>
            <a:r>
              <a:rPr lang="sk-SK" sz="2000" dirty="0"/>
              <a:t>V 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1800200" cy="65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6984776" cy="249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25" r="29789" b="41583"/>
          <a:stretch>
            <a:fillRect/>
          </a:stretch>
        </p:blipFill>
        <p:spPr bwMode="auto">
          <a:xfrm>
            <a:off x="827584" y="4869160"/>
            <a:ext cx="3024336" cy="190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067944" y="586798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OR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8638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Logický súčin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827584" y="908720"/>
            <a:ext cx="803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Logický súčin </a:t>
            </a:r>
            <a:r>
              <a:rPr lang="sk-SK" sz="2000" dirty="0"/>
              <a:t>je operácia konjunkcie alebo prieniku, označuje sa znakom </a:t>
            </a:r>
            <a:r>
              <a:rPr lang="sk-SK" sz="2000" b="1" dirty="0" smtClean="0"/>
              <a:t> </a:t>
            </a:r>
            <a:r>
              <a:rPr lang="el-GR" sz="2000" b="1" dirty="0" smtClean="0"/>
              <a:t>ᴧ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V </a:t>
            </a:r>
            <a:r>
              <a:rPr lang="sk-SK" sz="2000" dirty="0"/>
              <a:t>praxi sa často </a:t>
            </a:r>
            <a:r>
              <a:rPr lang="sk-SK" sz="2000" dirty="0" smtClean="0"/>
              <a:t>používa </a:t>
            </a:r>
            <a:r>
              <a:rPr lang="sk-SK" sz="2000" dirty="0" err="1" smtClean="0"/>
              <a:t>algebraický</a:t>
            </a:r>
            <a:r>
              <a:rPr lang="sk-SK" sz="2000" dirty="0" smtClean="0"/>
              <a:t> </a:t>
            </a:r>
            <a:r>
              <a:rPr lang="sk-SK" sz="2000" dirty="0"/>
              <a:t>zápis: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811" y="1556792"/>
            <a:ext cx="2111005" cy="72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0" r="26201" b="39521"/>
          <a:stretch>
            <a:fillRect/>
          </a:stretch>
        </p:blipFill>
        <p:spPr bwMode="auto">
          <a:xfrm>
            <a:off x="827584" y="5229200"/>
            <a:ext cx="342038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479786"/>
            <a:ext cx="733362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572000" y="586798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AND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355028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827584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Logická negácia</a:t>
            </a:r>
            <a:endParaRPr lang="sk-SK" sz="2400" b="1" dirty="0">
              <a:solidFill>
                <a:srgbClr val="FF00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827584" y="90872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000" b="1" dirty="0"/>
              <a:t>Logická negácia </a:t>
            </a:r>
            <a:r>
              <a:rPr lang="sk-SK" sz="2000" dirty="0"/>
              <a:t>je operácia negácie, záporu. V praxi sa často používa </a:t>
            </a:r>
            <a:r>
              <a:rPr lang="sk-SK" sz="2000" dirty="0" err="1"/>
              <a:t>algebraický</a:t>
            </a:r>
            <a:r>
              <a:rPr lang="sk-SK" sz="2000" dirty="0"/>
              <a:t> zápis: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1966934" cy="83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89" r="30932" b="39133"/>
          <a:stretch>
            <a:fillRect/>
          </a:stretch>
        </p:blipFill>
        <p:spPr bwMode="auto">
          <a:xfrm>
            <a:off x="899592" y="4869160"/>
            <a:ext cx="3201956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1" y="2348880"/>
            <a:ext cx="77872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4283968" y="55799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Kontaktová realizácia funkcie NOT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xmlns="" val="29398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18855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8280920" cy="291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4740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11663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Prehľad kombinačných logických funkcií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548680"/>
            <a:ext cx="8352929" cy="296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37" y="3670732"/>
            <a:ext cx="8399219" cy="299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87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Zákony a pravidlá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733"/>
          <a:stretch>
            <a:fillRect/>
          </a:stretch>
        </p:blipFill>
        <p:spPr bwMode="auto">
          <a:xfrm>
            <a:off x="1" y="1438076"/>
            <a:ext cx="9144000" cy="43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4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okTextu 9"/>
          <p:cNvSpPr txBox="1"/>
          <p:nvPr/>
        </p:nvSpPr>
        <p:spPr>
          <a:xfrm>
            <a:off x="251520" y="18864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zapojenia:</a:t>
            </a:r>
            <a:endParaRPr lang="sk-SK" b="1" dirty="0"/>
          </a:p>
        </p:txBody>
      </p:sp>
      <p:pic>
        <p:nvPicPr>
          <p:cNvPr id="11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590"/>
          <a:stretch>
            <a:fillRect/>
          </a:stretch>
        </p:blipFill>
        <p:spPr bwMode="auto">
          <a:xfrm>
            <a:off x="179512" y="548680"/>
            <a:ext cx="42484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0" t="36405" r="4545" b="47342"/>
          <a:stretch/>
        </p:blipFill>
        <p:spPr bwMode="auto">
          <a:xfrm>
            <a:off x="5436096" y="692696"/>
            <a:ext cx="3102343" cy="183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://pokusy.chytrak.cz/schemata/pwm/p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36912"/>
            <a:ext cx="4392488" cy="2064470"/>
          </a:xfrm>
          <a:prstGeom prst="rect">
            <a:avLst/>
          </a:prstGeom>
          <a:noFill/>
        </p:spPr>
      </p:pic>
      <p:pic>
        <p:nvPicPr>
          <p:cNvPr id="14" name="Picture 2" descr="Súbor:Halfwave rectifierS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76056" y="2636912"/>
            <a:ext cx="3816424" cy="835607"/>
          </a:xfrm>
          <a:prstGeom prst="rect">
            <a:avLst/>
          </a:prstGeom>
          <a:noFill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úbor:Fullwave rectifierS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73016"/>
            <a:ext cx="3870426" cy="1032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úbor:Gratz rectifierS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4" y="4725144"/>
            <a:ext cx="3924944" cy="860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fl.hw.cz/constrc/lab_zdroj_30a_5a/zdrojsventil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496" y="4941168"/>
            <a:ext cx="4752528" cy="185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64" y="1400944"/>
            <a:ext cx="20002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1400944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2515369"/>
            <a:ext cx="18192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848" y="2486794"/>
            <a:ext cx="17621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451" y="4281264"/>
            <a:ext cx="21050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525" y="4145560"/>
            <a:ext cx="22764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4995"/>
            <a:ext cx="20288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6849" y="1181100"/>
            <a:ext cx="2171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Rovná spojnica 2"/>
          <p:cNvCxnSpPr/>
          <p:nvPr/>
        </p:nvCxnSpPr>
        <p:spPr>
          <a:xfrm>
            <a:off x="4788024" y="836712"/>
            <a:ext cx="0" cy="5760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188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7346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>
                <a:solidFill>
                  <a:srgbClr val="FF0000"/>
                </a:solidFill>
              </a:rPr>
              <a:t>Karnaughove</a:t>
            </a:r>
            <a:r>
              <a:rPr lang="sk-SK" sz="2400" b="1" dirty="0" smtClean="0">
                <a:solidFill>
                  <a:srgbClr val="FF0000"/>
                </a:solidFill>
              </a:rPr>
              <a:t> mapy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1" y="785794"/>
            <a:ext cx="4801439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66397"/>
            <a:ext cx="4948944" cy="91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244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71414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Základné logické členy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571481"/>
            <a:ext cx="8921916" cy="5881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28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556792"/>
            <a:ext cx="808834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067" b="3598"/>
          <a:stretch>
            <a:fillRect/>
          </a:stretch>
        </p:blipFill>
        <p:spPr bwMode="auto">
          <a:xfrm>
            <a:off x="5292080" y="620688"/>
            <a:ext cx="3635896" cy="26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16047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1" b="4343"/>
          <a:stretch>
            <a:fillRect/>
          </a:stretch>
        </p:blipFill>
        <p:spPr bwMode="auto">
          <a:xfrm>
            <a:off x="5868144" y="818427"/>
            <a:ext cx="3275856" cy="232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4073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1"/>
          <a:stretch>
            <a:fillRect/>
          </a:stretch>
        </p:blipFill>
        <p:spPr bwMode="auto">
          <a:xfrm>
            <a:off x="5273206" y="747674"/>
            <a:ext cx="3870794" cy="289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781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66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Navrhni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zapoj pomocou kontaktnej plochy, pomenuj funkciu:</a:t>
            </a:r>
            <a:endParaRPr lang="sk-SK" b="1" dirty="0"/>
          </a:p>
        </p:txBody>
      </p:sp>
      <p:pic>
        <p:nvPicPr>
          <p:cNvPr id="4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81" b="4343"/>
          <a:stretch>
            <a:fillRect/>
          </a:stretch>
        </p:blipFill>
        <p:spPr bwMode="auto">
          <a:xfrm>
            <a:off x="5724128" y="716322"/>
            <a:ext cx="3419872" cy="24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91046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17843"/>
            <a:ext cx="3168352" cy="285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090808"/>
            <a:ext cx="4608512" cy="26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07504" y="188640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b="1" dirty="0" smtClean="0"/>
              <a:t>Prekreslite v </a:t>
            </a:r>
            <a:r>
              <a:rPr lang="sk-SK" b="1" dirty="0" err="1" smtClean="0"/>
              <a:t>Multisime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Navrhnite DPS v </a:t>
            </a:r>
            <a:r>
              <a:rPr lang="sk-SK" b="1" dirty="0" err="1" smtClean="0"/>
              <a:t>Layoute</a:t>
            </a:r>
            <a:endParaRPr lang="sk-SK" b="1" dirty="0" smtClean="0"/>
          </a:p>
          <a:p>
            <a:pPr marL="342900" indent="-342900">
              <a:buAutoNum type="arabicPeriod"/>
            </a:pPr>
            <a:r>
              <a:rPr lang="sk-SK" b="1" dirty="0" smtClean="0"/>
              <a:t>Zapojte pomocou kontaktnej plochy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4355976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4355976" y="57332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4716016" y="54452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5220072" y="515719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292080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5</a:t>
            </a:r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5652120" y="5445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6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156176" y="515719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12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6156176" y="573325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13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6516216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11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7092280" y="515719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10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716428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9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7524328" y="54452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8</a:t>
            </a:r>
            <a:endParaRPr lang="sk-SK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eluc.kr-olomoucky.cz/uploads/images/22409/content_jg0AAAAASUV.png"/>
          <p:cNvPicPr>
            <a:picLocks noChangeAspect="1" noChangeArrowheads="1"/>
          </p:cNvPicPr>
          <p:nvPr/>
        </p:nvPicPr>
        <p:blipFill>
          <a:blip r:embed="rId2"/>
          <a:srcRect r="12698"/>
          <a:stretch>
            <a:fillRect/>
          </a:stretch>
        </p:blipFill>
        <p:spPr bwMode="auto">
          <a:xfrm>
            <a:off x="142844" y="3071810"/>
            <a:ext cx="2759465" cy="3643338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2643174" y="30596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Y</a:t>
            </a:r>
            <a:endParaRPr lang="sk-SK" b="1" dirty="0"/>
          </a:p>
        </p:txBody>
      </p:sp>
      <p:cxnSp>
        <p:nvCxnSpPr>
          <p:cNvPr id="7" name="Rovná spojnica 6"/>
          <p:cNvCxnSpPr/>
          <p:nvPr/>
        </p:nvCxnSpPr>
        <p:spPr>
          <a:xfrm rot="16200000" flipH="1">
            <a:off x="1107259" y="4893478"/>
            <a:ext cx="3643336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684" name="Picture 4" descr="https://eluc.kr-olomoucky.cz/uploads/images/22411/content_GgAAAABJRU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6064"/>
            <a:ext cx="6000760" cy="3426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942975"/>
            <a:ext cx="6638701" cy="387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ĺžnik 4"/>
          <p:cNvSpPr/>
          <p:nvPr/>
        </p:nvSpPr>
        <p:spPr>
          <a:xfrm>
            <a:off x="2123728" y="2492896"/>
            <a:ext cx="6768752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251520" y="179348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realizáciou: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72" r="2397" b="7175"/>
          <a:stretch>
            <a:fillRect/>
          </a:stretch>
        </p:blipFill>
        <p:spPr bwMode="auto">
          <a:xfrm>
            <a:off x="1910979" y="2564904"/>
            <a:ext cx="723302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bristolwatch.com/ele/vc/lm358_comparator.png"/>
          <p:cNvPicPr>
            <a:picLocks noChangeAspect="1" noChangeArrowheads="1"/>
          </p:cNvPicPr>
          <p:nvPr/>
        </p:nvPicPr>
        <p:blipFill>
          <a:blip r:embed="rId2" cstate="print"/>
          <a:srcRect l="6300" t="7485" r="5501" b="13922"/>
          <a:stretch>
            <a:fillRect/>
          </a:stretch>
        </p:blipFill>
        <p:spPr bwMode="auto">
          <a:xfrm>
            <a:off x="323528" y="620688"/>
            <a:ext cx="2736304" cy="136815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2376264" cy="1445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512" r="62383" b="34146"/>
          <a:stretch>
            <a:fillRect/>
          </a:stretch>
        </p:blipFill>
        <p:spPr bwMode="auto">
          <a:xfrm>
            <a:off x="3131840" y="3212976"/>
            <a:ext cx="288032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t="37079" r="40634"/>
          <a:stretch>
            <a:fillRect/>
          </a:stretch>
        </p:blipFill>
        <p:spPr bwMode="auto">
          <a:xfrm>
            <a:off x="6228184" y="476672"/>
            <a:ext cx="2736304" cy="215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image007_0.png (750×400)"/>
          <p:cNvPicPr>
            <a:picLocks noChangeAspect="1" noChangeArrowheads="1"/>
          </p:cNvPicPr>
          <p:nvPr/>
        </p:nvPicPr>
        <p:blipFill>
          <a:blip r:embed="rId6" cstate="print"/>
          <a:srcRect t="32130" r="53920" b="28181"/>
          <a:stretch>
            <a:fillRect/>
          </a:stretch>
        </p:blipFill>
        <p:spPr bwMode="auto">
          <a:xfrm>
            <a:off x="3131840" y="1988840"/>
            <a:ext cx="2376264" cy="1091584"/>
          </a:xfrm>
          <a:prstGeom prst="rect">
            <a:avLst/>
          </a:prstGeom>
          <a:noFill/>
        </p:spPr>
      </p:pic>
      <p:sp>
        <p:nvSpPr>
          <p:cNvPr id="21" name="BlokTextu 20"/>
          <p:cNvSpPr txBox="1"/>
          <p:nvPr/>
        </p:nvSpPr>
        <p:spPr>
          <a:xfrm>
            <a:off x="179512" y="26064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jednotlivé zapojenia:</a:t>
            </a:r>
            <a:endParaRPr lang="sk-SK" b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0" t="21622" r="56632" b="21622"/>
          <a:stretch>
            <a:fillRect/>
          </a:stretch>
        </p:blipFill>
        <p:spPr bwMode="auto">
          <a:xfrm>
            <a:off x="3275856" y="548680"/>
            <a:ext cx="266429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/>
          <a:srcRect t="11463" r="45156"/>
          <a:stretch>
            <a:fillRect/>
          </a:stretch>
        </p:blipFill>
        <p:spPr bwMode="auto">
          <a:xfrm>
            <a:off x="0" y="5129808"/>
            <a:ext cx="272968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/>
          <a:srcRect t="14915" r="42565"/>
          <a:stretch>
            <a:fillRect/>
          </a:stretch>
        </p:blipFill>
        <p:spPr bwMode="auto">
          <a:xfrm>
            <a:off x="2771800" y="5170199"/>
            <a:ext cx="3096344" cy="164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 cstate="print"/>
          <a:srcRect t="15639" r="44657"/>
          <a:stretch>
            <a:fillRect/>
          </a:stretch>
        </p:blipFill>
        <p:spPr bwMode="auto">
          <a:xfrm>
            <a:off x="5760640" y="5113335"/>
            <a:ext cx="3131840" cy="162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8" t="13352" r="66494" b="35465"/>
          <a:stretch>
            <a:fillRect/>
          </a:stretch>
        </p:blipFill>
        <p:spPr bwMode="auto">
          <a:xfrm>
            <a:off x="6156176" y="2996952"/>
            <a:ext cx="280831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9" t="15533" r="71768" b="29932"/>
          <a:stretch>
            <a:fillRect/>
          </a:stretch>
        </p:blipFill>
        <p:spPr bwMode="auto">
          <a:xfrm>
            <a:off x="539552" y="3212976"/>
            <a:ext cx="244827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8744"/>
            <a:ext cx="8558209" cy="680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5904656" cy="622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6372200" y="928670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7400 – AND</a:t>
            </a:r>
          </a:p>
          <a:p>
            <a:r>
              <a:rPr lang="sk-SK" dirty="0" smtClean="0"/>
              <a:t>7404 – NOT</a:t>
            </a:r>
          </a:p>
          <a:p>
            <a:r>
              <a:rPr lang="sk-SK" dirty="0" smtClean="0"/>
              <a:t>7486 – EXOR (XOR)</a:t>
            </a:r>
          </a:p>
          <a:p>
            <a:r>
              <a:rPr lang="sk-SK" dirty="0" smtClean="0"/>
              <a:t>7402 -  NOR</a:t>
            </a:r>
          </a:p>
          <a:p>
            <a:r>
              <a:rPr lang="sk-SK" dirty="0" smtClean="0"/>
              <a:t>7432 -  OR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6357950" y="71414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Otestujte v </a:t>
            </a:r>
            <a:r>
              <a:rPr lang="sk-SK" sz="2400" b="1" dirty="0" err="1" smtClean="0"/>
              <a:t>Multisime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6357950" y="2517144"/>
          <a:ext cx="25241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025"/>
                <a:gridCol w="631025"/>
                <a:gridCol w="631025"/>
                <a:gridCol w="631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B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C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Y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6286512" y="6000768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Pomenujte výslednú funkciu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1438" y="59272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1: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71438" y="1571612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2:</a:t>
            </a: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1438" y="3143248"/>
            <a:ext cx="57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3: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71438" y="4786322"/>
            <a:ext cx="135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4: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5112568" cy="337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6738" r="5153"/>
          <a:stretch>
            <a:fillRect/>
          </a:stretch>
        </p:blipFill>
        <p:spPr bwMode="auto">
          <a:xfrm>
            <a:off x="5364089" y="692696"/>
            <a:ext cx="1728192" cy="175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16024" y="188640"/>
            <a:ext cx="889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Zakreslite pomocou logických členov a kontaktovou realizáciou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85534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3414" y="14285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</a:t>
            </a:r>
            <a:r>
              <a:rPr lang="sk-SK" b="1" dirty="0" smtClean="0"/>
              <a:t>. </a:t>
            </a:r>
            <a:r>
              <a:rPr lang="sk-SK" b="1" dirty="0" smtClean="0"/>
              <a:t>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635998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38" y="3311204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287430" y="2869864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399998" y="49198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Zadanie číslicová technika: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57"/>
          <a:stretch/>
        </p:blipFill>
        <p:spPr bwMode="auto">
          <a:xfrm>
            <a:off x="539552" y="1340768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23528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B1: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86380" y="1357298"/>
            <a:ext cx="114300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929190" y="3714752"/>
            <a:ext cx="114300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562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</a:t>
            </a:r>
            <a:r>
              <a:rPr lang="sk-SK" b="1" dirty="0" smtClean="0"/>
              <a:t>ealizácia logickej funkcie pomocou členov </a:t>
            </a:r>
            <a:r>
              <a:rPr lang="sk-SK" b="1" dirty="0" err="1" smtClean="0"/>
              <a:t>NAND</a:t>
            </a:r>
            <a:endParaRPr lang="sk-SK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6" y="854408"/>
            <a:ext cx="6986304" cy="5936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017" y="980728"/>
            <a:ext cx="273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97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79512" y="188640"/>
            <a:ext cx="813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4. Zapojte pomocou MH 7400 a overte funkcie:</a:t>
            </a:r>
            <a:endParaRPr lang="sk-SK" b="1" dirty="0"/>
          </a:p>
        </p:txBody>
      </p:sp>
      <p:pic>
        <p:nvPicPr>
          <p:cNvPr id="5" name="Picture 14" descr="Zapojení logického hradla NAND ve funkci inverto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999"/>
          <a:stretch>
            <a:fillRect/>
          </a:stretch>
        </p:blipFill>
        <p:spPr bwMode="auto">
          <a:xfrm>
            <a:off x="323528" y="1124743"/>
            <a:ext cx="1296144" cy="67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Zapojení dvou hradel NAND jako součinový člen 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16" y="2276872"/>
            <a:ext cx="321078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Zapojení tří hradel NAND jako součtový člen 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859" y="3501008"/>
            <a:ext cx="32248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 descr="Zapojení čtyř hradel NAND realizující logickou funkci N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645" y="5229200"/>
            <a:ext cx="34563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 descr="Zapojení čtyř hradel NAND realizující logickou funkci X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268759"/>
            <a:ext cx="3456387" cy="115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251520" y="764704"/>
            <a:ext cx="1247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1. </a:t>
            </a:r>
            <a:r>
              <a:rPr lang="sk-SK" b="1" dirty="0" err="1" smtClean="0"/>
              <a:t>Invertor</a:t>
            </a:r>
            <a:r>
              <a:rPr lang="sk-SK" b="1" dirty="0" smtClean="0"/>
              <a:t>: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323528" y="1989010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2. Logický člen AND:</a:t>
            </a:r>
            <a:endParaRPr lang="sk-SK" b="1" dirty="0"/>
          </a:p>
        </p:txBody>
      </p:sp>
      <p:sp>
        <p:nvSpPr>
          <p:cNvPr id="12" name="BlokTextu 11"/>
          <p:cNvSpPr txBox="1"/>
          <p:nvPr/>
        </p:nvSpPr>
        <p:spPr>
          <a:xfrm>
            <a:off x="323528" y="3212976"/>
            <a:ext cx="322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3. Logický člen OR: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467544" y="4941168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b="1" dirty="0" smtClean="0"/>
              <a:t>4. Logický člen NOR: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5004047" y="836712"/>
            <a:ext cx="345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Logický člen </a:t>
            </a:r>
            <a:r>
              <a:rPr lang="sk-SK" b="1" dirty="0" err="1" smtClean="0"/>
              <a:t>XOR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15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5531" y="2892106"/>
            <a:ext cx="4073418" cy="366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0390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mikrokontrolery-pic.cz/wp-content/uploads/jednobitova-polovicni-scitac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4176464" cy="2155595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179512" y="188640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sčítačka):</a:t>
            </a:r>
            <a:endParaRPr lang="sk-SK" b="1" dirty="0"/>
          </a:p>
        </p:txBody>
      </p:sp>
      <p:sp>
        <p:nvSpPr>
          <p:cNvPr id="6" name="Obdĺžnik 5"/>
          <p:cNvSpPr/>
          <p:nvPr/>
        </p:nvSpPr>
        <p:spPr>
          <a:xfrm>
            <a:off x="7020272" y="836712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NAND-7400N</a:t>
            </a:r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45024"/>
            <a:ext cx="5112568" cy="294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323528" y="314096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6. Realizujte </a:t>
            </a:r>
            <a:r>
              <a:rPr lang="sk-SK" b="1" dirty="0" err="1" smtClean="0"/>
              <a:t>astabilný</a:t>
            </a:r>
            <a:r>
              <a:rPr lang="sk-SK" b="1" dirty="0" smtClean="0"/>
              <a:t> </a:t>
            </a:r>
            <a:r>
              <a:rPr lang="sk-SK" b="1" dirty="0" err="1" smtClean="0"/>
              <a:t>klopný</a:t>
            </a:r>
            <a:r>
              <a:rPr lang="sk-SK" b="1" dirty="0" smtClean="0"/>
              <a:t> obvod pomocou hradiel NAND a IO 7400: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80112" y="3645024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stabilizovaný zdroj , IO MH7400, </a:t>
            </a:r>
          </a:p>
          <a:p>
            <a:r>
              <a:rPr lang="sk-SK" dirty="0" smtClean="0"/>
              <a:t>C – kondenzátor, 10nF; 100nF</a:t>
            </a:r>
          </a:p>
          <a:p>
            <a:r>
              <a:rPr lang="sk-SK" dirty="0" smtClean="0"/>
              <a:t>R – </a:t>
            </a:r>
            <a:r>
              <a:rPr lang="sk-SK" dirty="0" err="1" smtClean="0"/>
              <a:t>rezistor</a:t>
            </a:r>
            <a:r>
              <a:rPr lang="sk-SK" dirty="0" smtClean="0"/>
              <a:t> - 100 Ohm, 267 Ohm, 1490 Ohm, 1000 Ohm, 218 Ohm, 465 Ohm.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5724128" y="515719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Pomocou osciloskopu určite oscilačnú frekvenciu a porovnajte so vzťahom f=1/(3*R*C)</a:t>
            </a:r>
            <a:endParaRPr lang="sk-SK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23528" y="332656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Overenie vedomostí:</a:t>
            </a:r>
            <a:endParaRPr lang="sk-SK" b="1" dirty="0"/>
          </a:p>
        </p:txBody>
      </p:sp>
      <p:sp>
        <p:nvSpPr>
          <p:cNvPr id="3" name="BlokTextu 2"/>
          <p:cNvSpPr txBox="1"/>
          <p:nvPr/>
        </p:nvSpPr>
        <p:spPr>
          <a:xfrm>
            <a:off x="323528" y="908720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357"/>
          <a:stretch/>
        </p:blipFill>
        <p:spPr bwMode="auto">
          <a:xfrm>
            <a:off x="539552" y="1340768"/>
            <a:ext cx="6219825" cy="67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826"/>
          <a:stretch/>
        </p:blipFill>
        <p:spPr bwMode="auto">
          <a:xfrm>
            <a:off x="539551" y="3573016"/>
            <a:ext cx="6219825" cy="79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395536" y="3284984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B</a:t>
            </a:r>
            <a:r>
              <a:rPr lang="sk-SK" b="1" dirty="0" smtClean="0"/>
              <a:t>: </a:t>
            </a:r>
            <a:r>
              <a:rPr lang="sk-SK" dirty="0" smtClean="0"/>
              <a:t>Nasledovné funkcie vyjadrite </a:t>
            </a:r>
            <a:r>
              <a:rPr lang="sk-SK" b="1" dirty="0" smtClean="0"/>
              <a:t>kontaktovou realizáciou </a:t>
            </a:r>
            <a:r>
              <a:rPr lang="sk-SK" dirty="0" smtClean="0"/>
              <a:t>a pomocou </a:t>
            </a:r>
            <a:r>
              <a:rPr lang="sk-SK" b="1" dirty="0" smtClean="0"/>
              <a:t>logických obvodov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5286380" y="1357298"/>
            <a:ext cx="114300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4929190" y="3714752"/>
            <a:ext cx="1143008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1201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Ã½sledok vyhÄ¾adÃ¡vania obrÃ¡zkov pre dopyt tyr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79727"/>
            <a:ext cx="1262910" cy="1224528"/>
          </a:xfrm>
          <a:prstGeom prst="rect">
            <a:avLst/>
          </a:prstGeom>
          <a:noFill/>
        </p:spPr>
      </p:pic>
      <p:pic>
        <p:nvPicPr>
          <p:cNvPr id="4" name="Picture 4" descr="VÃ½sledok vyhÄ¾adÃ¡vania obrÃ¡zkov pre dopyt tri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792087"/>
            <a:ext cx="974877" cy="158417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836712"/>
            <a:ext cx="73855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 t="9369" b="9817"/>
          <a:stretch>
            <a:fillRect/>
          </a:stretch>
        </p:blipFill>
        <p:spPr bwMode="auto">
          <a:xfrm>
            <a:off x="3203848" y="762968"/>
            <a:ext cx="1111028" cy="1513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79512" y="18864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Pomenuj nasledovné súčiastky, na čo slúžia:</a:t>
            </a:r>
            <a:endParaRPr lang="sk-SK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4F8F9"/>
              </a:clrFrom>
              <a:clrTo>
                <a:srgbClr val="F4F8F9">
                  <a:alpha val="0"/>
                </a:srgbClr>
              </a:clrTo>
            </a:clrChange>
          </a:blip>
          <a:srcRect l="6173" t="16849" r="2469" b="32092"/>
          <a:stretch>
            <a:fillRect/>
          </a:stretch>
        </p:blipFill>
        <p:spPr bwMode="auto">
          <a:xfrm>
            <a:off x="5076056" y="332656"/>
            <a:ext cx="3779912" cy="2249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564904"/>
            <a:ext cx="511458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http://www.spsemoh.cz/vyuka/zel/obrazky/rusm2c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674617"/>
            <a:ext cx="2297832" cy="1183383"/>
          </a:xfrm>
          <a:prstGeom prst="rect">
            <a:avLst/>
          </a:prstGeom>
          <a:noFill/>
        </p:spPr>
      </p:pic>
      <p:pic>
        <p:nvPicPr>
          <p:cNvPr id="12" name="Picture 6" descr="http://www.spsemoh.cz/vyuka/zel/obrazky/rusm2c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5674617"/>
            <a:ext cx="2297832" cy="1183383"/>
          </a:xfrm>
          <a:prstGeom prst="rect">
            <a:avLst/>
          </a:prstGeom>
          <a:noFill/>
        </p:spPr>
      </p:pic>
      <p:sp>
        <p:nvSpPr>
          <p:cNvPr id="18" name="BlokTextu 17"/>
          <p:cNvSpPr txBox="1"/>
          <p:nvPr/>
        </p:nvSpPr>
        <p:spPr>
          <a:xfrm>
            <a:off x="179512" y="53732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Popíš nasledovné regulácie:</a:t>
            </a:r>
            <a:endParaRPr lang="sk-SK" b="1" dirty="0"/>
          </a:p>
        </p:txBody>
      </p:sp>
      <p:pic>
        <p:nvPicPr>
          <p:cNvPr id="20" name="Picture 6" descr="http://www.spsemoh.cz/vyuka/zel/obrazky/trreg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33520" y="5589240"/>
            <a:ext cx="1602976" cy="1226276"/>
          </a:xfrm>
          <a:prstGeom prst="rect">
            <a:avLst/>
          </a:prstGeom>
          <a:noFill/>
        </p:spPr>
      </p:pic>
      <p:pic>
        <p:nvPicPr>
          <p:cNvPr id="21" name="Picture 4" descr="http://www.spsemoh.cz/vyuka/zel/obrazky/trreg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5552" y="5517232"/>
            <a:ext cx="1755960" cy="1343309"/>
          </a:xfrm>
          <a:prstGeom prst="rect">
            <a:avLst/>
          </a:prstGeom>
          <a:noFill/>
        </p:spPr>
      </p:pic>
      <p:pic>
        <p:nvPicPr>
          <p:cNvPr id="22" name="Picture 9" descr="http://www.ezk.cz/images/pouzdra/tyristory_triaky/to2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7" y="2708920"/>
            <a:ext cx="1972120" cy="2520280"/>
          </a:xfrm>
          <a:prstGeom prst="rect">
            <a:avLst/>
          </a:prstGeom>
          <a:noFill/>
        </p:spPr>
      </p:pic>
      <p:sp>
        <p:nvSpPr>
          <p:cNvPr id="23" name="Obdĺžnik 22"/>
          <p:cNvSpPr/>
          <p:nvPr/>
        </p:nvSpPr>
        <p:spPr>
          <a:xfrm>
            <a:off x="6588224" y="4365104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/>
          <p:cNvSpPr/>
          <p:nvPr/>
        </p:nvSpPr>
        <p:spPr>
          <a:xfrm>
            <a:off x="7164288" y="4365104"/>
            <a:ext cx="432048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5" name="Picture 8" descr="http://www.djoro.cz/images/produkty/1/125/diak-er901-db4-35-45v-do35_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12360" y="4293096"/>
            <a:ext cx="1166150" cy="874176"/>
          </a:xfrm>
          <a:prstGeom prst="rect">
            <a:avLst/>
          </a:prstGeom>
          <a:noFill/>
        </p:spPr>
      </p:pic>
      <p:pic>
        <p:nvPicPr>
          <p:cNvPr id="26" name="Obrázok 25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4088" y="2708920"/>
            <a:ext cx="927465" cy="837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ĺžnik 18"/>
          <p:cNvSpPr/>
          <p:nvPr/>
        </p:nvSpPr>
        <p:spPr>
          <a:xfrm>
            <a:off x="6084168" y="5085184"/>
            <a:ext cx="1656184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64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  <p:sp>
        <p:nvSpPr>
          <p:cNvPr id="4" name="Obdĺžnik 3"/>
          <p:cNvSpPr/>
          <p:nvPr/>
        </p:nvSpPr>
        <p:spPr>
          <a:xfrm>
            <a:off x="2843808" y="404664"/>
            <a:ext cx="936104" cy="6264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51520" y="476672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Realizujte nasledovné  funkcie logickými členmi v programe </a:t>
            </a:r>
            <a:r>
              <a:rPr lang="sk-SK" b="1" dirty="0" err="1" smtClean="0"/>
              <a:t>Multisim</a:t>
            </a:r>
            <a:r>
              <a:rPr lang="sk-SK" b="1" dirty="0" smtClean="0"/>
              <a:t>:</a:t>
            </a:r>
            <a:endParaRPr lang="sk-SK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44046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2" descr="http://mikrokontrolery-pic.cz/wp-content/uploads/jednobitova-uplna-scitac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608512" cy="2653386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95536" y="3203684"/>
            <a:ext cx="734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Realizujte nasledovnú funkciu v </a:t>
            </a:r>
            <a:r>
              <a:rPr lang="sk-SK" b="1" dirty="0" err="1" smtClean="0"/>
              <a:t>Multisime</a:t>
            </a:r>
            <a:r>
              <a:rPr lang="sk-SK" b="1" dirty="0" smtClean="0"/>
              <a:t> (jednobitová úplná </a:t>
            </a:r>
            <a:r>
              <a:rPr lang="sk-SK" b="1" dirty="0" err="1" smtClean="0"/>
              <a:t>ščítačka</a:t>
            </a:r>
            <a:r>
              <a:rPr lang="sk-SK" b="1" dirty="0" smtClean="0"/>
              <a:t>):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5508104" y="825802"/>
            <a:ext cx="2736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AND-7408J</a:t>
            </a:r>
          </a:p>
          <a:p>
            <a:r>
              <a:rPr lang="sk-SK" dirty="0" smtClean="0"/>
              <a:t>OR-7432N</a:t>
            </a:r>
          </a:p>
          <a:p>
            <a:r>
              <a:rPr lang="sk-SK" dirty="0" smtClean="0"/>
              <a:t>NAND-7400N</a:t>
            </a:r>
          </a:p>
          <a:p>
            <a:r>
              <a:rPr lang="sk-SK" dirty="0" smtClean="0"/>
              <a:t>NOR-7402N</a:t>
            </a:r>
          </a:p>
          <a:p>
            <a:r>
              <a:rPr lang="sk-SK" dirty="0" smtClean="0"/>
              <a:t>NEG-7404N</a:t>
            </a:r>
          </a:p>
          <a:p>
            <a:r>
              <a:rPr lang="sk-SK" dirty="0" smtClean="0"/>
              <a:t>XOR-7486N</a:t>
            </a:r>
          </a:p>
          <a:p>
            <a:r>
              <a:rPr lang="sk-SK" dirty="0" smtClean="0"/>
              <a:t>NAND-7412N</a:t>
            </a:r>
          </a:p>
          <a:p>
            <a:r>
              <a:rPr lang="sk-SK" dirty="0" smtClean="0"/>
              <a:t>NOR–7427N</a:t>
            </a:r>
            <a:endParaRPr lang="sk-SK" dirty="0"/>
          </a:p>
        </p:txBody>
      </p:sp>
    </p:spTree>
    <p:extLst>
      <p:ext uri="{BB962C8B-B14F-4D97-AF65-F5344CB8AC3E}">
        <p14:creationId xmlns="" xmlns:p14="http://schemas.microsoft.com/office/powerpoint/2010/main" val="6330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8918"/>
            <a:ext cx="8928785" cy="232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8" y="2664296"/>
            <a:ext cx="5408832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141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Súťaž v súbornej práci pre odbor  Mechanik – </a:t>
            </a:r>
            <a:r>
              <a:rPr kumimoji="0" lang="sk-SK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mechatronik</a:t>
            </a: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b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sk-SK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(1. ročník, 2018/2019)</a:t>
            </a:r>
            <a:endParaRPr kumimoji="0" lang="sk-SK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71406" y="571480"/>
            <a:ext cx="750099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/>
              <a:t>Kritériá:</a:t>
            </a:r>
          </a:p>
          <a:p>
            <a:pPr lvl="0"/>
            <a:r>
              <a:rPr lang="sk-SK" sz="1600" dirty="0" smtClean="0"/>
              <a:t>1. </a:t>
            </a:r>
            <a:r>
              <a:rPr lang="sk-SK" sz="1600" b="1" dirty="0" smtClean="0"/>
              <a:t>Test</a:t>
            </a:r>
            <a:r>
              <a:rPr lang="sk-SK" sz="1600" dirty="0" smtClean="0"/>
              <a:t> (napájací zdroj, zosilňovače, súčiastky, Ohmov zákon) -  max. 20 bodov</a:t>
            </a:r>
            <a:endParaRPr lang="sk-SK" sz="1600" b="1" dirty="0" smtClean="0"/>
          </a:p>
          <a:p>
            <a:pPr lvl="0"/>
            <a:r>
              <a:rPr lang="sk-SK" sz="1600" dirty="0" smtClean="0"/>
              <a:t>2. Návrh plošného spoja v PC podľa schémy, program </a:t>
            </a:r>
            <a:r>
              <a:rPr lang="sk-SK" sz="1600" b="1" dirty="0" err="1" smtClean="0"/>
              <a:t>Sprint</a:t>
            </a:r>
            <a:r>
              <a:rPr lang="sk-SK" sz="1600" b="1" dirty="0" smtClean="0"/>
              <a:t> </a:t>
            </a:r>
            <a:r>
              <a:rPr lang="sk-SK" sz="1600" b="1" dirty="0" err="1" smtClean="0"/>
              <a:t>Layoute</a:t>
            </a:r>
            <a:r>
              <a:rPr lang="sk-SK" sz="1600" b="1" dirty="0" smtClean="0"/>
              <a:t>  </a:t>
            </a:r>
            <a:r>
              <a:rPr lang="sk-SK" sz="1600" dirty="0" smtClean="0"/>
              <a:t>-  max. 20 bodov</a:t>
            </a:r>
            <a:endParaRPr lang="sk-SK" sz="1600" b="1" dirty="0" smtClean="0"/>
          </a:p>
          <a:p>
            <a:pPr lvl="0"/>
            <a:r>
              <a:rPr lang="sk-SK" sz="1600" dirty="0" smtClean="0"/>
              <a:t>3. Simulácia obvodu podľa schémy v PC (</a:t>
            </a:r>
            <a:r>
              <a:rPr lang="sk-SK" sz="1600" b="1" dirty="0" err="1" smtClean="0"/>
              <a:t>Multisim</a:t>
            </a:r>
            <a:r>
              <a:rPr lang="sk-SK" sz="1600" dirty="0" smtClean="0"/>
              <a:t>), určenie parametrov – max. 20 bodov</a:t>
            </a:r>
            <a:endParaRPr lang="sk-SK" sz="1600" b="1" dirty="0" smtClean="0"/>
          </a:p>
          <a:p>
            <a:pPr lvl="0"/>
            <a:r>
              <a:rPr lang="sk-SK" sz="1600" dirty="0" smtClean="0"/>
              <a:t>4. </a:t>
            </a:r>
            <a:r>
              <a:rPr lang="sk-SK" sz="1600" b="1" dirty="0" smtClean="0"/>
              <a:t>Realizácia DPS </a:t>
            </a:r>
            <a:r>
              <a:rPr lang="sk-SK" sz="1600" dirty="0" smtClean="0"/>
              <a:t>– funkčnosť max. 50 bodov, estetika – max. 10 bodov</a:t>
            </a:r>
            <a:endParaRPr lang="sk-SK" sz="1600" b="1" dirty="0" smtClean="0"/>
          </a:p>
          <a:p>
            <a:pPr lvl="0"/>
            <a:r>
              <a:rPr lang="sk-SK" sz="1600" dirty="0" smtClean="0"/>
              <a:t>5. Oživenie (v prípade samostatného odstránenia chyby – 50 bodov)</a:t>
            </a:r>
            <a:endParaRPr lang="sk-SK" sz="1600" b="1" dirty="0" smtClean="0"/>
          </a:p>
          <a:p>
            <a:endParaRPr lang="sk-SK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7358082" y="2411752"/>
          <a:ext cx="1643042" cy="1442850"/>
        </p:xfrm>
        <a:graphic>
          <a:graphicData uri="http://schemas.openxmlformats.org/drawingml/2006/table">
            <a:tbl>
              <a:tblPr/>
              <a:tblGrid>
                <a:gridCol w="821507"/>
                <a:gridCol w="82153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Počet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Známka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120 - 100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99 - </a:t>
                      </a:r>
                      <a:r>
                        <a:rPr lang="sk-SK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0" dirty="0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79 </a:t>
                      </a: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- 60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59 - 40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39 - 0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200" b="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sk-SK" sz="12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/>
        </p:nvGraphicFramePr>
        <p:xfrm>
          <a:off x="142845" y="2411752"/>
          <a:ext cx="7072363" cy="3457326"/>
        </p:xfrm>
        <a:graphic>
          <a:graphicData uri="http://schemas.openxmlformats.org/drawingml/2006/table">
            <a:tbl>
              <a:tblPr/>
              <a:tblGrid>
                <a:gridCol w="2000263"/>
                <a:gridCol w="447991"/>
                <a:gridCol w="635230"/>
                <a:gridCol w="851958"/>
                <a:gridCol w="922341"/>
                <a:gridCol w="714380"/>
                <a:gridCol w="616153"/>
                <a:gridCol w="884047"/>
              </a:tblGrid>
              <a:tr h="73936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Meno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Test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Návrh DPS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Simulácia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(20)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Realizácia DPS </a:t>
                      </a:r>
                      <a:b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(50)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Estetika</a:t>
                      </a:r>
                      <a:b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Spolu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(120)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Známka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Ertelt</a:t>
                      </a:r>
                      <a:r>
                        <a:rPr lang="sk-SK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Marek / </a:t>
                      </a:r>
                      <a:r>
                        <a:rPr lang="sk-SK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Volks</a:t>
                      </a:r>
                      <a:r>
                        <a:rPr lang="sk-SK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16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18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111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Gombala Richard / Prefa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13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18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111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Kirschner Patrik / Volks.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16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111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Lukašík</a:t>
                      </a:r>
                      <a:r>
                        <a:rPr lang="sk-SK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Tomáš / GGB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8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83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Rečlo Patrik / Prefa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35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Sajdák Daniel / Kraus.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17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35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87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Sušienka Matúš / Volks.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40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73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3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Šľuch</a:t>
                      </a:r>
                      <a:r>
                        <a:rPr lang="sk-SK" sz="1400" b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Adrián / PMR</a:t>
                      </a:r>
                      <a:endParaRPr lang="sk-SK" sz="1400" b="1" dirty="0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8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83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45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Višňovec Samuel / Kraus.</a:t>
                      </a:r>
                      <a:endParaRPr lang="sk-SK" sz="1400" b="1">
                        <a:latin typeface="Arial"/>
                        <a:ea typeface="Calibri"/>
                      </a:endParaRPr>
                    </a:p>
                  </a:txBody>
                  <a:tcPr marL="43565" marR="4356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10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50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sk-SK" sz="1400" b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sk-SK" sz="1400" b="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92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sk-SK" sz="1400" b="0" dirty="0" smtClean="0">
                          <a:latin typeface="Arial"/>
                        </a:rPr>
                        <a:t>2</a:t>
                      </a:r>
                      <a:endParaRPr lang="sk-SK" sz="1400" b="0" dirty="0">
                        <a:latin typeface="Arial"/>
                      </a:endParaRPr>
                    </a:p>
                  </a:txBody>
                  <a:tcPr marL="43565" marR="43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16750" y="121762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err="1" smtClean="0"/>
              <a:t>Pravdivostné</a:t>
            </a:r>
            <a:r>
              <a:rPr lang="sk-SK" sz="2400" b="1" dirty="0" smtClean="0"/>
              <a:t> tabuľky pre nasledovné logické funkcie :</a:t>
            </a:r>
            <a:endParaRPr lang="sk-SK" sz="2400" b="1" dirty="0"/>
          </a:p>
        </p:txBody>
      </p:sp>
      <p:graphicFrame>
        <p:nvGraphicFramePr>
          <p:cNvPr id="6" name="Tabuľka 5"/>
          <p:cNvGraphicFramePr>
            <a:graphicFrameLocks noGrp="1"/>
          </p:cNvGraphicFramePr>
          <p:nvPr/>
        </p:nvGraphicFramePr>
        <p:xfrm>
          <a:off x="323528" y="693266"/>
          <a:ext cx="8136904" cy="1419225"/>
        </p:xfrm>
        <a:graphic>
          <a:graphicData uri="http://schemas.openxmlformats.org/drawingml/2006/table">
            <a:tbl>
              <a:tblPr/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NAND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XNOR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sk-SK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sk-SK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1173" b="61904"/>
          <a:stretch>
            <a:fillRect/>
          </a:stretch>
        </p:blipFill>
        <p:spPr bwMode="auto">
          <a:xfrm>
            <a:off x="395535" y="3057559"/>
            <a:ext cx="8164875" cy="631993"/>
          </a:xfrm>
          <a:prstGeom prst="rect">
            <a:avLst/>
          </a:prstGeom>
          <a:noFill/>
        </p:spPr>
      </p:pic>
      <p:pic>
        <p:nvPicPr>
          <p:cNvPr id="1028" name="Picture 4" descr="Výsledok vyhľadávania obrázkov pre dopyt logické členy"/>
          <p:cNvPicPr>
            <a:picLocks noChangeAspect="1" noChangeArrowheads="1"/>
          </p:cNvPicPr>
          <p:nvPr/>
        </p:nvPicPr>
        <p:blipFill>
          <a:blip r:embed="rId2" cstate="print"/>
          <a:srcRect l="13057" t="50640" b="13188"/>
          <a:stretch>
            <a:fillRect/>
          </a:stretch>
        </p:blipFill>
        <p:spPr bwMode="auto">
          <a:xfrm>
            <a:off x="467544" y="3868796"/>
            <a:ext cx="8136904" cy="610986"/>
          </a:xfrm>
          <a:prstGeom prst="rect">
            <a:avLst/>
          </a:prstGeom>
          <a:noFill/>
        </p:spPr>
      </p:pic>
      <p:cxnSp>
        <p:nvCxnSpPr>
          <p:cNvPr id="12" name="Rovná spojnica 11"/>
          <p:cNvCxnSpPr/>
          <p:nvPr/>
        </p:nvCxnSpPr>
        <p:spPr>
          <a:xfrm>
            <a:off x="14756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26997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38519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5076056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6300192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7452320" y="2985552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H="1">
            <a:off x="2123728" y="219346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 flipH="1">
            <a:off x="3347864" y="2193464"/>
            <a:ext cx="5040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>
            <a:endCxn id="1026" idx="0"/>
          </p:cNvCxnSpPr>
          <p:nvPr/>
        </p:nvCxnSpPr>
        <p:spPr>
          <a:xfrm flipH="1">
            <a:off x="4477973" y="2193464"/>
            <a:ext cx="382059" cy="864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 flipH="1">
            <a:off x="5652120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/>
          <p:nvPr/>
        </p:nvCxnSpPr>
        <p:spPr>
          <a:xfrm flipH="1">
            <a:off x="6876256" y="2193464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/>
          <p:cNvCxnSpPr/>
          <p:nvPr/>
        </p:nvCxnSpPr>
        <p:spPr>
          <a:xfrm flipH="1">
            <a:off x="7956376" y="2193464"/>
            <a:ext cx="1440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BlokTextu 29"/>
          <p:cNvSpPr txBox="1"/>
          <p:nvPr/>
        </p:nvSpPr>
        <p:spPr>
          <a:xfrm>
            <a:off x="142844" y="5094944"/>
            <a:ext cx="8858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NEG </a:t>
            </a:r>
            <a:r>
              <a:rPr lang="sk-SK" dirty="0" smtClean="0"/>
              <a:t>= negácia, na výstupe bude opačná hodnota ako na vstupe</a:t>
            </a:r>
          </a:p>
          <a:p>
            <a:r>
              <a:rPr lang="sk-SK" b="1" dirty="0" smtClean="0"/>
              <a:t>AND</a:t>
            </a:r>
            <a:r>
              <a:rPr lang="sk-SK" dirty="0" smtClean="0"/>
              <a:t> = logický súčin, na výstupe bude logická jednotka ak sú na vstupe iba logické jednotky</a:t>
            </a:r>
          </a:p>
          <a:p>
            <a:r>
              <a:rPr lang="sk-SK" b="1" dirty="0" smtClean="0"/>
              <a:t>OR</a:t>
            </a:r>
            <a:r>
              <a:rPr lang="sk-SK" dirty="0" smtClean="0"/>
              <a:t> = logický súčet, na výstupe bude logická jednotka ak je na vstupe aspoň jedna jednotka</a:t>
            </a:r>
          </a:p>
          <a:p>
            <a:r>
              <a:rPr lang="sk-SK" b="1" dirty="0" smtClean="0"/>
              <a:t>XOR</a:t>
            </a:r>
            <a:r>
              <a:rPr lang="sk-SK" dirty="0" smtClean="0"/>
              <a:t> = </a:t>
            </a:r>
            <a:r>
              <a:rPr lang="sk-SK" dirty="0" err="1" smtClean="0"/>
              <a:t>nonekvivalencia</a:t>
            </a:r>
            <a:r>
              <a:rPr lang="sk-SK" dirty="0" smtClean="0"/>
              <a:t>, na výstupe bude logická jednotka ak sú na vstupe rozdielne hodnoty</a:t>
            </a:r>
          </a:p>
          <a:p>
            <a:r>
              <a:rPr lang="sk-SK" b="1" dirty="0" smtClean="0"/>
              <a:t>XNOR</a:t>
            </a:r>
            <a:r>
              <a:rPr lang="sk-SK" dirty="0" smtClean="0"/>
              <a:t> = ekvivalencia,  na výstupe je logická jednotka, ak sú na vstupe rovnaké hodnoty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5623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35332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Zakreslite v </a:t>
            </a:r>
            <a:r>
              <a:rPr lang="sk-SK" b="1" dirty="0" err="1" smtClean="0"/>
              <a:t>Multisime</a:t>
            </a:r>
            <a:r>
              <a:rPr lang="sk-SK" b="1" dirty="0" smtClean="0"/>
              <a:t>, zapíšte do </a:t>
            </a:r>
            <a:r>
              <a:rPr lang="sk-SK" b="1" dirty="0" err="1" smtClean="0"/>
              <a:t>pravdivostnej</a:t>
            </a:r>
            <a:r>
              <a:rPr lang="sk-SK" b="1" dirty="0" smtClean="0"/>
              <a:t> tabuľky,  pomenujte logické funkcie 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LogickeObvody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848700" cy="2232248"/>
          </a:xfrm>
          <a:prstGeom prst="rect">
            <a:avLst/>
          </a:prstGeom>
          <a:noFill/>
        </p:spPr>
      </p:pic>
      <p:pic>
        <p:nvPicPr>
          <p:cNvPr id="58372" name="Picture 4" descr="LogickeObvody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572683"/>
            <a:ext cx="4032448" cy="2352261"/>
          </a:xfrm>
          <a:prstGeom prst="rect">
            <a:avLst/>
          </a:prstGeom>
          <a:noFill/>
        </p:spPr>
      </p:pic>
      <p:pic>
        <p:nvPicPr>
          <p:cNvPr id="58376" name="Picture 8" descr="Y = \overline{A.B} . (\overline{C+D}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713261" cy="432048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79512" y="285293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2. Nakreslite schémy pre logické  funkcie  pomocou logických členov</a:t>
            </a:r>
          </a:p>
          <a:p>
            <a:endParaRPr lang="sk-SK" dirty="0"/>
          </a:p>
        </p:txBody>
      </p:sp>
      <p:pic>
        <p:nvPicPr>
          <p:cNvPr id="58378" name="Picture 10" descr="Y = \overline{A+B} + \overline{C} + (\overline{C.\overline{D}}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2921" y="3643314"/>
            <a:ext cx="3317511" cy="432048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251520" y="188640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1. Zapíšte výsledné funkcie pre logické obvody:</a:t>
            </a:r>
            <a:endParaRPr lang="sk-SK" b="1" dirty="0"/>
          </a:p>
        </p:txBody>
      </p:sp>
      <p:pic>
        <p:nvPicPr>
          <p:cNvPr id="58380" name="Picture 12" descr="LogickeObvody7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5" y="5070781"/>
            <a:ext cx="4320479" cy="1310547"/>
          </a:xfrm>
          <a:prstGeom prst="rect">
            <a:avLst/>
          </a:prstGeom>
          <a:noFill/>
        </p:spPr>
      </p:pic>
      <p:pic>
        <p:nvPicPr>
          <p:cNvPr id="58382" name="Picture 14" descr="LogickeObvody7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5157192"/>
            <a:ext cx="3785987" cy="1224136"/>
          </a:xfrm>
          <a:prstGeom prst="rect">
            <a:avLst/>
          </a:prstGeom>
          <a:noFill/>
        </p:spPr>
      </p:pic>
      <p:sp>
        <p:nvSpPr>
          <p:cNvPr id="14" name="Obdĺžnik 13"/>
          <p:cNvSpPr/>
          <p:nvPr/>
        </p:nvSpPr>
        <p:spPr>
          <a:xfrm>
            <a:off x="251520" y="4427820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3. Aký logický člen doplníte, aby na výstupe bola log. 1?</a:t>
            </a:r>
            <a:endParaRPr lang="sk-SK" b="1" dirty="0"/>
          </a:p>
        </p:txBody>
      </p:sp>
      <p:sp>
        <p:nvSpPr>
          <p:cNvPr id="15" name="BlokTextu 14"/>
          <p:cNvSpPr txBox="1"/>
          <p:nvPr/>
        </p:nvSpPr>
        <p:spPr>
          <a:xfrm>
            <a:off x="179512" y="54868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4499992" y="62068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285720" y="328612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5000628" y="335756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357158" y="492919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5072066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1285852" y="1214422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OR</a:t>
            </a:r>
            <a:endParaRPr lang="sk-SK" sz="1600" dirty="0"/>
          </a:p>
        </p:txBody>
      </p:sp>
      <p:sp>
        <p:nvSpPr>
          <p:cNvPr id="21" name="BlokTextu 20"/>
          <p:cNvSpPr txBox="1"/>
          <p:nvPr/>
        </p:nvSpPr>
        <p:spPr>
          <a:xfrm>
            <a:off x="1285852" y="2304628"/>
            <a:ext cx="571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OR</a:t>
            </a:r>
            <a:endParaRPr lang="sk-SK" sz="1600" dirty="0"/>
          </a:p>
        </p:txBody>
      </p:sp>
      <p:sp>
        <p:nvSpPr>
          <p:cNvPr id="22" name="BlokTextu 21"/>
          <p:cNvSpPr txBox="1"/>
          <p:nvPr/>
        </p:nvSpPr>
        <p:spPr>
          <a:xfrm>
            <a:off x="2643174" y="1714488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NAND</a:t>
            </a:r>
            <a:endParaRPr lang="sk-SK" sz="1400" dirty="0"/>
          </a:p>
        </p:txBody>
      </p:sp>
      <p:sp>
        <p:nvSpPr>
          <p:cNvPr id="23" name="BlokTextu 22"/>
          <p:cNvSpPr txBox="1"/>
          <p:nvPr/>
        </p:nvSpPr>
        <p:spPr>
          <a:xfrm>
            <a:off x="5786446" y="121442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NAND</a:t>
            </a:r>
            <a:endParaRPr lang="sk-SK" sz="1400" dirty="0"/>
          </a:p>
        </p:txBody>
      </p:sp>
      <p:sp>
        <p:nvSpPr>
          <p:cNvPr id="24" name="BlokTextu 23"/>
          <p:cNvSpPr txBox="1"/>
          <p:nvPr/>
        </p:nvSpPr>
        <p:spPr>
          <a:xfrm>
            <a:off x="5786446" y="2335405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NAND</a:t>
            </a:r>
            <a:endParaRPr lang="sk-SK" sz="1400" dirty="0"/>
          </a:p>
        </p:txBody>
      </p:sp>
      <p:sp>
        <p:nvSpPr>
          <p:cNvPr id="25" name="BlokTextu 24"/>
          <p:cNvSpPr txBox="1"/>
          <p:nvPr/>
        </p:nvSpPr>
        <p:spPr>
          <a:xfrm>
            <a:off x="7286644" y="1692463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NAND</a:t>
            </a:r>
            <a:endParaRPr lang="sk-SK" sz="1400" dirty="0"/>
          </a:p>
        </p:txBody>
      </p:sp>
      <p:sp>
        <p:nvSpPr>
          <p:cNvPr id="26" name="BlokTextu 25"/>
          <p:cNvSpPr txBox="1"/>
          <p:nvPr/>
        </p:nvSpPr>
        <p:spPr>
          <a:xfrm>
            <a:off x="2786050" y="5835867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dirty="0" smtClean="0"/>
              <a:t>NOT</a:t>
            </a:r>
            <a:endParaRPr lang="sk-SK" sz="1400" dirty="0"/>
          </a:p>
        </p:txBody>
      </p:sp>
      <p:sp>
        <p:nvSpPr>
          <p:cNvPr id="27" name="BlokTextu 26"/>
          <p:cNvSpPr txBox="1"/>
          <p:nvPr/>
        </p:nvSpPr>
        <p:spPr>
          <a:xfrm>
            <a:off x="7286644" y="580509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smtClean="0"/>
              <a:t>NOR</a:t>
            </a:r>
            <a:endParaRPr lang="sk-SK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LogickeObvody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9102"/>
            <a:ext cx="7128792" cy="4794114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95536" y="559098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 Aký bude výstup pre kombináciu ABC DEF = </a:t>
            </a:r>
            <a:r>
              <a:rPr lang="sk-SK" b="1" dirty="0" smtClean="0"/>
              <a:t>010 110</a:t>
            </a:r>
            <a:r>
              <a:rPr lang="sk-SK" dirty="0" smtClean="0"/>
              <a:t>?</a:t>
            </a:r>
          </a:p>
          <a:p>
            <a:r>
              <a:rPr lang="sk-SK" dirty="0" smtClean="0"/>
              <a:t>B: Aký bude výstup pre kombináciu ABC DEF = </a:t>
            </a:r>
            <a:r>
              <a:rPr lang="sk-SK" b="1" dirty="0" smtClean="0"/>
              <a:t>101 111</a:t>
            </a:r>
            <a:r>
              <a:rPr lang="sk-SK" dirty="0" smtClean="0"/>
              <a:t>?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360040" y="35332"/>
            <a:ext cx="8532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4: Určite výstupné hodnoty pre určené vstupné signály: 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1714480" y="137593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NAND</a:t>
            </a:r>
            <a:endParaRPr lang="sk-SK" sz="1600" dirty="0"/>
          </a:p>
        </p:txBody>
      </p:sp>
      <p:sp>
        <p:nvSpPr>
          <p:cNvPr id="8" name="BlokTextu 7"/>
          <p:cNvSpPr txBox="1"/>
          <p:nvPr/>
        </p:nvSpPr>
        <p:spPr>
          <a:xfrm>
            <a:off x="3643306" y="416201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NAND</a:t>
            </a:r>
            <a:endParaRPr lang="sk-SK" sz="1600" dirty="0"/>
          </a:p>
        </p:txBody>
      </p:sp>
      <p:sp>
        <p:nvSpPr>
          <p:cNvPr id="9" name="BlokTextu 8"/>
          <p:cNvSpPr txBox="1"/>
          <p:nvPr/>
        </p:nvSpPr>
        <p:spPr>
          <a:xfrm>
            <a:off x="5643570" y="316188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NAND</a:t>
            </a:r>
            <a:endParaRPr lang="sk-SK" sz="1600" dirty="0"/>
          </a:p>
        </p:txBody>
      </p:sp>
      <p:sp>
        <p:nvSpPr>
          <p:cNvPr id="10" name="BlokTextu 9"/>
          <p:cNvSpPr txBox="1"/>
          <p:nvPr/>
        </p:nvSpPr>
        <p:spPr>
          <a:xfrm>
            <a:off x="3571868" y="2090314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NOR</a:t>
            </a:r>
            <a:endParaRPr lang="sk-SK" sz="1600" dirty="0"/>
          </a:p>
        </p:txBody>
      </p:sp>
      <p:sp>
        <p:nvSpPr>
          <p:cNvPr id="11" name="BlokTextu 10"/>
          <p:cNvSpPr txBox="1"/>
          <p:nvPr/>
        </p:nvSpPr>
        <p:spPr>
          <a:xfrm>
            <a:off x="1571604" y="416201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NOR</a:t>
            </a:r>
            <a:endParaRPr lang="sk-SK" sz="1600" dirty="0"/>
          </a:p>
        </p:txBody>
      </p:sp>
      <p:sp>
        <p:nvSpPr>
          <p:cNvPr id="12" name="BlokTextu 11"/>
          <p:cNvSpPr txBox="1"/>
          <p:nvPr/>
        </p:nvSpPr>
        <p:spPr>
          <a:xfrm>
            <a:off x="1571604" y="2733256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dirty="0" smtClean="0"/>
              <a:t>NEG</a:t>
            </a:r>
            <a:endParaRPr lang="sk-SK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10257"/>
            <a:ext cx="9144000" cy="580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179512" y="118373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5. Do obdĺžnikov na výstupoch hradiel napíšte, aká bude úroveň po privedení núl a jednotiek na vstupy.</a:t>
            </a:r>
            <a:endParaRPr lang="sk-SK" sz="20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79512" y="83671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716016" y="82742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642910" y="2571744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857356" y="342900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bdĺžnik 8"/>
          <p:cNvSpPr/>
          <p:nvPr/>
        </p:nvSpPr>
        <p:spPr>
          <a:xfrm>
            <a:off x="3000364" y="271462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5214942" y="192880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6500826" y="271462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7429520" y="342900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714348" y="478632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bdĺžnik 13"/>
          <p:cNvSpPr/>
          <p:nvPr/>
        </p:nvSpPr>
        <p:spPr>
          <a:xfrm>
            <a:off x="3000364" y="550070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bdĺžnik 14"/>
          <p:cNvSpPr/>
          <p:nvPr/>
        </p:nvSpPr>
        <p:spPr>
          <a:xfrm>
            <a:off x="2143108" y="621508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5286380" y="550070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bdĺžnik 16"/>
          <p:cNvSpPr/>
          <p:nvPr/>
        </p:nvSpPr>
        <p:spPr>
          <a:xfrm>
            <a:off x="7429520" y="4786322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BlokTextu 17"/>
          <p:cNvSpPr txBox="1"/>
          <p:nvPr/>
        </p:nvSpPr>
        <p:spPr>
          <a:xfrm>
            <a:off x="642910" y="25717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1857356" y="33454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2928926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XOR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5214942" y="185736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6357950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AND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7286644" y="334542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XNOR</a:t>
            </a:r>
            <a:endParaRPr lang="sk-SK" dirty="0"/>
          </a:p>
        </p:txBody>
      </p:sp>
      <p:sp>
        <p:nvSpPr>
          <p:cNvPr id="25" name="BlokTextu 24"/>
          <p:cNvSpPr txBox="1"/>
          <p:nvPr/>
        </p:nvSpPr>
        <p:spPr>
          <a:xfrm>
            <a:off x="642910" y="47741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OR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2000232" y="61315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XNOR</a:t>
            </a:r>
            <a:endParaRPr lang="sk-SK" dirty="0"/>
          </a:p>
        </p:txBody>
      </p:sp>
      <p:sp>
        <p:nvSpPr>
          <p:cNvPr id="27" name="BlokTextu 26"/>
          <p:cNvSpPr txBox="1"/>
          <p:nvPr/>
        </p:nvSpPr>
        <p:spPr>
          <a:xfrm>
            <a:off x="2857488" y="548856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NOT</a:t>
            </a:r>
            <a:endParaRPr lang="sk-SK" dirty="0"/>
          </a:p>
        </p:txBody>
      </p:sp>
      <p:sp>
        <p:nvSpPr>
          <p:cNvPr id="28" name="Obdĺžnik 27"/>
          <p:cNvSpPr/>
          <p:nvPr/>
        </p:nvSpPr>
        <p:spPr>
          <a:xfrm>
            <a:off x="6357950" y="6286520"/>
            <a:ext cx="500066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BlokTextu 28"/>
          <p:cNvSpPr txBox="1"/>
          <p:nvPr/>
        </p:nvSpPr>
        <p:spPr>
          <a:xfrm>
            <a:off x="6215074" y="621508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NOT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5143504" y="55007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NAND</a:t>
            </a:r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7429520" y="470274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OR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0" t="15023" r="4000" b="3375"/>
          <a:stretch>
            <a:fillRect/>
          </a:stretch>
        </p:blipFill>
        <p:spPr bwMode="auto">
          <a:xfrm>
            <a:off x="285720" y="642918"/>
            <a:ext cx="3214710" cy="405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179512" y="118373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/>
              <a:t>6. Podľa predlohy zakreslite pomocou logických členov funkciu:</a:t>
            </a:r>
            <a:endParaRPr lang="sk-SK" sz="20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428596" y="484561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A: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281250" y="484561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B:</a:t>
            </a:r>
            <a:endParaRPr lang="sk-SK" b="1" dirty="0"/>
          </a:p>
        </p:txBody>
      </p:sp>
      <p:pic>
        <p:nvPicPr>
          <p:cNvPr id="1026" name="Picture 2" descr="VÃ½sledok vyhÄ¾adÃ¡vania obrÃ¡zkov pre dopyt logickÃ© funkcie pomocou logickÃ½ch Älen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8159" y="1285860"/>
            <a:ext cx="5220731" cy="1643074"/>
          </a:xfrm>
          <a:prstGeom prst="rect">
            <a:avLst/>
          </a:prstGeom>
          <a:noFill/>
        </p:spPr>
      </p:pic>
      <p:pic>
        <p:nvPicPr>
          <p:cNvPr id="10" name="Picture 2" descr="VÃ½sledok vyhÄ¾adÃ¡vania obrÃ¡zkov pre dopyt logickÃ© funkcie pomocou logickÃ½ch Älenov"/>
          <p:cNvPicPr>
            <a:picLocks noChangeAspect="1" noChangeArrowheads="1"/>
          </p:cNvPicPr>
          <p:nvPr/>
        </p:nvPicPr>
        <p:blipFill>
          <a:blip r:embed="rId3"/>
          <a:srcRect l="75259" t="26087" b="52174"/>
          <a:stretch>
            <a:fillRect/>
          </a:stretch>
        </p:blipFill>
        <p:spPr bwMode="auto">
          <a:xfrm>
            <a:off x="3857620" y="454539"/>
            <a:ext cx="1714512" cy="47413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428596" y="527424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Y = (A+B) . (B+C) . (A+C) </a:t>
            </a:r>
            <a:endParaRPr lang="sk-SK" dirty="0"/>
          </a:p>
        </p:txBody>
      </p:sp>
      <p:cxnSp>
        <p:nvCxnSpPr>
          <p:cNvPr id="13" name="Rovná spojnica 12"/>
          <p:cNvCxnSpPr/>
          <p:nvPr/>
        </p:nvCxnSpPr>
        <p:spPr>
          <a:xfrm>
            <a:off x="1500166" y="528638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5214942" y="528638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Y = (A.B) + (B.C) + (A.C) </a:t>
            </a:r>
            <a:endParaRPr lang="sk-SK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5572132" y="5284800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BlokTextu 15"/>
          <p:cNvSpPr txBox="1"/>
          <p:nvPr/>
        </p:nvSpPr>
        <p:spPr>
          <a:xfrm>
            <a:off x="428596" y="59886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Y = (A.B) + (B.C) + (A.C) </a:t>
            </a:r>
            <a:endParaRPr lang="sk-SK" dirty="0"/>
          </a:p>
        </p:txBody>
      </p:sp>
      <p:cxnSp>
        <p:nvCxnSpPr>
          <p:cNvPr id="17" name="Rovná spojnica 16"/>
          <p:cNvCxnSpPr/>
          <p:nvPr/>
        </p:nvCxnSpPr>
        <p:spPr>
          <a:xfrm>
            <a:off x="785786" y="598703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2143108" y="600076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/>
          <p:cNvCxnSpPr/>
          <p:nvPr/>
        </p:nvCxnSpPr>
        <p:spPr>
          <a:xfrm>
            <a:off x="785786" y="5927742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5286380" y="598862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Y = (A+B) . (B+C) . (A+C) </a:t>
            </a:r>
            <a:endParaRPr lang="sk-SK" dirty="0"/>
          </a:p>
        </p:txBody>
      </p:sp>
      <p:cxnSp>
        <p:nvCxnSpPr>
          <p:cNvPr id="22" name="Rovná spojnica 21"/>
          <p:cNvCxnSpPr/>
          <p:nvPr/>
        </p:nvCxnSpPr>
        <p:spPr>
          <a:xfrm>
            <a:off x="6357950" y="6000768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>
            <a:off x="7000892" y="5988626"/>
            <a:ext cx="50006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/>
          <p:cNvCxnSpPr/>
          <p:nvPr/>
        </p:nvCxnSpPr>
        <p:spPr>
          <a:xfrm>
            <a:off x="5643570" y="5917188"/>
            <a:ext cx="18573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214282" y="116632"/>
            <a:ext cx="656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 s transformátorovou väzbou:</a:t>
            </a:r>
            <a:endParaRPr lang="sk-SK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59" r="4472" b="13864"/>
          <a:stretch>
            <a:fillRect/>
          </a:stretch>
        </p:blipFill>
        <p:spPr bwMode="auto">
          <a:xfrm>
            <a:off x="251520" y="476672"/>
            <a:ext cx="4752528" cy="394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86" t="3874" r="3922" b="9243"/>
          <a:stretch>
            <a:fillRect/>
          </a:stretch>
        </p:blipFill>
        <p:spPr bwMode="auto">
          <a:xfrm>
            <a:off x="5436096" y="692696"/>
            <a:ext cx="3168352" cy="36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07504" y="443711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jediný tranzistor, ktorý zosilňuje kladnú aj zápornú </a:t>
            </a:r>
            <a:r>
              <a:rPr lang="sk-SK" dirty="0" err="1" smtClean="0"/>
              <a:t>polperiódu</a:t>
            </a:r>
            <a:r>
              <a:rPr lang="sk-SK" dirty="0" smtClean="0"/>
              <a:t> vstupného signálu (preto sa jedná o jednočinné zapojenie). 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107504" y="5013176"/>
            <a:ext cx="9036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Impedančné prispôsobenie sa vykonáva pomocou transformátora zapojeného na výstupe.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Týmto dosiahneme lepšiu účinnosť celého zapojenia.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Prevod transformátora býva 5:1 až 10:1.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Výhodou tohto zosilňovača je jeho jednoduché zapojenie a malé nelineárne skreslenie výstupného signálu.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Nevýhodou je malá účinnosť (asi 40%).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2803881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r="50468"/>
          <a:stretch>
            <a:fillRect/>
          </a:stretch>
        </p:blipFill>
        <p:spPr bwMode="auto">
          <a:xfrm>
            <a:off x="179512" y="4077072"/>
            <a:ext cx="7092346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251520" y="25135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6. Nakreslite schémy zapojenia obvodov a </a:t>
            </a:r>
            <a:r>
              <a:rPr lang="sk-SK" b="1" dirty="0" err="1" smtClean="0"/>
              <a:t>pravdivostné</a:t>
            </a:r>
            <a:r>
              <a:rPr lang="sk-SK" b="1" dirty="0" smtClean="0"/>
              <a:t> tabuľky</a:t>
            </a:r>
            <a:endParaRPr lang="sk-SK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194943" y="1484784"/>
            <a:ext cx="704135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 descr="http://upload.wikimedia.org/wikipedia/commons/a/a0/7400_Quad_2-input_NAND_G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95" b="6467"/>
          <a:stretch>
            <a:fillRect/>
          </a:stretch>
        </p:blipFill>
        <p:spPr bwMode="auto">
          <a:xfrm>
            <a:off x="6698067" y="2"/>
            <a:ext cx="2445933" cy="164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395536" y="9807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3923928" y="105273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636795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0734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5. Vyplňte pre funkciu XOR a XNOR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2411760" y="4766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7452320" y="54868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12857" r="17525"/>
          <a:stretch>
            <a:fillRect/>
          </a:stretch>
        </p:blipFill>
        <p:spPr bwMode="auto">
          <a:xfrm>
            <a:off x="248161" y="1079941"/>
            <a:ext cx="8374103" cy="5157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lokTextu 2"/>
          <p:cNvSpPr txBox="1"/>
          <p:nvPr/>
        </p:nvSpPr>
        <p:spPr>
          <a:xfrm>
            <a:off x="251520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6. Do rámčekov pod priebehmi signálov A, B a Y napíšte skratku logickej funkcie, ktorú hradlo realizuje.</a:t>
            </a:r>
            <a:endParaRPr lang="sk-SK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144016" y="1052736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A:</a:t>
            </a:r>
            <a:endParaRPr lang="sk-SK" dirty="0"/>
          </a:p>
        </p:txBody>
      </p:sp>
      <p:sp>
        <p:nvSpPr>
          <p:cNvPr id="5" name="BlokTextu 4"/>
          <p:cNvSpPr txBox="1"/>
          <p:nvPr/>
        </p:nvSpPr>
        <p:spPr>
          <a:xfrm>
            <a:off x="144016" y="3429000"/>
            <a:ext cx="6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18588"/>
            <a:ext cx="8805290" cy="603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5496" y="3315756"/>
            <a:ext cx="885698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Alternatívne úlohy: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Uprav program pre </a:t>
            </a:r>
            <a:r>
              <a:rPr lang="sk-SK" sz="1700" dirty="0" err="1" smtClean="0"/>
              <a:t>Knight</a:t>
            </a:r>
            <a:r>
              <a:rPr lang="sk-SK" sz="1700" dirty="0" smtClean="0"/>
              <a:t> </a:t>
            </a:r>
            <a:r>
              <a:rPr lang="sk-SK" sz="1700" dirty="0" err="1" smtClean="0"/>
              <a:t>rider</a:t>
            </a:r>
            <a:r>
              <a:rPr lang="sk-SK" sz="1700" dirty="0" smtClean="0"/>
              <a:t> efekt s 10 LED a tónovým generátorom 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Pripoj </a:t>
            </a:r>
            <a:r>
              <a:rPr lang="sk-SK" sz="1700" dirty="0" err="1" smtClean="0"/>
              <a:t>čidlo</a:t>
            </a:r>
            <a:r>
              <a:rPr lang="sk-SK" sz="1700" dirty="0" smtClean="0"/>
              <a:t> prekážky a </a:t>
            </a:r>
            <a:r>
              <a:rPr lang="sk-SK" sz="1700" dirty="0" err="1" smtClean="0"/>
              <a:t>servo</a:t>
            </a:r>
            <a:r>
              <a:rPr lang="sk-SK" sz="1700" dirty="0" smtClean="0"/>
              <a:t>, pri detekcii prekážky sa </a:t>
            </a:r>
            <a:r>
              <a:rPr lang="sk-SK" sz="1700" dirty="0" err="1" smtClean="0"/>
              <a:t>servo</a:t>
            </a:r>
            <a:r>
              <a:rPr lang="sk-SK" sz="1700" dirty="0" smtClean="0"/>
              <a:t> otočí o 90 stupňov. </a:t>
            </a:r>
            <a:r>
              <a:rPr lang="sk-SK" sz="1700" dirty="0" err="1" smtClean="0"/>
              <a:t>Servo</a:t>
            </a:r>
            <a:r>
              <a:rPr lang="sk-SK" sz="1700" dirty="0" smtClean="0"/>
              <a:t> sa vráti do pôvodnej polohy o 5 sekúnd.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Pripoj magnetické </a:t>
            </a:r>
            <a:r>
              <a:rPr lang="sk-SK" sz="1700" dirty="0" err="1" smtClean="0"/>
              <a:t>čidlo</a:t>
            </a:r>
            <a:r>
              <a:rPr lang="sk-SK" sz="1700" dirty="0" smtClean="0"/>
              <a:t> a </a:t>
            </a:r>
            <a:r>
              <a:rPr lang="sk-SK" sz="1700" dirty="0" err="1" smtClean="0"/>
              <a:t>servo</a:t>
            </a:r>
            <a:r>
              <a:rPr lang="sk-SK" sz="1700" dirty="0" smtClean="0"/>
              <a:t>, pri detekcii  sa </a:t>
            </a:r>
            <a:r>
              <a:rPr lang="sk-SK" sz="1700" dirty="0" err="1" smtClean="0"/>
              <a:t>servo</a:t>
            </a:r>
            <a:r>
              <a:rPr lang="sk-SK" sz="1700" dirty="0" smtClean="0"/>
              <a:t> otočí o 90 stupňov. </a:t>
            </a:r>
            <a:r>
              <a:rPr lang="sk-SK" sz="1700" dirty="0" err="1" smtClean="0"/>
              <a:t>Servo</a:t>
            </a:r>
            <a:r>
              <a:rPr lang="sk-SK" sz="1700" dirty="0" smtClean="0"/>
              <a:t> sa vráti do   pôvodnej polohy o 5 sekúnd.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 Uprav program pre pohyb traktora – otáčanie vpravo – 10 sekúnd, otáčanie vľavo 10 sekúnd.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 Uprav program pre pohyb traktora – pohyb dopredu 3 sekundy, pohyb dozadu 3 sekundy,  otáčanie vľavo 3 sekundy, otáčanie vpravo 3 sekundy.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 Uprav program pre pohyb traktora – pohyb do kruhu.</a:t>
            </a:r>
          </a:p>
          <a:p>
            <a:pPr marL="342900" indent="-342900">
              <a:buAutoNum type="arabicPeriod"/>
            </a:pPr>
            <a:r>
              <a:rPr lang="sk-SK" sz="1700" dirty="0" smtClean="0"/>
              <a:t> Uprav program pre pohyb – vpravo 1 sekunda, vľavo 1 sekunda, dopredu 1 sekunda, dozadu 1 sekunda.</a:t>
            </a:r>
          </a:p>
          <a:p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0" y="17616"/>
            <a:ext cx="9324528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Zadanie:</a:t>
            </a:r>
          </a:p>
          <a:p>
            <a:r>
              <a:rPr lang="sk-SK" sz="1700" dirty="0" smtClean="0"/>
              <a:t>1. Zapoj snímač vzdialenosti s dvoma LED. Testuj na dve vzdialenosti  10cm a 20cm (Dominik, Miro).</a:t>
            </a:r>
          </a:p>
          <a:p>
            <a:r>
              <a:rPr lang="sk-SK" sz="1700" dirty="0" smtClean="0"/>
              <a:t>2. Zapoj snímač magnetického poľa. Pri detekcii  rozsvieť  RED LED, inak svieti GREEN LED. (Marko, Matej)</a:t>
            </a:r>
          </a:p>
          <a:p>
            <a:r>
              <a:rPr lang="sk-SK" sz="1700" dirty="0" smtClean="0"/>
              <a:t>3. Zapoj </a:t>
            </a:r>
            <a:r>
              <a:rPr lang="sk-SK" sz="1700" dirty="0" err="1" smtClean="0"/>
              <a:t>čidlo</a:t>
            </a:r>
            <a:r>
              <a:rPr lang="sk-SK" sz="1700" dirty="0" smtClean="0"/>
              <a:t> prekážky, pri detekcii rozsvieť  RED LED, inak svieti GREEN LED (Jakub, Adam).</a:t>
            </a:r>
          </a:p>
          <a:p>
            <a:r>
              <a:rPr lang="sk-SK" sz="1700" dirty="0" smtClean="0"/>
              <a:t>4. Zapoj tónový generátor s jednou LED a troma tlačidlami, každý generuje iný tón (Roman, Braňo).</a:t>
            </a:r>
          </a:p>
          <a:p>
            <a:endParaRPr lang="sk-SK" sz="1700" dirty="0" smtClean="0"/>
          </a:p>
          <a:p>
            <a:r>
              <a:rPr lang="sk-SK" sz="1700" dirty="0" smtClean="0"/>
              <a:t>5. Zapoj detektor ohňa, pri detekcii rozsvieť  RED LED, inak svieti GREEN LED (Jakub, Adam).</a:t>
            </a:r>
          </a:p>
          <a:p>
            <a:r>
              <a:rPr lang="sk-SK" sz="1700" dirty="0" smtClean="0"/>
              <a:t>6. Zapoj tónový generátor s jednou LED a troma tlačidlami, každý generuje iný tón (Dominik, Miro).</a:t>
            </a:r>
          </a:p>
          <a:p>
            <a:r>
              <a:rPr lang="sk-SK" sz="1700" dirty="0" smtClean="0"/>
              <a:t>7. Zapoj snímač vzdialenosti s dvoma LED. Testuj na dve vzdialenosti (Roman, Braňo).</a:t>
            </a:r>
          </a:p>
          <a:p>
            <a:r>
              <a:rPr lang="sk-SK" sz="1700" dirty="0" smtClean="0"/>
              <a:t>9. Zapoj  7 </a:t>
            </a:r>
            <a:r>
              <a:rPr lang="sk-SK" sz="1700" dirty="0" err="1" smtClean="0"/>
              <a:t>segm</a:t>
            </a:r>
            <a:r>
              <a:rPr lang="sk-SK" sz="1700" dirty="0" smtClean="0"/>
              <a:t>. displej, pri párnom čísle svieti GREEN LED, pri nepárnom RED LED(Marko, Matej).</a:t>
            </a:r>
          </a:p>
          <a:p>
            <a:endParaRPr lang="sk-SK" sz="1700" dirty="0"/>
          </a:p>
        </p:txBody>
      </p:sp>
      <p:cxnSp>
        <p:nvCxnSpPr>
          <p:cNvPr id="6" name="Rovná spojnica 5"/>
          <p:cNvCxnSpPr/>
          <p:nvPr/>
        </p:nvCxnSpPr>
        <p:spPr>
          <a:xfrm>
            <a:off x="0" y="184482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0" y="321297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lectronics-council.com/electronics-img/textbook/397/nand-gate-s-r-enabled-latc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69151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107504" y="116632"/>
            <a:ext cx="854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Dvojčinný výkonový zosilňovač s komplementárnymi tranzistormi:</a:t>
            </a:r>
            <a:endParaRPr lang="sk-SK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6192688" cy="471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07504" y="5445224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Pri dvojčinných </a:t>
            </a:r>
            <a:r>
              <a:rPr lang="sk-SK" dirty="0" err="1" smtClean="0"/>
              <a:t>vyýkonových</a:t>
            </a:r>
            <a:r>
              <a:rPr lang="sk-SK" dirty="0" smtClean="0"/>
              <a:t> zosilňovačoch je účinnosť asi 70% a skreslenie asi 50%.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V tomto zapojení zosilňuje každú </a:t>
            </a:r>
            <a:r>
              <a:rPr lang="sk-SK" dirty="0" err="1" smtClean="0"/>
              <a:t>polperiódu</a:t>
            </a:r>
            <a:r>
              <a:rPr lang="sk-SK" dirty="0" smtClean="0"/>
              <a:t> iný tranzistor.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zápornej </a:t>
            </a:r>
            <a:r>
              <a:rPr lang="sk-SK" dirty="0" err="1" smtClean="0"/>
              <a:t>polperióde</a:t>
            </a:r>
            <a:r>
              <a:rPr lang="sk-SK" dirty="0" smtClean="0"/>
              <a:t> je T2 uzavretý a prúd preteká cez </a:t>
            </a:r>
            <a:r>
              <a:rPr lang="sk-SK" dirty="0" err="1" smtClean="0"/>
              <a:t>Rz</a:t>
            </a:r>
            <a:r>
              <a:rPr lang="sk-SK" dirty="0" smtClean="0"/>
              <a:t> a nabíja kondenzátor (1 - 2 </a:t>
            </a:r>
            <a:r>
              <a:rPr lang="sk-SK" dirty="0" err="1" smtClean="0"/>
              <a:t>mF</a:t>
            </a:r>
            <a:r>
              <a:rPr lang="sk-SK" dirty="0" smtClean="0"/>
              <a:t>).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 kladnej </a:t>
            </a:r>
            <a:r>
              <a:rPr lang="sk-SK" dirty="0" err="1" smtClean="0"/>
              <a:t>polperióde</a:t>
            </a:r>
            <a:r>
              <a:rPr lang="sk-SK" dirty="0" smtClean="0"/>
              <a:t> je T1 uzatvorený a prúd dodáva kondenzátor.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6516216" y="980728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Výhodou</a:t>
            </a:r>
            <a:r>
              <a:rPr lang="sk-SK" dirty="0" smtClean="0"/>
              <a:t> tohto zapojenia je, že vystačíme s jednoduchým zdrojom, </a:t>
            </a:r>
            <a:r>
              <a:rPr lang="sk-SK" b="1" dirty="0" smtClean="0"/>
              <a:t>nevýhodou</a:t>
            </a:r>
            <a:r>
              <a:rPr lang="sk-SK" dirty="0" smtClean="0"/>
              <a:t> je nutnosť použiť elektrolytický kondenzátor, ktorý musí mať veľkú kapacitu (asi 1000 </a:t>
            </a:r>
            <a:r>
              <a:rPr lang="sk-SK" dirty="0" err="1" smtClean="0"/>
              <a:t>μF</a:t>
            </a:r>
            <a:r>
              <a:rPr lang="sk-SK" dirty="0" smtClean="0"/>
              <a:t>). Takýto kondenzátor je rozmerný a drahý.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06323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279"/>
          <a:stretch>
            <a:fillRect/>
          </a:stretch>
        </p:blipFill>
        <p:spPr bwMode="auto">
          <a:xfrm>
            <a:off x="539552" y="548680"/>
            <a:ext cx="612068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67544" y="116632"/>
            <a:ext cx="660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/>
              <a:t>Výkonový zosilňovač s </a:t>
            </a:r>
            <a:r>
              <a:rPr lang="sk-SK" sz="2400" b="1" dirty="0" err="1" smtClean="0"/>
              <a:t>Darlingtonovým</a:t>
            </a:r>
            <a:r>
              <a:rPr lang="sk-SK" sz="2400" b="1" dirty="0" smtClean="0"/>
              <a:t> zapojením:</a:t>
            </a:r>
            <a:endParaRPr lang="sk-SK" sz="2400" b="1" dirty="0"/>
          </a:p>
        </p:txBody>
      </p:sp>
      <p:sp>
        <p:nvSpPr>
          <p:cNvPr id="6" name="Obdĺžnik 5"/>
          <p:cNvSpPr/>
          <p:nvPr/>
        </p:nvSpPr>
        <p:spPr>
          <a:xfrm>
            <a:off x="72008" y="3933056"/>
            <a:ext cx="89644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Darlingtonov</a:t>
            </a:r>
            <a:r>
              <a:rPr lang="sk-SK" b="1" dirty="0" smtClean="0"/>
              <a:t> tranzistor</a:t>
            </a:r>
            <a:r>
              <a:rPr lang="sk-SK" dirty="0" smtClean="0"/>
              <a:t> je dvojica </a:t>
            </a:r>
            <a:r>
              <a:rPr lang="sk-SK" dirty="0" smtClean="0">
                <a:hlinkClick r:id="rId3" tooltip="Tranzistor (polovodičová súčiastka)"/>
              </a:rPr>
              <a:t>tranzistorov</a:t>
            </a:r>
            <a:r>
              <a:rPr lang="sk-SK" dirty="0" smtClean="0"/>
              <a:t> v jednom puzdre. Ide spravidla o dva tranzistory rovnakej polarity (</a:t>
            </a:r>
            <a:r>
              <a:rPr lang="sk-SK" dirty="0" smtClean="0">
                <a:hlinkClick r:id="rId4" tooltip="PNP tranzistor"/>
              </a:rPr>
              <a:t>PNP</a:t>
            </a:r>
            <a:r>
              <a:rPr lang="sk-SK" dirty="0" smtClean="0"/>
              <a:t> alebo </a:t>
            </a:r>
            <a:r>
              <a:rPr lang="sk-SK" dirty="0" smtClean="0">
                <a:hlinkClick r:id="rId5" tooltip="NPN tranzistor"/>
              </a:rPr>
              <a:t>NPN</a:t>
            </a:r>
            <a:r>
              <a:rPr lang="sk-SK" dirty="0" smtClean="0"/>
              <a:t>), no existujú aj takzvané komplementárne zapojenia tranzistorov, ktoré sa vyznačujú vysokým stupňom zosilnenia.</a:t>
            </a:r>
          </a:p>
          <a:p>
            <a:endParaRPr lang="sk-SK" dirty="0" smtClean="0"/>
          </a:p>
          <a:p>
            <a:r>
              <a:rPr lang="sk-SK" b="1" dirty="0" smtClean="0"/>
              <a:t>Prúdový zosilňovací </a:t>
            </a:r>
            <a:r>
              <a:rPr lang="sk-SK" b="1" dirty="0" err="1" smtClean="0"/>
              <a:t>činitel</a:t>
            </a:r>
            <a:r>
              <a:rPr lang="sk-SK" b="1" dirty="0" smtClean="0"/>
              <a:t> </a:t>
            </a:r>
            <a:r>
              <a:rPr lang="el-GR" b="1" dirty="0" smtClean="0"/>
              <a:t>β </a:t>
            </a:r>
            <a:r>
              <a:rPr lang="sk-SK" b="1" dirty="0" smtClean="0"/>
              <a:t>je rovný súčinu zosilňovacích činiteľov jednotlivých tranzistorov.</a:t>
            </a:r>
          </a:p>
          <a:p>
            <a:r>
              <a:rPr lang="el-GR" b="1" dirty="0" smtClean="0"/>
              <a:t>β = β´. β´´</a:t>
            </a:r>
            <a:endParaRPr lang="sk-SK" b="1" dirty="0" smtClean="0"/>
          </a:p>
          <a:p>
            <a:r>
              <a:rPr lang="sk-SK" dirty="0" smtClean="0"/>
              <a:t>Veľkou výhodou </a:t>
            </a:r>
            <a:r>
              <a:rPr lang="sk-SK" dirty="0" err="1" smtClean="0"/>
              <a:t>Darlingtonovej</a:t>
            </a:r>
            <a:r>
              <a:rPr lang="sk-SK" dirty="0" smtClean="0"/>
              <a:t> dvojice tranzistorov je veľký vstupný odpor a veľké prúdové zosilnenie 5 000 až 7 000 krát. </a:t>
            </a:r>
            <a:r>
              <a:rPr lang="sk-SK" dirty="0" err="1" smtClean="0"/>
              <a:t>Darlingtonova</a:t>
            </a:r>
            <a:r>
              <a:rPr lang="sk-SK" dirty="0" smtClean="0"/>
              <a:t> dvojica tranzistorov sa používa vo výkonových zosilňovačoch  i v zosilňovačoch malých výkonov.</a:t>
            </a:r>
          </a:p>
          <a:p>
            <a:endParaRPr lang="el-GR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17279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040560" cy="50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lokTextu 4"/>
          <p:cNvSpPr txBox="1"/>
          <p:nvPr/>
        </p:nvSpPr>
        <p:spPr>
          <a:xfrm>
            <a:off x="251520" y="188640"/>
            <a:ext cx="7346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</a:rPr>
              <a:t>Číslicové obvody</a:t>
            </a:r>
            <a:endParaRPr lang="sk-SK" sz="3200" b="1" dirty="0">
              <a:solidFill>
                <a:srgbClr val="FF0000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868144" y="157161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Analógový signál</a:t>
            </a:r>
            <a:endParaRPr lang="sk-SK" sz="2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5868144" y="32036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Digitálny signál</a:t>
            </a:r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5868144" y="53732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Číslicový signál</a:t>
            </a:r>
            <a:endParaRPr lang="sk-SK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251520" y="357166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</a:rPr>
              <a:t>Spôsoby vyjadrenia logických funkcií</a:t>
            </a:r>
            <a:r>
              <a:rPr lang="sk-SK" sz="3200" b="1" dirty="0" smtClean="0">
                <a:solidFill>
                  <a:srgbClr val="FF0000"/>
                </a:solidFill>
              </a:rPr>
              <a:t>:</a:t>
            </a:r>
          </a:p>
          <a:p>
            <a:endParaRPr lang="sk-SK" sz="2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názov funkcie (napr. AND)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slovné vyjadrenie (výstup = 1 ak obidva vstupy = 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pravdivostná</a:t>
            </a:r>
            <a:r>
              <a:rPr lang="sk-SK" sz="2400" dirty="0" smtClean="0"/>
              <a:t> tabuľka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algebraické</a:t>
            </a:r>
            <a:r>
              <a:rPr lang="sk-SK" sz="2400" dirty="0" smtClean="0"/>
              <a:t> vyjadrenie (Y=A.B)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err="1" smtClean="0"/>
              <a:t>Karnaughova</a:t>
            </a:r>
            <a:r>
              <a:rPr lang="sk-SK" sz="2400" dirty="0" smtClean="0"/>
              <a:t> mapa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kontaktová </a:t>
            </a:r>
            <a:r>
              <a:rPr lang="sk-SK" sz="2400" dirty="0"/>
              <a:t>realizácia </a:t>
            </a:r>
            <a:r>
              <a:rPr lang="sk-SK" sz="2400" dirty="0" smtClean="0"/>
              <a:t>schémy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k-SK" sz="2400" dirty="0" smtClean="0"/>
              <a:t>realizácia </a:t>
            </a:r>
            <a:r>
              <a:rPr lang="sk-SK" sz="2400" dirty="0"/>
              <a:t>logickými </a:t>
            </a:r>
            <a:r>
              <a:rPr lang="sk-SK" sz="2400" dirty="0" smtClean="0"/>
              <a:t>členmi</a:t>
            </a:r>
            <a:endParaRPr lang="sk-SK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60648"/>
            <a:ext cx="15161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3" t="3802" r="15234" b="20166"/>
          <a:stretch>
            <a:fillRect/>
          </a:stretch>
        </p:blipFill>
        <p:spPr bwMode="auto">
          <a:xfrm>
            <a:off x="7308304" y="2708920"/>
            <a:ext cx="165618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8388424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812360" y="31316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8316416" y="313167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884368" y="370774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0</a:t>
            </a:r>
            <a:endParaRPr lang="sk-SK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0" r="24401" b="39521"/>
          <a:stretch>
            <a:fillRect/>
          </a:stretch>
        </p:blipFill>
        <p:spPr bwMode="auto">
          <a:xfrm>
            <a:off x="6732240" y="4509120"/>
            <a:ext cx="216024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AutoShape 4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Výsledok vyhľadávania obrázkov pre dopyt 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056" y="5998040"/>
            <a:ext cx="2543944" cy="64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Rovná spojnica 15"/>
          <p:cNvCxnSpPr/>
          <p:nvPr/>
        </p:nvCxnSpPr>
        <p:spPr>
          <a:xfrm flipH="1">
            <a:off x="8028384" y="616530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/>
          <p:cNvCxnSpPr/>
          <p:nvPr/>
        </p:nvCxnSpPr>
        <p:spPr>
          <a:xfrm flipV="1">
            <a:off x="3779912" y="1916832"/>
            <a:ext cx="36724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/>
          <p:cNvCxnSpPr/>
          <p:nvPr/>
        </p:nvCxnSpPr>
        <p:spPr>
          <a:xfrm>
            <a:off x="3851920" y="2924944"/>
            <a:ext cx="37444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ovacia šípka 22"/>
          <p:cNvCxnSpPr/>
          <p:nvPr/>
        </p:nvCxnSpPr>
        <p:spPr>
          <a:xfrm>
            <a:off x="4355976" y="3356992"/>
            <a:ext cx="230425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ovacia šípka 24"/>
          <p:cNvCxnSpPr/>
          <p:nvPr/>
        </p:nvCxnSpPr>
        <p:spPr>
          <a:xfrm>
            <a:off x="3851920" y="3861048"/>
            <a:ext cx="2880320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13" r="13742"/>
          <a:stretch>
            <a:fillRect/>
          </a:stretch>
        </p:blipFill>
        <p:spPr bwMode="auto">
          <a:xfrm>
            <a:off x="323528" y="5357554"/>
            <a:ext cx="4608512" cy="150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BlokTextu 19"/>
          <p:cNvSpPr txBox="1"/>
          <p:nvPr/>
        </p:nvSpPr>
        <p:spPr>
          <a:xfrm>
            <a:off x="251520" y="479715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Logický obvod:</a:t>
            </a:r>
            <a:endParaRPr lang="sk-SK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9989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9131</TotalTime>
  <Words>1675</Words>
  <Application>Microsoft Office PowerPoint</Application>
  <PresentationFormat>Prezentácia na obrazovke (4:3)</PresentationFormat>
  <Paragraphs>458</Paragraphs>
  <Slides>55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55</vt:i4>
      </vt:variant>
    </vt:vector>
  </HeadingPairs>
  <TitlesOfParts>
    <vt:vector size="5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  <vt:lpstr>Snímka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</dc:creator>
  <cp:lastModifiedBy>User</cp:lastModifiedBy>
  <cp:revision>264</cp:revision>
  <dcterms:created xsi:type="dcterms:W3CDTF">2013-03-10T18:11:54Z</dcterms:created>
  <dcterms:modified xsi:type="dcterms:W3CDTF">2019-02-15T05:03:20Z</dcterms:modified>
</cp:coreProperties>
</file>