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1" r:id="rId2"/>
    <p:sldId id="312" r:id="rId3"/>
    <p:sldId id="258" r:id="rId4"/>
    <p:sldId id="296" r:id="rId5"/>
    <p:sldId id="259" r:id="rId6"/>
    <p:sldId id="260" r:id="rId7"/>
    <p:sldId id="261" r:id="rId8"/>
    <p:sldId id="266" r:id="rId9"/>
    <p:sldId id="268" r:id="rId10"/>
    <p:sldId id="262" r:id="rId11"/>
    <p:sldId id="271" r:id="rId12"/>
    <p:sldId id="272" r:id="rId13"/>
    <p:sldId id="273" r:id="rId14"/>
    <p:sldId id="275" r:id="rId15"/>
    <p:sldId id="276" r:id="rId16"/>
    <p:sldId id="314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16" r:id="rId25"/>
    <p:sldId id="277" r:id="rId26"/>
    <p:sldId id="313" r:id="rId27"/>
    <p:sldId id="304" r:id="rId28"/>
    <p:sldId id="279" r:id="rId29"/>
    <p:sldId id="299" r:id="rId30"/>
    <p:sldId id="300" r:id="rId31"/>
    <p:sldId id="291" r:id="rId32"/>
    <p:sldId id="301" r:id="rId33"/>
    <p:sldId id="302" r:id="rId34"/>
    <p:sldId id="305" r:id="rId35"/>
    <p:sldId id="306" r:id="rId36"/>
    <p:sldId id="307" r:id="rId37"/>
    <p:sldId id="308" r:id="rId38"/>
    <p:sldId id="309" r:id="rId39"/>
    <p:sldId id="330" r:id="rId40"/>
    <p:sldId id="310" r:id="rId41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4660"/>
  </p:normalViewPr>
  <p:slideViewPr>
    <p:cSldViewPr>
      <p:cViewPr>
        <p:scale>
          <a:sx n="66" d="100"/>
          <a:sy n="66" d="100"/>
        </p:scale>
        <p:origin x="-162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2913" cy="4826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4" y="1"/>
            <a:ext cx="2982912" cy="4826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3F3D2C7-AE25-45E5-A750-AAEBF1E10D09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2" y="9177339"/>
            <a:ext cx="2982913" cy="4826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4" y="9177339"/>
            <a:ext cx="2982912" cy="4826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753E602-1D7A-41C6-856F-8E43CC425E6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r">
              <a:defRPr sz="1200"/>
            </a:lvl1pPr>
          </a:lstStyle>
          <a:p>
            <a:fld id="{0CDDEA0E-B59A-4084-9850-59FD9BAFAB65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4" tIns="47257" rIns="94514" bIns="4725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589226"/>
            <a:ext cx="5505450" cy="4347686"/>
          </a:xfrm>
          <a:prstGeom prst="rect">
            <a:avLst/>
          </a:prstGeom>
        </p:spPr>
        <p:txBody>
          <a:bodyPr vert="horz" lIns="94514" tIns="47257" rIns="94514" bIns="47257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176773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3" y="9176773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r">
              <a:defRPr sz="1200"/>
            </a:lvl1pPr>
          </a:lstStyle>
          <a:p>
            <a:fld id="{384BCF10-5035-4FE7-B306-67DD45CFEC7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ED3A-52A5-4AD5-9F06-B1B8EB169928}" type="slidenum">
              <a:rPr lang="sk-SK" smtClean="0"/>
              <a:pPr/>
              <a:t>38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218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71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587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64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376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9700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639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2432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431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96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04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EC5-98AA-4A8B-A82E-FC6CB5E25068}" type="datetimeFigureOut">
              <a:rPr lang="sk-SK" smtClean="0"/>
              <a:pPr/>
              <a:t>3.12.2017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590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39552" y="1153775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Lineárny napájací zdroj</a:t>
            </a:r>
          </a:p>
          <a:p>
            <a:pPr marL="342900" indent="-342900">
              <a:buAutoNum type="arabicPeriod"/>
            </a:pPr>
            <a:r>
              <a:rPr lang="sk-SK" dirty="0" smtClean="0"/>
              <a:t> Striedavý signál - parametre</a:t>
            </a:r>
          </a:p>
          <a:p>
            <a:pPr marL="342900" indent="-342900">
              <a:buAutoNum type="arabicPeriod"/>
            </a:pPr>
            <a:r>
              <a:rPr lang="sk-SK" dirty="0" smtClean="0"/>
              <a:t> Prvky LNZ</a:t>
            </a:r>
          </a:p>
          <a:p>
            <a:pPr marL="342900" indent="-342900">
              <a:buAutoNum type="arabicPeriod"/>
            </a:pPr>
            <a:r>
              <a:rPr lang="sk-SK" dirty="0" smtClean="0"/>
              <a:t> Zosilňovač, zosilnenie</a:t>
            </a:r>
          </a:p>
          <a:p>
            <a:pPr marL="342900" indent="-342900">
              <a:buAutoNum type="arabicPeriod"/>
            </a:pPr>
            <a:r>
              <a:rPr lang="sk-SK" dirty="0" smtClean="0"/>
              <a:t> Rozdelenie zosilňovačov</a:t>
            </a:r>
          </a:p>
          <a:p>
            <a:pPr marL="342900" indent="-342900">
              <a:buAutoNum type="arabicPeriod"/>
            </a:pPr>
            <a:r>
              <a:rPr lang="sk-SK" dirty="0" smtClean="0"/>
              <a:t> Nízko frekvenčný </a:t>
            </a:r>
            <a:r>
              <a:rPr lang="sk-SK" dirty="0" smtClean="0"/>
              <a:t>zosilňovač, funkcie prvkov NFZ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Vysokofrekvenčné </a:t>
            </a:r>
            <a:r>
              <a:rPr lang="sk-SK" dirty="0" smtClean="0"/>
              <a:t>obvody, vysielač, prijímač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Ideálny operačný </a:t>
            </a:r>
            <a:r>
              <a:rPr lang="sk-SK" dirty="0" smtClean="0"/>
              <a:t>zosilňovač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Typy OZ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Polovodičové súčiastky určené na reguláciu </a:t>
            </a:r>
            <a:r>
              <a:rPr lang="sk-SK" dirty="0" smtClean="0"/>
              <a:t>výkonu</a:t>
            </a:r>
            <a:endParaRPr lang="sk-SK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Zákony a pravidlá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33"/>
          <a:stretch>
            <a:fillRect/>
          </a:stretch>
        </p:blipFill>
        <p:spPr bwMode="auto">
          <a:xfrm>
            <a:off x="1" y="1438076"/>
            <a:ext cx="9144000" cy="43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4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Karnaughove</a:t>
            </a:r>
            <a:r>
              <a:rPr lang="sk-SK" sz="2400" b="1" dirty="0" smtClean="0">
                <a:solidFill>
                  <a:srgbClr val="FF0000"/>
                </a:solidFill>
              </a:rPr>
              <a:t> mapy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64" y="1400944"/>
            <a:ext cx="2000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48" y="1400944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1" y="2515369"/>
            <a:ext cx="1819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48" y="2486794"/>
            <a:ext cx="1762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1" y="4281264"/>
            <a:ext cx="2105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45560"/>
            <a:ext cx="2276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4995"/>
            <a:ext cx="20288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849" y="1181100"/>
            <a:ext cx="2171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nica 2"/>
          <p:cNvCxnSpPr/>
          <p:nvPr/>
        </p:nvCxnSpPr>
        <p:spPr>
          <a:xfrm>
            <a:off x="4788024" y="836712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88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Karnaughove</a:t>
            </a:r>
            <a:r>
              <a:rPr lang="sk-SK" sz="2400" b="1" dirty="0" smtClean="0">
                <a:solidFill>
                  <a:srgbClr val="FF0000"/>
                </a:solidFill>
              </a:rPr>
              <a:t> mapy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480143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66397"/>
            <a:ext cx="4948944" cy="9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2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Kontaktová realizácia logickej funkcie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88432" cy="6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76464" cy="2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1"/>
            <a:ext cx="4752528" cy="15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67544" y="39330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Realizujte logické funkcie kontaktovou schémou: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539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Základné logické členy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885825"/>
            <a:ext cx="8445101" cy="556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R</a:t>
            </a:r>
            <a:r>
              <a:rPr lang="sk-SK" sz="2400" b="1" dirty="0" smtClean="0">
                <a:solidFill>
                  <a:srgbClr val="FF0000"/>
                </a:solidFill>
              </a:rPr>
              <a:t>ealizácia logickej funkcie logickými členmi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0" t="15023" r="4000" b="3375"/>
          <a:stretch>
            <a:fillRect/>
          </a:stretch>
        </p:blipFill>
        <p:spPr bwMode="auto">
          <a:xfrm>
            <a:off x="395536" y="1196751"/>
            <a:ext cx="36575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942975"/>
            <a:ext cx="6638701" cy="38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123728" y="2492896"/>
            <a:ext cx="67687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51520" y="17934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Zakreslite pomocou logických členov a kontaktovou realizáciou: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372" r="2397" b="7175"/>
          <a:stretch>
            <a:fillRect/>
          </a:stretch>
        </p:blipFill>
        <p:spPr bwMode="auto">
          <a:xfrm>
            <a:off x="1910979" y="2564904"/>
            <a:ext cx="723302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36795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Vyplňte pre funkciu AND a OR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744"/>
            <a:ext cx="8558209" cy="68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62" y="908720"/>
            <a:ext cx="864767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040560" cy="50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Číslicové obvody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3" r="13742"/>
          <a:stretch>
            <a:fillRect/>
          </a:stretch>
        </p:blipFill>
        <p:spPr bwMode="auto">
          <a:xfrm>
            <a:off x="3635896" y="0"/>
            <a:ext cx="4608512" cy="150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6084168" y="27809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Analógový signál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 flipH="1" flipV="1">
            <a:off x="1979712" y="1988840"/>
            <a:ext cx="40324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6084168" y="39237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Digitálny signál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6084168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Číslicový signál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3899"/>
            <a:ext cx="9144000" cy="58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837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Do obdĺžnikov na výstupoch hradiel napíšte, aká bude úroveň po privedení núl a jednotiek na vstupy.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8588"/>
            <a:ext cx="8805290" cy="6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50468"/>
          <a:stretch>
            <a:fillRect/>
          </a:stretch>
        </p:blipFill>
        <p:spPr bwMode="auto">
          <a:xfrm>
            <a:off x="35496" y="4149080"/>
            <a:ext cx="6276398" cy="23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95" b="6467"/>
          <a:stretch>
            <a:fillRect/>
          </a:stretch>
        </p:blipFill>
        <p:spPr bwMode="auto">
          <a:xfrm>
            <a:off x="5938888" y="1"/>
            <a:ext cx="317509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5496" y="4462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 obrázkoch sú pohľady zhora na dosky plošných spojov, na ktorých sú obvody realizujúce</a:t>
            </a:r>
          </a:p>
          <a:p>
            <a:r>
              <a:rPr lang="sk-SK" dirty="0" smtClean="0"/>
              <a:t>logické funkcie Y. </a:t>
            </a:r>
          </a:p>
          <a:p>
            <a:r>
              <a:rPr lang="sk-SK" b="1" dirty="0" smtClean="0"/>
              <a:t>Nakreslite schémy zapojenia obvodov, napíšte, aké logické funkcie vykonávajú, nakreslite </a:t>
            </a:r>
            <a:r>
              <a:rPr lang="sk-SK" b="1" dirty="0" err="1" smtClean="0"/>
              <a:t>pravdivostné</a:t>
            </a:r>
            <a:r>
              <a:rPr lang="sk-SK" b="1" dirty="0" smtClean="0"/>
              <a:t> tabuľky.</a:t>
            </a:r>
            <a:endParaRPr lang="sk-SK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20066" y="1772816"/>
            <a:ext cx="62801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04656" cy="622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372200" y="306896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7400 – AND</a:t>
            </a:r>
          </a:p>
          <a:p>
            <a:r>
              <a:rPr lang="sk-SK" dirty="0" smtClean="0"/>
              <a:t>7404 – NOT</a:t>
            </a:r>
          </a:p>
          <a:p>
            <a:r>
              <a:rPr lang="sk-SK" dirty="0" smtClean="0"/>
              <a:t>7486 – EXOR (XOR)</a:t>
            </a:r>
          </a:p>
          <a:p>
            <a:r>
              <a:rPr lang="sk-SK" dirty="0" smtClean="0"/>
              <a:t>7402 -  NOR</a:t>
            </a:r>
          </a:p>
          <a:p>
            <a:r>
              <a:rPr lang="sk-SK" dirty="0" smtClean="0"/>
              <a:t>7432 -  OR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300192" y="188640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Nakreslite schémy zapojenia</a:t>
            </a:r>
          </a:p>
          <a:p>
            <a:r>
              <a:rPr lang="sk-SK" sz="2000" b="1" dirty="0" smtClean="0"/>
              <a:t>obvodov, zistite, akú logickú funkciu obvody vykonávajú a vypíšte </a:t>
            </a:r>
            <a:r>
              <a:rPr lang="sk-SK" sz="2000" b="1" dirty="0" err="1" smtClean="0"/>
              <a:t>pravdivostnú</a:t>
            </a:r>
            <a:r>
              <a:rPr lang="sk-SK" sz="2000" b="1" dirty="0" smtClean="0"/>
              <a:t> tabuľku.</a:t>
            </a:r>
          </a:p>
          <a:p>
            <a:r>
              <a:rPr lang="sk-SK" sz="2000" b="1" dirty="0" smtClean="0"/>
              <a:t>A, B, C sú vstupy, Y je výstup obvodu.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5112568" cy="337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738" r="5153"/>
          <a:stretch>
            <a:fillRect/>
          </a:stretch>
        </p:blipFill>
        <p:spPr bwMode="auto">
          <a:xfrm>
            <a:off x="5364089" y="692696"/>
            <a:ext cx="1728192" cy="17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16024" y="18864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Zakreslite pomocou logických členov a kontaktovou realizáciou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553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919630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Realizujte nasledovné  funkcie logickými členmi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44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51520" y="353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9768" y="550298"/>
            <a:ext cx="889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Realizujte funkcie AND, OR, NAND, NOR, XOR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 pomocou IO:</a:t>
            </a:r>
            <a:endParaRPr lang="sk-SK" b="1" dirty="0"/>
          </a:p>
        </p:txBody>
      </p:sp>
      <p:pic>
        <p:nvPicPr>
          <p:cNvPr id="22530" name="Picture 2" descr="http://mikrokontrolery-pic.cz/wp-content/uploads/jednobitova-uplna-scit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87982"/>
            <a:ext cx="4608512" cy="26533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95536" y="3646642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úplná </a:t>
            </a:r>
            <a:r>
              <a:rPr lang="sk-SK" b="1" dirty="0" err="1" smtClean="0"/>
              <a:t>ščítačka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08104" y="126876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3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číslicová technika: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A1: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57"/>
          <a:stretch/>
        </p:blipFill>
        <p:spPr bwMode="auto">
          <a:xfrm>
            <a:off x="539552" y="1340768"/>
            <a:ext cx="6219825" cy="6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/>
        </p:blipFill>
        <p:spPr bwMode="auto">
          <a:xfrm>
            <a:off x="539551" y="3573016"/>
            <a:ext cx="6219825" cy="7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23528" y="3284984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B1: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286380" y="1357298"/>
            <a:ext cx="114300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929190" y="3714752"/>
            <a:ext cx="114300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2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562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ealizácia logickej funkcie pomocou členov </a:t>
            </a:r>
            <a:r>
              <a:rPr lang="sk-SK" b="1" dirty="0" err="1" smtClean="0"/>
              <a:t>NAND</a:t>
            </a:r>
            <a:endParaRPr lang="sk-SK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6" y="854408"/>
            <a:ext cx="6986304" cy="59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7" y="980728"/>
            <a:ext cx="273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97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Zapojte pomocou MH 7400 a overte funkcie:</a:t>
            </a:r>
            <a:endParaRPr lang="sk-SK" b="1" dirty="0"/>
          </a:p>
        </p:txBody>
      </p:sp>
      <p:pic>
        <p:nvPicPr>
          <p:cNvPr id="5" name="Picture 14" descr="Zapojení logického hradla NAND ve funkci inverto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99"/>
          <a:stretch>
            <a:fillRect/>
          </a:stretch>
        </p:blipFill>
        <p:spPr bwMode="auto">
          <a:xfrm>
            <a:off x="323528" y="1124743"/>
            <a:ext cx="1296144" cy="6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Zapojení dvou hradel NAND jako součinový člen 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16" y="2276872"/>
            <a:ext cx="32107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Zapojení tří hradel NAND jako součtový člen 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59" y="3501008"/>
            <a:ext cx="32248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Zapojení čtyř hradel NAND realizující logickou funkci N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45" y="5229200"/>
            <a:ext cx="34563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Zapojení čtyř hradel NAND realizující logickou funkci X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68759"/>
            <a:ext cx="3456387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51520" y="764704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Invertor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323528" y="198901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Logický člen AND: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23528" y="3212976"/>
            <a:ext cx="322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Logický člen OR: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67544" y="4941168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4. Logický člen NOR: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004047" y="836712"/>
            <a:ext cx="34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Logický člen </a:t>
            </a:r>
            <a:r>
              <a:rPr lang="sk-SK" b="1" dirty="0" err="1" smtClean="0"/>
              <a:t>XOR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5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31" y="2892106"/>
            <a:ext cx="4073418" cy="36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9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51520" y="47667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Spôsoby vyjadrenia logických funkcií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sk-SK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názov funkcie (napr. AND)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slovné vyjadrenie (výstup = 1 ak obidva vstupy = 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pravdivostná</a:t>
            </a:r>
            <a:r>
              <a:rPr lang="sk-SK" sz="2400" dirty="0" smtClean="0"/>
              <a:t> tabuľka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algebraické</a:t>
            </a:r>
            <a:r>
              <a:rPr lang="sk-SK" sz="2400" dirty="0" smtClean="0"/>
              <a:t> vyjadrenie (Y=A.B)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Karnaughova</a:t>
            </a:r>
            <a:r>
              <a:rPr lang="sk-SK" sz="2400" dirty="0" smtClean="0"/>
              <a:t> mapa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kontaktová </a:t>
            </a:r>
            <a:r>
              <a:rPr lang="sk-SK" sz="2400" dirty="0"/>
              <a:t>realizácia </a:t>
            </a:r>
            <a:r>
              <a:rPr lang="sk-SK" sz="2400" dirty="0" smtClean="0"/>
              <a:t>schémy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realizácia </a:t>
            </a:r>
            <a:r>
              <a:rPr lang="sk-SK" sz="2400" dirty="0"/>
              <a:t>logickými </a:t>
            </a:r>
            <a:r>
              <a:rPr lang="sk-SK" sz="2400" dirty="0" smtClean="0"/>
              <a:t>členmi</a:t>
            </a:r>
            <a:endParaRPr lang="sk-SK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161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3" t="3802" r="15234" b="20166"/>
          <a:stretch>
            <a:fillRect/>
          </a:stretch>
        </p:blipFill>
        <p:spPr bwMode="auto">
          <a:xfrm>
            <a:off x="7308304" y="270892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8388424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812360" y="31316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316416" y="31316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884368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0" r="24401" b="39521"/>
          <a:stretch>
            <a:fillRect/>
          </a:stretch>
        </p:blipFill>
        <p:spPr bwMode="auto">
          <a:xfrm>
            <a:off x="6732240" y="4509120"/>
            <a:ext cx="2160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 descr="Výsledok vyhľadávania obrázkov pre dopyt 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5998040"/>
            <a:ext cx="2543944" cy="6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ovná spojnica 15"/>
          <p:cNvCxnSpPr/>
          <p:nvPr/>
        </p:nvCxnSpPr>
        <p:spPr>
          <a:xfrm flipH="1">
            <a:off x="8028384" y="61653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3779912" y="1916832"/>
            <a:ext cx="36724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3851920" y="2924944"/>
            <a:ext cx="37444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4355976" y="3356992"/>
            <a:ext cx="23042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3851920" y="3861048"/>
            <a:ext cx="288032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8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mikrokontrolery-pic.cz/wp-content/uploads/jednobitova-polovicni-scitac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176464" cy="215559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sčítačka):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7020272" y="83671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NAND-7400N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5112568" cy="294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23528" y="31409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6. Realizujte </a:t>
            </a:r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klopný</a:t>
            </a:r>
            <a:r>
              <a:rPr lang="sk-SK" b="1" dirty="0" smtClean="0"/>
              <a:t> obvod pomocou hradiel NAND a IO 7400: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80112" y="364502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stabilizovaný zdroj , IO MH7400, </a:t>
            </a:r>
          </a:p>
          <a:p>
            <a:r>
              <a:rPr lang="sk-SK" dirty="0" smtClean="0"/>
              <a:t>C – kondenzátor, 10nF; 100nF</a:t>
            </a:r>
          </a:p>
          <a:p>
            <a:r>
              <a:rPr lang="sk-SK" dirty="0" smtClean="0"/>
              <a:t>R – </a:t>
            </a:r>
            <a:r>
              <a:rPr lang="sk-SK" dirty="0" err="1" smtClean="0"/>
              <a:t>rezistor</a:t>
            </a:r>
            <a:r>
              <a:rPr lang="sk-SK" dirty="0" smtClean="0"/>
              <a:t> - 100 Ohm, 267 Ohm, 1490 Ohm, 1000 Ohm, 218 Ohm, 465 Ohm.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724128" y="515719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Pomocou osciloskopu určite oscilačnú frekvenciu a porovnajte so vzťahom f=1/(3*R*C)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Overenie vedomostí: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57"/>
          <a:stretch/>
        </p:blipFill>
        <p:spPr bwMode="auto">
          <a:xfrm>
            <a:off x="539552" y="1340768"/>
            <a:ext cx="6219825" cy="6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/>
        </p:blipFill>
        <p:spPr bwMode="auto">
          <a:xfrm>
            <a:off x="539551" y="3573016"/>
            <a:ext cx="6219825" cy="7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95536" y="3284984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B</a:t>
            </a:r>
            <a:r>
              <a:rPr lang="sk-SK" b="1" dirty="0" smtClean="0"/>
              <a:t>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286380" y="1357298"/>
            <a:ext cx="114300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929190" y="3714752"/>
            <a:ext cx="114300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2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4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2843808" y="404664"/>
            <a:ext cx="936104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476672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Realizujte nasledovné  funkcie logickými členmi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44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mikrokontrolery-pic.cz/wp-content/uploads/jednobitova-uplna-scit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608512" cy="26533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95536" y="3203684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úplná </a:t>
            </a:r>
            <a:r>
              <a:rPr lang="sk-SK" b="1" dirty="0" err="1" smtClean="0"/>
              <a:t>ščítačka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08104" y="82580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3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4626"/>
            <a:ext cx="7632848" cy="475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2758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239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2758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23766"/>
            <a:ext cx="8064896" cy="42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441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843808" cy="25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91046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7843"/>
            <a:ext cx="3168352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90808"/>
            <a:ext cx="4608512" cy="26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07504" y="18864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Navrhnite DPS v </a:t>
            </a:r>
            <a:r>
              <a:rPr lang="sk-SK" b="1" dirty="0" err="1" smtClean="0"/>
              <a:t>Layoute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Zapojte pomocou kontaktnej plochy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355976" y="57332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716016" y="54452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220072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292080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65212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156176" y="51571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12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61561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13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6516216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11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92280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10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16428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9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7524328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</a:t>
            </a:r>
            <a:endParaRPr lang="sk-S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562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52lab.vsb.cz/MinServer/PraceStud/APaS/Kubanek/Cv1/Image0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56" b="19793"/>
          <a:stretch>
            <a:fillRect/>
          </a:stretch>
        </p:blipFill>
        <p:spPr bwMode="auto">
          <a:xfrm>
            <a:off x="539552" y="1105639"/>
            <a:ext cx="8044502" cy="48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95536" y="23103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Úrovne </a:t>
            </a:r>
            <a:r>
              <a:rPr lang="sk-SK" sz="2400" b="1" dirty="0" err="1" smtClean="0">
                <a:solidFill>
                  <a:srgbClr val="FF0000"/>
                </a:solidFill>
              </a:rPr>
              <a:t>TTL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5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8918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88" y="2664296"/>
            <a:ext cx="540883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Logický súčet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27584" y="83671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Logický súčet </a:t>
            </a:r>
            <a:r>
              <a:rPr lang="sk-SK" sz="2000" dirty="0"/>
              <a:t>je operácia disjunkcie alebo zjednotenia a označuje sa znakom </a:t>
            </a:r>
            <a:r>
              <a:rPr lang="sk-SK" sz="2000" b="1" dirty="0" smtClean="0"/>
              <a:t>V</a:t>
            </a:r>
            <a:r>
              <a:rPr lang="sk-SK" sz="2000" dirty="0" smtClean="0"/>
              <a:t>. </a:t>
            </a:r>
            <a:r>
              <a:rPr lang="sk-SK" sz="2000" dirty="0"/>
              <a:t>V praxi sa často </a:t>
            </a:r>
            <a:r>
              <a:rPr lang="sk-SK" sz="2000" dirty="0" smtClean="0"/>
              <a:t>používa </a:t>
            </a:r>
            <a:r>
              <a:rPr lang="sk-SK" sz="2000" dirty="0" err="1" smtClean="0"/>
              <a:t>algebraický</a:t>
            </a:r>
            <a:r>
              <a:rPr lang="sk-SK" sz="2000" dirty="0" smtClean="0"/>
              <a:t> </a:t>
            </a:r>
            <a:r>
              <a:rPr lang="sk-SK" sz="2000" dirty="0"/>
              <a:t>zápis: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800200" cy="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984776" cy="24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5" r="29789" b="41583"/>
          <a:stretch>
            <a:fillRect/>
          </a:stretch>
        </p:blipFill>
        <p:spPr bwMode="auto">
          <a:xfrm>
            <a:off x="827584" y="4869160"/>
            <a:ext cx="3024336" cy="1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067944" y="58679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OR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86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Logický súčin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908720"/>
            <a:ext cx="803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Logický súčin </a:t>
            </a:r>
            <a:r>
              <a:rPr lang="sk-SK" sz="2000" dirty="0"/>
              <a:t>je operácia konjunkcie alebo prieniku, označuje sa znakom </a:t>
            </a:r>
            <a:r>
              <a:rPr lang="sk-SK" sz="2000" b="1" dirty="0" smtClean="0"/>
              <a:t> </a:t>
            </a:r>
            <a:r>
              <a:rPr lang="el-GR" sz="2000" b="1" dirty="0" smtClean="0"/>
              <a:t>ᴧ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V </a:t>
            </a:r>
            <a:r>
              <a:rPr lang="sk-SK" sz="2000" dirty="0"/>
              <a:t>praxi sa často </a:t>
            </a:r>
            <a:r>
              <a:rPr lang="sk-SK" sz="2000" dirty="0" smtClean="0"/>
              <a:t>používa </a:t>
            </a:r>
            <a:r>
              <a:rPr lang="sk-SK" sz="2000" dirty="0" err="1" smtClean="0"/>
              <a:t>algebraický</a:t>
            </a:r>
            <a:r>
              <a:rPr lang="sk-SK" sz="2000" dirty="0" smtClean="0"/>
              <a:t> </a:t>
            </a:r>
            <a:r>
              <a:rPr lang="sk-SK" sz="2000" dirty="0"/>
              <a:t>zápis: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11" y="1556792"/>
            <a:ext cx="2111005" cy="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0" r="26201" b="39521"/>
          <a:stretch>
            <a:fillRect/>
          </a:stretch>
        </p:blipFill>
        <p:spPr bwMode="auto">
          <a:xfrm>
            <a:off x="827584" y="5229200"/>
            <a:ext cx="34203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479786"/>
            <a:ext cx="73336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572000" y="58679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AND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550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Logická negácia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27584" y="90872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Logická negácia </a:t>
            </a:r>
            <a:r>
              <a:rPr lang="sk-SK" sz="2000" dirty="0"/>
              <a:t>je operácia negácie, záporu. V praxi sa často používa </a:t>
            </a:r>
            <a:r>
              <a:rPr lang="sk-SK" sz="2000" dirty="0" err="1"/>
              <a:t>algebraický</a:t>
            </a:r>
            <a:r>
              <a:rPr lang="sk-SK" sz="2000" dirty="0"/>
              <a:t> zápis: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966934" cy="83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89" r="30932" b="39133"/>
          <a:stretch>
            <a:fillRect/>
          </a:stretch>
        </p:blipFill>
        <p:spPr bwMode="auto">
          <a:xfrm>
            <a:off x="899592" y="4869160"/>
            <a:ext cx="32019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348880"/>
            <a:ext cx="77872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283968" y="55799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NOT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2939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Prehľad kombinačných logických funkcií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885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280920" cy="29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74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Prehľad kombinačných logických funkcií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8352929" cy="29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37" y="3670732"/>
            <a:ext cx="8399219" cy="29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7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</TotalTime>
  <Words>702</Words>
  <Application>Microsoft Office PowerPoint</Application>
  <PresentationFormat>Prezentácia na obrazovke (4:3)</PresentationFormat>
  <Paragraphs>127</Paragraphs>
  <Slides>40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163</cp:revision>
  <dcterms:created xsi:type="dcterms:W3CDTF">2013-03-10T18:11:54Z</dcterms:created>
  <dcterms:modified xsi:type="dcterms:W3CDTF">2017-12-03T21:03:18Z</dcterms:modified>
</cp:coreProperties>
</file>