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96" r:id="rId5"/>
    <p:sldId id="259" r:id="rId6"/>
    <p:sldId id="260" r:id="rId7"/>
    <p:sldId id="261" r:id="rId8"/>
    <p:sldId id="266" r:id="rId9"/>
    <p:sldId id="267" r:id="rId10"/>
    <p:sldId id="268" r:id="rId11"/>
    <p:sldId id="269" r:id="rId12"/>
    <p:sldId id="262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77" r:id="rId28"/>
    <p:sldId id="299" r:id="rId29"/>
    <p:sldId id="300" r:id="rId30"/>
    <p:sldId id="291" r:id="rId31"/>
    <p:sldId id="304" r:id="rId32"/>
    <p:sldId id="301" r:id="rId33"/>
    <p:sldId id="302" r:id="rId34"/>
    <p:sldId id="305" r:id="rId35"/>
    <p:sldId id="306" r:id="rId36"/>
    <p:sldId id="307" r:id="rId37"/>
    <p:sldId id="308" r:id="rId38"/>
  </p:sldIdLst>
  <p:sldSz cx="9144000" cy="6858000" type="screen4x3"/>
  <p:notesSz cx="10234613" cy="70993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4660"/>
  </p:normalViewPr>
  <p:slideViewPr>
    <p:cSldViewPr>
      <p:cViewPr varScale="1">
        <p:scale>
          <a:sx n="68" d="100"/>
          <a:sy n="68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6179" cy="354615"/>
          </a:xfrm>
          <a:prstGeom prst="rect">
            <a:avLst/>
          </a:prstGeom>
        </p:spPr>
        <p:txBody>
          <a:bodyPr vert="horz" lIns="95802" tIns="47901" rIns="95802" bIns="47901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796074" y="0"/>
            <a:ext cx="4436178" cy="354615"/>
          </a:xfrm>
          <a:prstGeom prst="rect">
            <a:avLst/>
          </a:prstGeom>
        </p:spPr>
        <p:txBody>
          <a:bodyPr vert="horz" lIns="95802" tIns="47901" rIns="95802" bIns="47901" rtlCol="0"/>
          <a:lstStyle>
            <a:lvl1pPr algn="r">
              <a:defRPr sz="1300"/>
            </a:lvl1pPr>
          </a:lstStyle>
          <a:p>
            <a:fld id="{E3F3D2C7-AE25-45E5-A750-AAEBF1E10D09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2" y="6743519"/>
            <a:ext cx="4436179" cy="354615"/>
          </a:xfrm>
          <a:prstGeom prst="rect">
            <a:avLst/>
          </a:prstGeom>
        </p:spPr>
        <p:txBody>
          <a:bodyPr vert="horz" lIns="95802" tIns="47901" rIns="95802" bIns="47901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796074" y="6743519"/>
            <a:ext cx="4436178" cy="354615"/>
          </a:xfrm>
          <a:prstGeom prst="rect">
            <a:avLst/>
          </a:prstGeom>
        </p:spPr>
        <p:txBody>
          <a:bodyPr vert="horz" lIns="95802" tIns="47901" rIns="95802" bIns="47901" rtlCol="0" anchor="b"/>
          <a:lstStyle>
            <a:lvl1pPr algn="r">
              <a:defRPr sz="1300"/>
            </a:lvl1pPr>
          </a:lstStyle>
          <a:p>
            <a:fld id="{C753E602-1D7A-41C6-856F-8E43CC425E6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4965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8" cy="354965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0CDDEA0E-B59A-4084-9850-59FD9BAFAB65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1813"/>
            <a:ext cx="3549650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1023463" y="3372168"/>
            <a:ext cx="8187690" cy="3194685"/>
          </a:xfrm>
          <a:prstGeom prst="rect">
            <a:avLst/>
          </a:prstGeom>
        </p:spPr>
        <p:txBody>
          <a:bodyPr vert="horz" lIns="99040" tIns="49520" rIns="99040" bIns="495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2" y="6743103"/>
            <a:ext cx="4434998" cy="354965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797248" y="6743103"/>
            <a:ext cx="4434998" cy="354965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384BCF10-5035-4FE7-B306-67DD45CFEC7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82180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715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158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6646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4837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970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0639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2432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6431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6969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9043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1EC5-98AA-4A8B-A82E-FC6CB5E25068}" type="datetimeFigureOut">
              <a:rPr lang="sk-SK" smtClean="0"/>
              <a:pPr/>
              <a:t>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A448-A668-4986-8B69-AFE3578AED6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25909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gif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gif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55610"/>
            <a:ext cx="7346568" cy="2772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Analógové obvody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827584" y="3563724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Číslicové obvody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74139"/>
            <a:ext cx="3529268" cy="278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812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Prehľad kombinačných logických funkcií</a:t>
            </a:r>
            <a:endParaRPr lang="sk-SK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052736"/>
            <a:ext cx="851179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8779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Prehľad kombinačných logických funkcií</a:t>
            </a:r>
            <a:endParaRPr lang="sk-SK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47122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177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Zákony a pravidlá</a:t>
            </a:r>
            <a:endParaRPr lang="sk-SK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" y="862013"/>
            <a:ext cx="9074387" cy="5609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449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Karnaughove</a:t>
            </a:r>
            <a:r>
              <a:rPr lang="sk-SK" b="1" dirty="0" smtClean="0">
                <a:solidFill>
                  <a:srgbClr val="FF0000"/>
                </a:solidFill>
              </a:rPr>
              <a:t> mapy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64" y="1400944"/>
            <a:ext cx="200025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848" y="1400944"/>
            <a:ext cx="1676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51" y="2515369"/>
            <a:ext cx="18192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848" y="2486794"/>
            <a:ext cx="17621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51" y="4281264"/>
            <a:ext cx="2105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4145560"/>
            <a:ext cx="22764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94995"/>
            <a:ext cx="20288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849" y="1181100"/>
            <a:ext cx="21717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Rovná spojnica 2"/>
          <p:cNvCxnSpPr/>
          <p:nvPr/>
        </p:nvCxnSpPr>
        <p:spPr>
          <a:xfrm>
            <a:off x="4788024" y="836712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188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Karnaughove</a:t>
            </a:r>
            <a:r>
              <a:rPr lang="sk-SK" b="1" dirty="0" smtClean="0"/>
              <a:t> mapy</a:t>
            </a:r>
            <a:endParaRPr lang="sk-SK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362213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17" y="4530293"/>
            <a:ext cx="4948944" cy="9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224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Kontaktová realizácia logickej funkcie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5425"/>
            <a:ext cx="8712968" cy="3624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396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Kontaktová realizácia logickej funkcie</a:t>
            </a:r>
            <a:endParaRPr lang="sk-SK" b="1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14499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937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Základné logické členy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885825"/>
            <a:ext cx="8445101" cy="5567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862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R</a:t>
            </a:r>
            <a:r>
              <a:rPr lang="sk-SK" b="1" dirty="0" smtClean="0">
                <a:solidFill>
                  <a:srgbClr val="FF0000"/>
                </a:solidFill>
              </a:rPr>
              <a:t>ealizácia logickej funkcie logickými členmi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09650"/>
            <a:ext cx="7200800" cy="555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510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R</a:t>
            </a:r>
            <a:r>
              <a:rPr lang="sk-SK" b="1" dirty="0" smtClean="0"/>
              <a:t>ealizácia logickej funkcie pomocou členov </a:t>
            </a:r>
            <a:r>
              <a:rPr lang="sk-SK" b="1" dirty="0" err="1" smtClean="0"/>
              <a:t>NAND</a:t>
            </a:r>
            <a:endParaRPr lang="sk-SK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036495" cy="258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418" y="3652081"/>
            <a:ext cx="3960440" cy="298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426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Číslicové obvody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827584" y="889844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Dôvody pre používanie číslicovej techniky: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zmenšila </a:t>
            </a:r>
            <a:r>
              <a:rPr lang="sk-SK" dirty="0"/>
              <a:t>váha, veľkosť a cena </a:t>
            </a:r>
            <a:r>
              <a:rPr lang="sk-SK" dirty="0" smtClean="0"/>
              <a:t>obvodov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err="1" smtClean="0"/>
              <a:t>IO</a:t>
            </a:r>
            <a:r>
              <a:rPr lang="sk-SK" dirty="0" smtClean="0"/>
              <a:t> </a:t>
            </a:r>
            <a:r>
              <a:rPr lang="sk-SK" dirty="0"/>
              <a:t>(integrované obvody) nahradili zložité obvody (v niektorých prípadoch aj celé prístroje</a:t>
            </a:r>
            <a:r>
              <a:rPr lang="sk-SK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zväčšila </a:t>
            </a:r>
            <a:r>
              <a:rPr lang="sk-SK" dirty="0"/>
              <a:t>sa presnosť a výkonnosť </a:t>
            </a: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zväčšil </a:t>
            </a:r>
            <a:r>
              <a:rPr lang="sk-SK" dirty="0"/>
              <a:t>sa dynamický </a:t>
            </a:r>
            <a:r>
              <a:rPr lang="sk-SK" dirty="0" smtClean="0"/>
              <a:t>rozsah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zväčšila </a:t>
            </a:r>
            <a:r>
              <a:rPr lang="sk-SK" dirty="0"/>
              <a:t>sa </a:t>
            </a:r>
            <a:r>
              <a:rPr lang="sk-SK" dirty="0" smtClean="0"/>
              <a:t>stabilita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pohodlnosť </a:t>
            </a:r>
            <a:r>
              <a:rPr lang="sk-SK" dirty="0"/>
              <a:t>(priame desiatkové odčítanie dát vylučuje nesprávne odčítanie meraných hodnôt</a:t>
            </a:r>
            <a:r>
              <a:rPr lang="sk-SK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automatizácia </a:t>
            </a:r>
            <a:r>
              <a:rPr lang="sk-SK" dirty="0"/>
              <a:t>(pomocou </a:t>
            </a:r>
            <a:r>
              <a:rPr lang="sk-SK" dirty="0" err="1"/>
              <a:t>IO</a:t>
            </a:r>
            <a:r>
              <a:rPr lang="sk-SK" dirty="0"/>
              <a:t> alebo PC – programovanie operácií</a:t>
            </a:r>
            <a:r>
              <a:rPr lang="sk-SK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jednoduchá konštrukcia</a:t>
            </a:r>
          </a:p>
        </p:txBody>
      </p:sp>
    </p:spTree>
    <p:extLst>
      <p:ext uri="{BB962C8B-B14F-4D97-AF65-F5344CB8AC3E}">
        <p14:creationId xmlns="" xmlns:p14="http://schemas.microsoft.com/office/powerpoint/2010/main" val="39757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R</a:t>
            </a:r>
            <a:r>
              <a:rPr lang="sk-SK" b="1" dirty="0" smtClean="0"/>
              <a:t>ealizácia logickej funkcie pomocou členov </a:t>
            </a:r>
            <a:r>
              <a:rPr lang="sk-SK" b="1" dirty="0" err="1" smtClean="0"/>
              <a:t>NAND</a:t>
            </a:r>
            <a:endParaRPr lang="sk-SK" b="1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16" y="854408"/>
            <a:ext cx="6986304" cy="593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17" y="980728"/>
            <a:ext cx="2733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597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</a:t>
            </a:r>
            <a:r>
              <a:rPr lang="sk-SK" b="1" dirty="0" err="1" smtClean="0"/>
              <a:t>MULTIPLEXOR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323528" y="83671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Multiplexor</a:t>
            </a:r>
            <a:r>
              <a:rPr lang="sk-SK" dirty="0"/>
              <a:t> je elektronický obvod, ktorý sa používa k výberu a k vedeniu akéhokoľvek s určitého </a:t>
            </a:r>
            <a:r>
              <a:rPr lang="sk-SK" dirty="0" smtClean="0"/>
              <a:t>počtu vstupných </a:t>
            </a:r>
            <a:r>
              <a:rPr lang="sk-SK" dirty="0"/>
              <a:t>signálov na jednoduchý výstup.</a:t>
            </a:r>
          </a:p>
          <a:p>
            <a:r>
              <a:rPr lang="sk-SK" dirty="0"/>
              <a:t>Najjednoduchšia forma – </a:t>
            </a:r>
            <a:r>
              <a:rPr lang="sk-SK" dirty="0" err="1"/>
              <a:t>viacpozičný</a:t>
            </a:r>
            <a:r>
              <a:rPr lang="sk-SK" dirty="0"/>
              <a:t> prepínač: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287311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665" y="2060847"/>
            <a:ext cx="4063783" cy="422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505738"/>
            <a:ext cx="20574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580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</a:t>
            </a:r>
            <a:r>
              <a:rPr lang="sk-SK" b="1" dirty="0" err="1" smtClean="0"/>
              <a:t>DEMULTIPLEXOR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323528" y="112474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Je to v podstate obrátený </a:t>
            </a:r>
            <a:r>
              <a:rPr lang="sk-SK" dirty="0" err="1"/>
              <a:t>multiplexor</a:t>
            </a:r>
            <a:r>
              <a:rPr lang="sk-SK" dirty="0"/>
              <a:t> – jeden vstup sa </a:t>
            </a:r>
            <a:r>
              <a:rPr lang="sk-SK" dirty="0" smtClean="0"/>
              <a:t>prepína na </a:t>
            </a:r>
            <a:r>
              <a:rPr lang="sk-SK" dirty="0"/>
              <a:t>viacero výstupov.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2520280" cy="157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1895908"/>
            <a:ext cx="2808313" cy="225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ĺžnik 4"/>
          <p:cNvSpPr/>
          <p:nvPr/>
        </p:nvSpPr>
        <p:spPr>
          <a:xfrm>
            <a:off x="3980579" y="1556655"/>
            <a:ext cx="412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Jednoduchý dvojvýstupový </a:t>
            </a:r>
            <a:r>
              <a:rPr lang="sk-SK" dirty="0" err="1"/>
              <a:t>demultiplexor</a:t>
            </a:r>
            <a:r>
              <a:rPr lang="sk-SK" dirty="0"/>
              <a:t>: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65104"/>
            <a:ext cx="1872208" cy="149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174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</a:t>
            </a:r>
            <a:r>
              <a:rPr lang="sk-SK" b="1" dirty="0" err="1" smtClean="0"/>
              <a:t>KOMPARÁTOR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323528" y="98072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Komparátor</a:t>
            </a:r>
            <a:r>
              <a:rPr lang="sk-SK" dirty="0"/>
              <a:t> je </a:t>
            </a:r>
            <a:r>
              <a:rPr lang="sk-SK" dirty="0" err="1"/>
              <a:t>KLO</a:t>
            </a:r>
            <a:r>
              <a:rPr lang="sk-SK" dirty="0"/>
              <a:t> pre porovnávanie hodnôt na vstupe, pričom vyhodnocuje 3 základné stavy: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295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3479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SČÍTAČKA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339761" y="83671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Je to </a:t>
            </a:r>
            <a:r>
              <a:rPr lang="sk-SK" dirty="0" err="1"/>
              <a:t>KLO</a:t>
            </a:r>
            <a:r>
              <a:rPr lang="sk-SK" dirty="0"/>
              <a:t>, ktorý sčíta 2 binárne čísla. Použitie – číslicové počítače, elektronické </a:t>
            </a:r>
            <a:r>
              <a:rPr lang="sk-SK" dirty="0" smtClean="0"/>
              <a:t>kalkulačky, mikroprocesory </a:t>
            </a:r>
            <a:r>
              <a:rPr lang="sk-SK" dirty="0"/>
              <a:t>a iné zariadenia využívajúce matematické operácie.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279918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/>
          <p:cNvSpPr/>
          <p:nvPr/>
        </p:nvSpPr>
        <p:spPr>
          <a:xfrm>
            <a:off x="3779912" y="19168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/>
              <a:t>Ak by sme neuvažovali prenos do </a:t>
            </a:r>
            <a:r>
              <a:rPr lang="sk-SK" dirty="0" smtClean="0"/>
              <a:t>vyššieho rádu vidíme </a:t>
            </a:r>
            <a:r>
              <a:rPr lang="sk-SK" dirty="0"/>
              <a:t>, že takéto spočítavanie môžeme vyriešiť </a:t>
            </a:r>
            <a:r>
              <a:rPr lang="sk-SK" dirty="0" smtClean="0"/>
              <a:t>logickým členom </a:t>
            </a:r>
            <a:r>
              <a:rPr lang="sk-SK" dirty="0"/>
              <a:t>X</a:t>
            </a:r>
            <a:r>
              <a:rPr lang="sk-SK" dirty="0" smtClean="0"/>
              <a:t>OR </a:t>
            </a:r>
            <a:r>
              <a:rPr lang="sk-SK" dirty="0"/>
              <a:t>(výsledok je 1 ak vstupy nie sú zhodné). </a:t>
            </a:r>
            <a:endParaRPr lang="sk-SK" dirty="0" smtClean="0"/>
          </a:p>
          <a:p>
            <a:r>
              <a:rPr lang="sk-SK" dirty="0" smtClean="0"/>
              <a:t>Prenos </a:t>
            </a:r>
            <a:r>
              <a:rPr lang="sk-SK" dirty="0"/>
              <a:t>môžeme vyriešiť členom AND (prenos </a:t>
            </a:r>
            <a:r>
              <a:rPr lang="sk-SK" dirty="0" smtClean="0"/>
              <a:t>nastáva iba </a:t>
            </a:r>
            <a:r>
              <a:rPr lang="sk-SK" dirty="0"/>
              <a:t>ak sú oba vstupy 1). </a:t>
            </a:r>
            <a:endParaRPr lang="sk-SK" dirty="0" smtClean="0"/>
          </a:p>
          <a:p>
            <a:r>
              <a:rPr lang="sk-SK" dirty="0" smtClean="0"/>
              <a:t>Kombináciou </a:t>
            </a:r>
            <a:r>
              <a:rPr lang="sk-SK" dirty="0"/>
              <a:t>týchto členov dostaneme </a:t>
            </a:r>
            <a:r>
              <a:rPr lang="sk-SK" dirty="0" smtClean="0"/>
              <a:t>polovičnú </a:t>
            </a:r>
            <a:r>
              <a:rPr lang="sk-SK" dirty="0"/>
              <a:t>sčítačku</a:t>
            </a:r>
            <a:r>
              <a:rPr lang="sk-SK" dirty="0" smtClean="0"/>
              <a:t>:</a:t>
            </a:r>
            <a:endParaRPr lang="sk-SK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28653"/>
            <a:ext cx="3181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13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SČÍTAČKA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344813" y="796062"/>
            <a:ext cx="1622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/>
              <a:t>Úplná sčítačka:</a:t>
            </a:r>
            <a:endParaRPr lang="sk-SK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72678"/>
            <a:ext cx="4032448" cy="224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56992"/>
            <a:ext cx="6597550" cy="32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501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Druhy kombinačných logických obvodov - </a:t>
            </a:r>
            <a:r>
              <a:rPr lang="sk-SK" b="1" dirty="0" err="1" smtClean="0"/>
              <a:t>KÓDER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323528" y="90872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Je to </a:t>
            </a:r>
            <a:r>
              <a:rPr lang="sk-SK" dirty="0" err="1"/>
              <a:t>KLO</a:t>
            </a:r>
            <a:r>
              <a:rPr lang="sk-SK" dirty="0"/>
              <a:t>, ktorý prijíma jeden alebo viac vstupov a generuje niekoľkobitový binárny výstupný kód.</a:t>
            </a:r>
          </a:p>
          <a:p>
            <a:endParaRPr lang="sk-SK" dirty="0" smtClean="0"/>
          </a:p>
          <a:p>
            <a:r>
              <a:rPr lang="sk-SK" dirty="0" err="1" smtClean="0"/>
              <a:t>Kóder</a:t>
            </a:r>
            <a:r>
              <a:rPr lang="sk-SK" dirty="0" smtClean="0"/>
              <a:t> </a:t>
            </a:r>
            <a:r>
              <a:rPr lang="sk-SK" dirty="0"/>
              <a:t>desiatkového vstupu klávesnice na kód </a:t>
            </a:r>
            <a:r>
              <a:rPr lang="sk-SK" dirty="0" err="1"/>
              <a:t>BCD</a:t>
            </a:r>
            <a:r>
              <a:rPr lang="sk-SK" dirty="0"/>
              <a:t>: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22" y="2166357"/>
            <a:ext cx="3527789" cy="41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ĺžnik 4"/>
          <p:cNvSpPr/>
          <p:nvPr/>
        </p:nvSpPr>
        <p:spPr>
          <a:xfrm>
            <a:off x="4355976" y="22016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/>
              <a:t>Princíp: </a:t>
            </a:r>
            <a:r>
              <a:rPr lang="sk-SK" dirty="0"/>
              <a:t>po stlačení klávesy 6 sa otvorí hradlo B a C. Ostatné ostávajú zavreté. Ak si tento výstup </a:t>
            </a:r>
            <a:r>
              <a:rPr lang="sk-SK" dirty="0" smtClean="0"/>
              <a:t>prepíšeme </a:t>
            </a:r>
            <a:r>
              <a:rPr lang="pl-PL" dirty="0" smtClean="0"/>
              <a:t>do </a:t>
            </a:r>
            <a:r>
              <a:rPr lang="pl-PL" dirty="0"/>
              <a:t>binárnej sústavy, dostaneme kód:</a:t>
            </a:r>
            <a:endParaRPr lang="sk-SK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72043"/>
            <a:ext cx="1860135" cy="1327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ĺžnik 5"/>
          <p:cNvSpPr/>
          <p:nvPr/>
        </p:nvSpPr>
        <p:spPr>
          <a:xfrm>
            <a:off x="4572000" y="5003884"/>
            <a:ext cx="2251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čo predstavuje číslo 6.</a:t>
            </a:r>
          </a:p>
        </p:txBody>
      </p:sp>
    </p:spTree>
    <p:extLst>
      <p:ext uri="{BB962C8B-B14F-4D97-AF65-F5344CB8AC3E}">
        <p14:creationId xmlns="" xmlns:p14="http://schemas.microsoft.com/office/powerpoint/2010/main" val="679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919630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Realizujte nasledovné  funkcie logickými členmi v programe </a:t>
            </a:r>
            <a:r>
              <a:rPr lang="sk-SK" b="1" dirty="0" err="1" smtClean="0"/>
              <a:t>Multisim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51678"/>
            <a:ext cx="434404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251520" y="3533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ZADANIE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49768" y="550298"/>
            <a:ext cx="889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Realizujte funkcie AND, OR, NAND, NOR, XOR v programe </a:t>
            </a:r>
            <a:r>
              <a:rPr lang="sk-SK" b="1" dirty="0" err="1" smtClean="0"/>
              <a:t>Multisim</a:t>
            </a:r>
            <a:r>
              <a:rPr lang="sk-SK" b="1" dirty="0" smtClean="0"/>
              <a:t> pomocou IO:</a:t>
            </a:r>
            <a:endParaRPr lang="sk-SK" b="1" dirty="0"/>
          </a:p>
        </p:txBody>
      </p:sp>
      <p:pic>
        <p:nvPicPr>
          <p:cNvPr id="22530" name="Picture 2" descr="http://mikrokontrolery-pic.cz/wp-content/uploads/jednobitova-uplna-scitac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87982"/>
            <a:ext cx="4608512" cy="2653386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395536" y="3646642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Realizujte nasledovnú funkciu v </a:t>
            </a:r>
            <a:r>
              <a:rPr lang="sk-SK" b="1" dirty="0" err="1" smtClean="0"/>
              <a:t>Multisime</a:t>
            </a:r>
            <a:r>
              <a:rPr lang="sk-SK" b="1" dirty="0" smtClean="0"/>
              <a:t> (jednobitová úplná </a:t>
            </a:r>
            <a:r>
              <a:rPr lang="sk-SK" b="1" dirty="0" err="1" smtClean="0"/>
              <a:t>ščítačka</a:t>
            </a:r>
            <a:r>
              <a:rPr lang="sk-SK" b="1" dirty="0" smtClean="0"/>
              <a:t>):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5508104" y="1268760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AND-7408J</a:t>
            </a:r>
          </a:p>
          <a:p>
            <a:r>
              <a:rPr lang="sk-SK" dirty="0" smtClean="0"/>
              <a:t>OR-7432N</a:t>
            </a:r>
          </a:p>
          <a:p>
            <a:r>
              <a:rPr lang="sk-SK" dirty="0" smtClean="0"/>
              <a:t>NAND-7400N</a:t>
            </a:r>
          </a:p>
          <a:p>
            <a:r>
              <a:rPr lang="sk-SK" dirty="0" smtClean="0"/>
              <a:t>NOR-7402N</a:t>
            </a:r>
          </a:p>
          <a:p>
            <a:r>
              <a:rPr lang="sk-SK" dirty="0" smtClean="0"/>
              <a:t>NEG-7404N</a:t>
            </a:r>
          </a:p>
          <a:p>
            <a:r>
              <a:rPr lang="sk-SK" dirty="0" smtClean="0"/>
              <a:t>XOR-7486N</a:t>
            </a:r>
          </a:p>
          <a:p>
            <a:r>
              <a:rPr lang="sk-SK" dirty="0" smtClean="0"/>
              <a:t>NAND-7412N</a:t>
            </a:r>
          </a:p>
          <a:p>
            <a:r>
              <a:rPr lang="sk-SK" dirty="0" smtClean="0"/>
              <a:t>NOR–7427N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633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188640"/>
            <a:ext cx="813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 Zapojte pomocou MH 7400 a overte funkcie:</a:t>
            </a:r>
            <a:endParaRPr lang="sk-SK" b="1" dirty="0"/>
          </a:p>
        </p:txBody>
      </p:sp>
      <p:pic>
        <p:nvPicPr>
          <p:cNvPr id="5" name="Picture 14" descr="Zapojení logického hradla NAND ve funkci inverto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7999"/>
          <a:stretch>
            <a:fillRect/>
          </a:stretch>
        </p:blipFill>
        <p:spPr bwMode="auto">
          <a:xfrm>
            <a:off x="323528" y="1124743"/>
            <a:ext cx="1296144" cy="67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Zapojení dvou hradel NAND jako součinový člen 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16" y="2276872"/>
            <a:ext cx="321078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Zapojení tří hradel NAND jako součtový člen 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59" y="3501008"/>
            <a:ext cx="322487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7" descr="Zapojení čtyř hradel NAND realizující logickou funkci N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45" y="5229200"/>
            <a:ext cx="345638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8" descr="Zapojení čtyř hradel NAND realizující logickou funkci XO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268759"/>
            <a:ext cx="3456387" cy="115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51520" y="764704"/>
            <a:ext cx="124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1. </a:t>
            </a:r>
            <a:r>
              <a:rPr lang="sk-SK" b="1" dirty="0" err="1" smtClean="0"/>
              <a:t>Invertor</a:t>
            </a:r>
            <a:r>
              <a:rPr lang="sk-SK" b="1" dirty="0" smtClean="0"/>
              <a:t>: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323528" y="1989010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2. Logický člen AND: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323528" y="3212976"/>
            <a:ext cx="322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Logický člen OR:</a:t>
            </a:r>
            <a:endParaRPr lang="sk-SK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467544" y="4941168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4. Logický člen NOR:</a:t>
            </a:r>
            <a:endParaRPr lang="sk-SK" b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5004047" y="836712"/>
            <a:ext cx="345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5. Logický člen </a:t>
            </a:r>
            <a:r>
              <a:rPr lang="sk-SK" b="1" dirty="0" err="1" smtClean="0"/>
              <a:t>XOR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15" name="Picture 20" descr="http://upload.wikimedia.org/wikipedia/commons/a/a0/7400_Quad_2-input_NAND_Gates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531" y="2892106"/>
            <a:ext cx="4073418" cy="3666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50390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mikrokontrolery-pic.cz/wp-content/uploads/jednobitova-polovicni-scitac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4176464" cy="2155595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179512" y="188640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5. Realizujte nasledovnú funkciu v </a:t>
            </a:r>
            <a:r>
              <a:rPr lang="sk-SK" b="1" dirty="0" err="1" smtClean="0"/>
              <a:t>Multisime</a:t>
            </a:r>
            <a:r>
              <a:rPr lang="sk-SK" b="1" dirty="0" smtClean="0"/>
              <a:t> (jednobitová sčítačka):</a:t>
            </a:r>
            <a:endParaRPr lang="sk-SK" b="1" dirty="0"/>
          </a:p>
        </p:txBody>
      </p:sp>
      <p:sp>
        <p:nvSpPr>
          <p:cNvPr id="6" name="Obdĺžnik 5"/>
          <p:cNvSpPr/>
          <p:nvPr/>
        </p:nvSpPr>
        <p:spPr>
          <a:xfrm>
            <a:off x="7020272" y="836712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NAND-7400N</a:t>
            </a: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645024"/>
            <a:ext cx="5112568" cy="294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323528" y="314096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6. Realizujte </a:t>
            </a:r>
            <a:r>
              <a:rPr lang="sk-SK" b="1" dirty="0" err="1" smtClean="0"/>
              <a:t>astabilný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 pomocou hradiel NAND a IO 7400: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5580112" y="3645024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stabilizovaný zdroj , IO MH7400, </a:t>
            </a:r>
          </a:p>
          <a:p>
            <a:r>
              <a:rPr lang="sk-SK" dirty="0" smtClean="0"/>
              <a:t>C – kondenzátor, 10nF; 100nF</a:t>
            </a:r>
          </a:p>
          <a:p>
            <a:r>
              <a:rPr lang="sk-SK" dirty="0" smtClean="0"/>
              <a:t>R – </a:t>
            </a:r>
            <a:r>
              <a:rPr lang="sk-SK" dirty="0" err="1" smtClean="0"/>
              <a:t>rezistor</a:t>
            </a:r>
            <a:r>
              <a:rPr lang="sk-SK" dirty="0" smtClean="0"/>
              <a:t> - 100 Ohm, 267 Ohm, 1490 Ohm, 1000 Ohm, 218 Ohm, 465 Ohm.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5724128" y="5157192"/>
            <a:ext cx="3419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Pomocou osciloskopu určite oscilačnú frekvenciu a porovnajte so vzťahom f=1/(3*R*C)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Číslicové obvody</a:t>
            </a:r>
            <a:endParaRPr lang="sk-SK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99" y="891386"/>
            <a:ext cx="780473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ĺžnik 4"/>
          <p:cNvSpPr/>
          <p:nvPr/>
        </p:nvSpPr>
        <p:spPr>
          <a:xfrm>
            <a:off x="1043608" y="3501008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Spôsoby vyjadrenia logických funkcií</a:t>
            </a:r>
            <a:r>
              <a:rPr lang="sk-SK" b="1" dirty="0" smtClean="0"/>
              <a:t>:</a:t>
            </a:r>
          </a:p>
          <a:p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názov funkcie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slovné vyjadrenie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err="1" smtClean="0"/>
              <a:t>pravdivostná</a:t>
            </a:r>
            <a:r>
              <a:rPr lang="sk-SK" dirty="0" smtClean="0"/>
              <a:t> tabuľka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err="1" smtClean="0"/>
              <a:t>algebraické</a:t>
            </a:r>
            <a:r>
              <a:rPr lang="sk-SK" dirty="0" smtClean="0"/>
              <a:t> vyjadrenie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err="1" smtClean="0"/>
              <a:t>Karnughová</a:t>
            </a:r>
            <a:r>
              <a:rPr lang="sk-SK" dirty="0" smtClean="0"/>
              <a:t> mapa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kontaktová </a:t>
            </a:r>
            <a:r>
              <a:rPr lang="sk-SK" dirty="0"/>
              <a:t>realizácia </a:t>
            </a:r>
            <a:r>
              <a:rPr lang="sk-SK" dirty="0" smtClean="0"/>
              <a:t>schémy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realizácia </a:t>
            </a:r>
            <a:r>
              <a:rPr lang="sk-SK" dirty="0"/>
              <a:t>logickými </a:t>
            </a:r>
            <a:r>
              <a:rPr lang="sk-SK" dirty="0" smtClean="0"/>
              <a:t>členmi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0998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Overenie vedomostí:</a:t>
            </a:r>
            <a:endParaRPr lang="sk-SK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323528" y="908720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A: </a:t>
            </a:r>
            <a:r>
              <a:rPr lang="sk-SK" dirty="0" smtClean="0"/>
              <a:t>Nasledovné funkcie vyjadrite </a:t>
            </a:r>
            <a:r>
              <a:rPr lang="sk-SK" b="1" dirty="0" smtClean="0"/>
              <a:t>kontaktovou realizáciou </a:t>
            </a:r>
            <a:r>
              <a:rPr lang="sk-SK" dirty="0" smtClean="0"/>
              <a:t>a pomocou </a:t>
            </a:r>
            <a:r>
              <a:rPr lang="sk-SK" b="1" dirty="0" smtClean="0"/>
              <a:t>logických obvodov</a:t>
            </a:r>
            <a:r>
              <a:rPr lang="sk-SK" dirty="0" smtClean="0"/>
              <a:t>:</a:t>
            </a:r>
            <a:endParaRPr lang="sk-SK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62357"/>
          <a:stretch/>
        </p:blipFill>
        <p:spPr bwMode="auto">
          <a:xfrm>
            <a:off x="539552" y="1340768"/>
            <a:ext cx="6219825" cy="67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5826"/>
          <a:stretch/>
        </p:blipFill>
        <p:spPr bwMode="auto">
          <a:xfrm>
            <a:off x="539551" y="3573016"/>
            <a:ext cx="6219825" cy="795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95536" y="3284984"/>
            <a:ext cx="87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B</a:t>
            </a:r>
            <a:r>
              <a:rPr lang="sk-SK" b="1" dirty="0" smtClean="0"/>
              <a:t>: </a:t>
            </a:r>
            <a:r>
              <a:rPr lang="sk-SK" dirty="0" smtClean="0"/>
              <a:t>Nasledovné funkcie vyjadrite </a:t>
            </a:r>
            <a:r>
              <a:rPr lang="sk-SK" b="1" dirty="0" smtClean="0"/>
              <a:t>kontaktovou realizáciou </a:t>
            </a:r>
            <a:r>
              <a:rPr lang="sk-SK" dirty="0" smtClean="0"/>
              <a:t>a pomocou </a:t>
            </a:r>
            <a:r>
              <a:rPr lang="sk-SK" b="1" dirty="0" smtClean="0"/>
              <a:t>logických obvodov</a:t>
            </a:r>
            <a:r>
              <a:rPr lang="sk-SK" dirty="0" smtClean="0"/>
              <a:t>: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8120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75623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35332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Zakreslite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zapíšte do </a:t>
            </a:r>
            <a:r>
              <a:rPr lang="sk-SK" b="1" dirty="0" err="1" smtClean="0"/>
              <a:t>pravdivostnej</a:t>
            </a:r>
            <a:r>
              <a:rPr lang="sk-SK" b="1" dirty="0" smtClean="0"/>
              <a:t> tabuľky,  pomenujte logické funkcie </a:t>
            </a:r>
            <a:endParaRPr lang="sk-SK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784976" cy="64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lokTextu 2"/>
          <p:cNvSpPr txBox="1"/>
          <p:nvPr/>
        </p:nvSpPr>
        <p:spPr>
          <a:xfrm>
            <a:off x="179512" y="35332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Zakreslite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zapíšte do </a:t>
            </a:r>
            <a:r>
              <a:rPr lang="sk-SK" b="1" dirty="0" err="1" smtClean="0"/>
              <a:t>pravdivostnej</a:t>
            </a:r>
            <a:r>
              <a:rPr lang="sk-SK" b="1" dirty="0" smtClean="0"/>
              <a:t> tabuľky,  pomenujte logické funkcie </a:t>
            </a:r>
            <a:endParaRPr lang="sk-SK" b="1" dirty="0"/>
          </a:p>
        </p:txBody>
      </p:sp>
      <p:sp>
        <p:nvSpPr>
          <p:cNvPr id="4" name="Obdĺžnik 3"/>
          <p:cNvSpPr/>
          <p:nvPr/>
        </p:nvSpPr>
        <p:spPr>
          <a:xfrm>
            <a:off x="2843808" y="404664"/>
            <a:ext cx="936104" cy="6264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476672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Realizujte nasledovné  funkcie logickými členmi v programe </a:t>
            </a:r>
            <a:r>
              <a:rPr lang="sk-SK" b="1" dirty="0" err="1" smtClean="0"/>
              <a:t>Multisim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434404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0" name="Picture 2" descr="http://mikrokontrolery-pic.cz/wp-content/uploads/jednobitova-uplna-scitac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4608512" cy="2653386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395536" y="3203684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Realizujte nasledovnú funkciu v </a:t>
            </a:r>
            <a:r>
              <a:rPr lang="sk-SK" b="1" dirty="0" err="1" smtClean="0"/>
              <a:t>Multisime</a:t>
            </a:r>
            <a:r>
              <a:rPr lang="sk-SK" b="1" dirty="0" smtClean="0"/>
              <a:t> (jednobitová úplná </a:t>
            </a:r>
            <a:r>
              <a:rPr lang="sk-SK" b="1" dirty="0" err="1" smtClean="0"/>
              <a:t>ščítačka</a:t>
            </a:r>
            <a:r>
              <a:rPr lang="sk-SK" b="1" dirty="0" smtClean="0"/>
              <a:t>):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5508104" y="825802"/>
            <a:ext cx="2736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AND-7408J</a:t>
            </a:r>
          </a:p>
          <a:p>
            <a:r>
              <a:rPr lang="sk-SK" dirty="0" smtClean="0"/>
              <a:t>OR-7432N</a:t>
            </a:r>
          </a:p>
          <a:p>
            <a:r>
              <a:rPr lang="sk-SK" dirty="0" smtClean="0"/>
              <a:t>NAND-7400N</a:t>
            </a:r>
          </a:p>
          <a:p>
            <a:r>
              <a:rPr lang="sk-SK" dirty="0" smtClean="0"/>
              <a:t>NOR-7402N</a:t>
            </a:r>
          </a:p>
          <a:p>
            <a:r>
              <a:rPr lang="sk-SK" dirty="0" smtClean="0"/>
              <a:t>NEG-7404N</a:t>
            </a:r>
          </a:p>
          <a:p>
            <a:r>
              <a:rPr lang="sk-SK" dirty="0" smtClean="0"/>
              <a:t>XOR-7486N</a:t>
            </a:r>
          </a:p>
          <a:p>
            <a:r>
              <a:rPr lang="sk-SK" dirty="0" smtClean="0"/>
              <a:t>NAND-7412N</a:t>
            </a:r>
          </a:p>
          <a:p>
            <a:r>
              <a:rPr lang="sk-SK" dirty="0" smtClean="0"/>
              <a:t>NOR–7427N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33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632848" cy="475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827584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Navrhni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pomocou kontaktnej plochy, pomenuj funkciu:</a:t>
            </a:r>
            <a:endParaRPr lang="sk-SK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923935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827584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Navrhni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pomocou kontaktnej plochy, pomenuj funkciu:</a:t>
            </a:r>
            <a:endParaRPr lang="sk-SK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8064896" cy="42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</a:t>
            </a:r>
            <a:r>
              <a:rPr lang="sk-SK" b="1" dirty="0" smtClean="0"/>
              <a:t>. Navrhni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pomocou kontaktnej plochy, pomenuj funkciu:</a:t>
            </a:r>
            <a:endParaRPr lang="sk-SK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144127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 Navrhni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pomocou kontaktnej plochy, pomenuj funkciu:</a:t>
            </a:r>
            <a:endParaRPr lang="sk-SK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352lab.vsb.cz/MinServer/PraceStud/APaS/Kubanek/Cv1/Image00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46" y="1484784"/>
            <a:ext cx="5752698" cy="38164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467544" y="40466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Úrovne </a:t>
            </a:r>
            <a:r>
              <a:rPr lang="sk-SK" b="1" dirty="0" err="1" smtClean="0">
                <a:solidFill>
                  <a:srgbClr val="FF0000"/>
                </a:solidFill>
              </a:rPr>
              <a:t>TTL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251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Logický súčet</a:t>
            </a:r>
            <a:endParaRPr lang="sk-SK" b="1" dirty="0"/>
          </a:p>
        </p:txBody>
      </p:sp>
      <p:sp>
        <p:nvSpPr>
          <p:cNvPr id="5" name="Obdĺžnik 4"/>
          <p:cNvSpPr/>
          <p:nvPr/>
        </p:nvSpPr>
        <p:spPr>
          <a:xfrm>
            <a:off x="827584" y="83671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Logický súčet </a:t>
            </a:r>
            <a:r>
              <a:rPr lang="sk-SK" dirty="0"/>
              <a:t>je operácia disjunkcie alebo zjednotenia a označuje sa znakom </a:t>
            </a:r>
            <a:r>
              <a:rPr lang="sk-SK" b="1" dirty="0" smtClean="0"/>
              <a:t>V</a:t>
            </a:r>
            <a:r>
              <a:rPr lang="sk-SK" dirty="0" smtClean="0"/>
              <a:t>. </a:t>
            </a:r>
            <a:r>
              <a:rPr lang="sk-SK" dirty="0"/>
              <a:t>V praxi sa často </a:t>
            </a:r>
            <a:r>
              <a:rPr lang="sk-SK" dirty="0" smtClean="0"/>
              <a:t>používa </a:t>
            </a:r>
            <a:r>
              <a:rPr lang="sk-SK" dirty="0" err="1" smtClean="0"/>
              <a:t>algebraický</a:t>
            </a:r>
            <a:r>
              <a:rPr lang="sk-SK" dirty="0" smtClean="0"/>
              <a:t> </a:t>
            </a:r>
            <a:r>
              <a:rPr lang="sk-SK" dirty="0"/>
              <a:t>zápis: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1800200" cy="65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04864"/>
            <a:ext cx="6984776" cy="249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44100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63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Logický súčin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827584" y="90872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Logický súčin </a:t>
            </a:r>
            <a:r>
              <a:rPr lang="sk-SK" dirty="0"/>
              <a:t>je operácia konjunkcie alebo prieniku, označuje sa znakom </a:t>
            </a:r>
            <a:r>
              <a:rPr lang="sk-SK" dirty="0" smtClean="0"/>
              <a:t> </a:t>
            </a:r>
            <a:r>
              <a:rPr lang="el-GR" dirty="0" smtClean="0"/>
              <a:t>ᴧ</a:t>
            </a:r>
            <a:r>
              <a:rPr lang="sk-SK" dirty="0" smtClean="0"/>
              <a:t>. </a:t>
            </a:r>
          </a:p>
          <a:p>
            <a:r>
              <a:rPr lang="sk-SK" dirty="0" smtClean="0"/>
              <a:t>V </a:t>
            </a:r>
            <a:r>
              <a:rPr lang="sk-SK" dirty="0"/>
              <a:t>praxi sa často </a:t>
            </a:r>
            <a:r>
              <a:rPr lang="sk-SK" dirty="0" smtClean="0"/>
              <a:t>používa </a:t>
            </a:r>
            <a:r>
              <a:rPr lang="sk-SK" dirty="0" err="1" smtClean="0"/>
              <a:t>algebraický</a:t>
            </a:r>
            <a:r>
              <a:rPr lang="sk-SK" dirty="0" smtClean="0"/>
              <a:t> </a:t>
            </a:r>
            <a:r>
              <a:rPr lang="sk-SK" dirty="0"/>
              <a:t>zápis: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11" y="1556792"/>
            <a:ext cx="2111005" cy="72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229200"/>
            <a:ext cx="40005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3" y="2420888"/>
            <a:ext cx="733362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5028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827584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Logická negácia</a:t>
            </a:r>
            <a:endParaRPr lang="sk-SK" b="1" dirty="0"/>
          </a:p>
        </p:txBody>
      </p:sp>
      <p:sp>
        <p:nvSpPr>
          <p:cNvPr id="2" name="Obdĺžnik 1"/>
          <p:cNvSpPr/>
          <p:nvPr/>
        </p:nvSpPr>
        <p:spPr>
          <a:xfrm>
            <a:off x="827584" y="90872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Logická negácia </a:t>
            </a:r>
            <a:r>
              <a:rPr lang="sk-SK" dirty="0"/>
              <a:t>je operácia negácie, záporu. V praxi sa často používa </a:t>
            </a:r>
            <a:r>
              <a:rPr lang="sk-SK" dirty="0" err="1"/>
              <a:t>algebraický</a:t>
            </a:r>
            <a:r>
              <a:rPr lang="sk-SK" dirty="0"/>
              <a:t> zápis: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1966934" cy="83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69160"/>
            <a:ext cx="4356397" cy="149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1" y="2348880"/>
            <a:ext cx="778727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398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Prehľad kombinačných logických funkcií</a:t>
            </a:r>
            <a:endParaRPr lang="sk-SK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818855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474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734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Prehľad kombinačných logických funkcií</a:t>
            </a:r>
            <a:endParaRPr lang="sk-SK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424936" cy="296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456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749</Words>
  <Application>Microsoft Office PowerPoint</Application>
  <PresentationFormat>Prezentácia na obrazovke (4:3)</PresentationFormat>
  <Paragraphs>108</Paragraphs>
  <Slides>37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37</vt:i4>
      </vt:variant>
    </vt:vector>
  </HeadingPairs>
  <TitlesOfParts>
    <vt:vector size="3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  <vt:lpstr>Snímka 24</vt:lpstr>
      <vt:lpstr>Snímka 25</vt:lpstr>
      <vt:lpstr>Snímka 26</vt:lpstr>
      <vt:lpstr>Snímka 27</vt:lpstr>
      <vt:lpstr>Snímka 28</vt:lpstr>
      <vt:lpstr>Snímka 29</vt:lpstr>
      <vt:lpstr>Snímka 30</vt:lpstr>
      <vt:lpstr>Snímka 31</vt:lpstr>
      <vt:lpstr>Snímka 32</vt:lpstr>
      <vt:lpstr>Snímka 33</vt:lpstr>
      <vt:lpstr>Snímka 34</vt:lpstr>
      <vt:lpstr>Snímka 35</vt:lpstr>
      <vt:lpstr>Snímka 36</vt:lpstr>
      <vt:lpstr>Snímka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96</cp:revision>
  <dcterms:created xsi:type="dcterms:W3CDTF">2013-03-10T18:11:54Z</dcterms:created>
  <dcterms:modified xsi:type="dcterms:W3CDTF">2015-04-09T19:06:46Z</dcterms:modified>
</cp:coreProperties>
</file>