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97" r:id="rId2"/>
    <p:sldId id="405" r:id="rId3"/>
    <p:sldId id="406" r:id="rId4"/>
    <p:sldId id="336" r:id="rId5"/>
    <p:sldId id="407" r:id="rId6"/>
    <p:sldId id="360" r:id="rId7"/>
    <p:sldId id="358" r:id="rId8"/>
    <p:sldId id="359" r:id="rId9"/>
    <p:sldId id="361" r:id="rId10"/>
    <p:sldId id="386" r:id="rId11"/>
    <p:sldId id="363" r:id="rId12"/>
    <p:sldId id="382" r:id="rId13"/>
    <p:sldId id="384" r:id="rId14"/>
    <p:sldId id="366" r:id="rId15"/>
    <p:sldId id="419" r:id="rId16"/>
    <p:sldId id="401" r:id="rId17"/>
    <p:sldId id="396" r:id="rId18"/>
    <p:sldId id="414" r:id="rId19"/>
    <p:sldId id="374" r:id="rId20"/>
    <p:sldId id="369" r:id="rId21"/>
    <p:sldId id="415" r:id="rId22"/>
    <p:sldId id="416" r:id="rId23"/>
    <p:sldId id="385" r:id="rId24"/>
    <p:sldId id="350" r:id="rId25"/>
    <p:sldId id="398" r:id="rId26"/>
    <p:sldId id="351" r:id="rId27"/>
    <p:sldId id="313" r:id="rId28"/>
    <p:sldId id="375" r:id="rId29"/>
    <p:sldId id="400" r:id="rId30"/>
  </p:sldIdLst>
  <p:sldSz cx="9144000" cy="6858000" type="screen4x3"/>
  <p:notesSz cx="6881813" cy="96615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4" y="0"/>
            <a:ext cx="2982119" cy="483075"/>
          </a:xfrm>
          <a:prstGeom prst="rect">
            <a:avLst/>
          </a:prstGeom>
        </p:spPr>
        <p:txBody>
          <a:bodyPr vert="horz" lIns="94531" tIns="47265" rIns="94531" bIns="47265" rtlCol="0"/>
          <a:lstStyle>
            <a:lvl1pPr algn="l">
              <a:defRPr sz="1200"/>
            </a:lvl1pPr>
          </a:lstStyle>
          <a:p>
            <a:endParaRPr lang="sk-SK"/>
          </a:p>
        </p:txBody>
      </p:sp>
      <p:sp>
        <p:nvSpPr>
          <p:cNvPr id="3" name="Zástupný symbol dátumu 2"/>
          <p:cNvSpPr>
            <a:spLocks noGrp="1"/>
          </p:cNvSpPr>
          <p:nvPr>
            <p:ph type="dt" sz="quarter" idx="1"/>
          </p:nvPr>
        </p:nvSpPr>
        <p:spPr>
          <a:xfrm>
            <a:off x="3898106" y="0"/>
            <a:ext cx="2982119" cy="483075"/>
          </a:xfrm>
          <a:prstGeom prst="rect">
            <a:avLst/>
          </a:prstGeom>
        </p:spPr>
        <p:txBody>
          <a:bodyPr vert="horz" lIns="94531" tIns="47265" rIns="94531" bIns="47265" rtlCol="0"/>
          <a:lstStyle>
            <a:lvl1pPr algn="r">
              <a:defRPr sz="1200"/>
            </a:lvl1pPr>
          </a:lstStyle>
          <a:p>
            <a:fld id="{AC3A9E8D-8732-4FA3-820C-364945AD08FC}" type="datetimeFigureOut">
              <a:rPr lang="sk-SK" smtClean="0"/>
              <a:pPr/>
              <a:t>10.2.2019</a:t>
            </a:fld>
            <a:endParaRPr lang="sk-SK"/>
          </a:p>
        </p:txBody>
      </p:sp>
      <p:sp>
        <p:nvSpPr>
          <p:cNvPr id="4" name="Zástupný symbol päty 3"/>
          <p:cNvSpPr>
            <a:spLocks noGrp="1"/>
          </p:cNvSpPr>
          <p:nvPr>
            <p:ph type="ftr" sz="quarter" idx="2"/>
          </p:nvPr>
        </p:nvSpPr>
        <p:spPr>
          <a:xfrm>
            <a:off x="4" y="9176772"/>
            <a:ext cx="2982119" cy="483075"/>
          </a:xfrm>
          <a:prstGeom prst="rect">
            <a:avLst/>
          </a:prstGeom>
        </p:spPr>
        <p:txBody>
          <a:bodyPr vert="horz" lIns="94531" tIns="47265" rIns="94531" bIns="47265"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98106" y="9176772"/>
            <a:ext cx="2982119" cy="483075"/>
          </a:xfrm>
          <a:prstGeom prst="rect">
            <a:avLst/>
          </a:prstGeom>
        </p:spPr>
        <p:txBody>
          <a:bodyPr vert="horz" lIns="94531" tIns="47265" rIns="94531" bIns="47265" rtlCol="0" anchor="b"/>
          <a:lstStyle>
            <a:lvl1pPr algn="r">
              <a:defRPr sz="1200"/>
            </a:lvl1pPr>
          </a:lstStyle>
          <a:p>
            <a:fld id="{C8A541F6-6948-49A0-92DE-EFCBA594927F}" type="slidenum">
              <a:rPr lang="sk-SK" smtClean="0"/>
              <a:pPr/>
              <a:t>‹#›</a:t>
            </a:fld>
            <a:endParaRPr lang="sk-S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4" y="0"/>
            <a:ext cx="2982119" cy="483075"/>
          </a:xfrm>
          <a:prstGeom prst="rect">
            <a:avLst/>
          </a:prstGeom>
        </p:spPr>
        <p:txBody>
          <a:bodyPr vert="horz" lIns="94531" tIns="47265" rIns="94531" bIns="47265" rtlCol="0"/>
          <a:lstStyle>
            <a:lvl1pPr algn="l">
              <a:defRPr sz="1200"/>
            </a:lvl1pPr>
          </a:lstStyle>
          <a:p>
            <a:endParaRPr lang="sk-SK"/>
          </a:p>
        </p:txBody>
      </p:sp>
      <p:sp>
        <p:nvSpPr>
          <p:cNvPr id="3" name="Zástupný symbol dátumu 2"/>
          <p:cNvSpPr>
            <a:spLocks noGrp="1"/>
          </p:cNvSpPr>
          <p:nvPr>
            <p:ph type="dt" idx="1"/>
          </p:nvPr>
        </p:nvSpPr>
        <p:spPr>
          <a:xfrm>
            <a:off x="3898106" y="0"/>
            <a:ext cx="2982119" cy="483075"/>
          </a:xfrm>
          <a:prstGeom prst="rect">
            <a:avLst/>
          </a:prstGeom>
        </p:spPr>
        <p:txBody>
          <a:bodyPr vert="horz" lIns="94531" tIns="47265" rIns="94531" bIns="47265" rtlCol="0"/>
          <a:lstStyle>
            <a:lvl1pPr algn="r">
              <a:defRPr sz="1200"/>
            </a:lvl1pPr>
          </a:lstStyle>
          <a:p>
            <a:fld id="{9286DAE7-A90F-42E0-8686-D0F3E2F90998}" type="datetimeFigureOut">
              <a:rPr lang="sk-SK" smtClean="0"/>
              <a:pPr/>
              <a:t>10.2.2019</a:t>
            </a:fld>
            <a:endParaRPr lang="sk-SK"/>
          </a:p>
        </p:txBody>
      </p:sp>
      <p:sp>
        <p:nvSpPr>
          <p:cNvPr id="4" name="Zástupný symbol obrazu snímky 3"/>
          <p:cNvSpPr>
            <a:spLocks noGrp="1" noRot="1" noChangeAspect="1"/>
          </p:cNvSpPr>
          <p:nvPr>
            <p:ph type="sldImg" idx="2"/>
          </p:nvPr>
        </p:nvSpPr>
        <p:spPr>
          <a:xfrm>
            <a:off x="1025525" y="723900"/>
            <a:ext cx="4830763" cy="3624263"/>
          </a:xfrm>
          <a:prstGeom prst="rect">
            <a:avLst/>
          </a:prstGeom>
          <a:noFill/>
          <a:ln w="12700">
            <a:solidFill>
              <a:prstClr val="black"/>
            </a:solidFill>
          </a:ln>
        </p:spPr>
        <p:txBody>
          <a:bodyPr vert="horz" lIns="94531" tIns="47265" rIns="94531" bIns="47265" rtlCol="0" anchor="ctr"/>
          <a:lstStyle/>
          <a:p>
            <a:endParaRPr lang="sk-SK"/>
          </a:p>
        </p:txBody>
      </p:sp>
      <p:sp>
        <p:nvSpPr>
          <p:cNvPr id="5" name="Zástupný symbol poznámok 4"/>
          <p:cNvSpPr>
            <a:spLocks noGrp="1"/>
          </p:cNvSpPr>
          <p:nvPr>
            <p:ph type="body" sz="quarter" idx="3"/>
          </p:nvPr>
        </p:nvSpPr>
        <p:spPr>
          <a:xfrm>
            <a:off x="688183" y="4589224"/>
            <a:ext cx="5505450" cy="4347686"/>
          </a:xfrm>
          <a:prstGeom prst="rect">
            <a:avLst/>
          </a:prstGeom>
        </p:spPr>
        <p:txBody>
          <a:bodyPr vert="horz" lIns="94531" tIns="47265" rIns="94531" bIns="47265"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4" y="9176772"/>
            <a:ext cx="2982119" cy="483075"/>
          </a:xfrm>
          <a:prstGeom prst="rect">
            <a:avLst/>
          </a:prstGeom>
        </p:spPr>
        <p:txBody>
          <a:bodyPr vert="horz" lIns="94531" tIns="47265" rIns="94531" bIns="47265"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98106" y="9176772"/>
            <a:ext cx="2982119" cy="483075"/>
          </a:xfrm>
          <a:prstGeom prst="rect">
            <a:avLst/>
          </a:prstGeom>
        </p:spPr>
        <p:txBody>
          <a:bodyPr vert="horz" lIns="94531" tIns="47265" rIns="94531" bIns="47265" rtlCol="0" anchor="b"/>
          <a:lstStyle>
            <a:lvl1pPr algn="r">
              <a:defRPr sz="1200"/>
            </a:lvl1pPr>
          </a:lstStyle>
          <a:p>
            <a:fld id="{0667ED3A-52A5-4AD5-9F06-B1B8EB169928}"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328968D4-A106-461F-BB91-C39D6822152E}" type="slidenum">
              <a:rPr lang="sk-SK" smtClean="0"/>
              <a:pPr/>
              <a:t>4</a:t>
            </a:fld>
            <a:endParaRPr lang="sk-SK"/>
          </a:p>
        </p:txBody>
      </p:sp>
    </p:spTree>
    <p:extLst>
      <p:ext uri="{BB962C8B-B14F-4D97-AF65-F5344CB8AC3E}">
        <p14:creationId xmlns:p14="http://schemas.microsoft.com/office/powerpoint/2010/main" xmlns="" val="137249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F3F7EEE4-DB7C-48A3-8613-DC1D10A59442}" type="datetimeFigureOut">
              <a:rPr lang="sk-SK" smtClean="0"/>
              <a:pPr/>
              <a:t>10.2.2019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2F7F8CD-3A6F-4484-B99E-DAAA3DECF40E}" type="slidenum">
              <a:rPr lang="sk-SK" smtClean="0"/>
              <a:pPr/>
              <a:t>‹#›</a:t>
            </a:fld>
            <a:endParaRPr lang="sk-SK"/>
          </a:p>
        </p:txBody>
      </p:sp>
    </p:spTree>
    <p:extLst>
      <p:ext uri="{BB962C8B-B14F-4D97-AF65-F5344CB8AC3E}">
        <p14:creationId xmlns:p14="http://schemas.microsoft.com/office/powerpoint/2010/main" xmlns="" val="499981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F3F7EEE4-DB7C-48A3-8613-DC1D10A59442}" type="datetimeFigureOut">
              <a:rPr lang="sk-SK" smtClean="0"/>
              <a:pPr/>
              <a:t>10.2.2019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2F7F8CD-3A6F-4484-B99E-DAAA3DECF40E}" type="slidenum">
              <a:rPr lang="sk-SK" smtClean="0"/>
              <a:pPr/>
              <a:t>‹#›</a:t>
            </a:fld>
            <a:endParaRPr lang="sk-SK"/>
          </a:p>
        </p:txBody>
      </p:sp>
    </p:spTree>
    <p:extLst>
      <p:ext uri="{BB962C8B-B14F-4D97-AF65-F5344CB8AC3E}">
        <p14:creationId xmlns:p14="http://schemas.microsoft.com/office/powerpoint/2010/main" xmlns="" val="296071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F3F7EEE4-DB7C-48A3-8613-DC1D10A59442}" type="datetimeFigureOut">
              <a:rPr lang="sk-SK" smtClean="0"/>
              <a:pPr/>
              <a:t>10.2.2019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2F7F8CD-3A6F-4484-B99E-DAAA3DECF40E}" type="slidenum">
              <a:rPr lang="sk-SK" smtClean="0"/>
              <a:pPr/>
              <a:t>‹#›</a:t>
            </a:fld>
            <a:endParaRPr lang="sk-SK"/>
          </a:p>
        </p:txBody>
      </p:sp>
    </p:spTree>
    <p:extLst>
      <p:ext uri="{BB962C8B-B14F-4D97-AF65-F5344CB8AC3E}">
        <p14:creationId xmlns:p14="http://schemas.microsoft.com/office/powerpoint/2010/main" xmlns="" val="241200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F3F7EEE4-DB7C-48A3-8613-DC1D10A59442}" type="datetimeFigureOut">
              <a:rPr lang="sk-SK" smtClean="0"/>
              <a:pPr/>
              <a:t>10.2.2019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2F7F8CD-3A6F-4484-B99E-DAAA3DECF40E}" type="slidenum">
              <a:rPr lang="sk-SK" smtClean="0"/>
              <a:pPr/>
              <a:t>‹#›</a:t>
            </a:fld>
            <a:endParaRPr lang="sk-SK"/>
          </a:p>
        </p:txBody>
      </p:sp>
    </p:spTree>
    <p:extLst>
      <p:ext uri="{BB962C8B-B14F-4D97-AF65-F5344CB8AC3E}">
        <p14:creationId xmlns:p14="http://schemas.microsoft.com/office/powerpoint/2010/main" xmlns="" val="90828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F3F7EEE4-DB7C-48A3-8613-DC1D10A59442}" type="datetimeFigureOut">
              <a:rPr lang="sk-SK" smtClean="0"/>
              <a:pPr/>
              <a:t>10.2.2019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2F7F8CD-3A6F-4484-B99E-DAAA3DECF40E}" type="slidenum">
              <a:rPr lang="sk-SK" smtClean="0"/>
              <a:pPr/>
              <a:t>‹#›</a:t>
            </a:fld>
            <a:endParaRPr lang="sk-SK"/>
          </a:p>
        </p:txBody>
      </p:sp>
    </p:spTree>
    <p:extLst>
      <p:ext uri="{BB962C8B-B14F-4D97-AF65-F5344CB8AC3E}">
        <p14:creationId xmlns:p14="http://schemas.microsoft.com/office/powerpoint/2010/main" xmlns="" val="418219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F3F7EEE4-DB7C-48A3-8613-DC1D10A59442}" type="datetimeFigureOut">
              <a:rPr lang="sk-SK" smtClean="0"/>
              <a:pPr/>
              <a:t>10.2.2019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2F7F8CD-3A6F-4484-B99E-DAAA3DECF40E}" type="slidenum">
              <a:rPr lang="sk-SK" smtClean="0"/>
              <a:pPr/>
              <a:t>‹#›</a:t>
            </a:fld>
            <a:endParaRPr lang="sk-SK"/>
          </a:p>
        </p:txBody>
      </p:sp>
    </p:spTree>
    <p:extLst>
      <p:ext uri="{BB962C8B-B14F-4D97-AF65-F5344CB8AC3E}">
        <p14:creationId xmlns:p14="http://schemas.microsoft.com/office/powerpoint/2010/main" xmlns="" val="396214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F3F7EEE4-DB7C-48A3-8613-DC1D10A59442}" type="datetimeFigureOut">
              <a:rPr lang="sk-SK" smtClean="0"/>
              <a:pPr/>
              <a:t>10.2.2019</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02F7F8CD-3A6F-4484-B99E-DAAA3DECF40E}" type="slidenum">
              <a:rPr lang="sk-SK" smtClean="0"/>
              <a:pPr/>
              <a:t>‹#›</a:t>
            </a:fld>
            <a:endParaRPr lang="sk-SK"/>
          </a:p>
        </p:txBody>
      </p:sp>
    </p:spTree>
    <p:extLst>
      <p:ext uri="{BB962C8B-B14F-4D97-AF65-F5344CB8AC3E}">
        <p14:creationId xmlns:p14="http://schemas.microsoft.com/office/powerpoint/2010/main" xmlns="" val="75415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F3F7EEE4-DB7C-48A3-8613-DC1D10A59442}" type="datetimeFigureOut">
              <a:rPr lang="sk-SK" smtClean="0"/>
              <a:pPr/>
              <a:t>10.2.2019</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02F7F8CD-3A6F-4484-B99E-DAAA3DECF40E}" type="slidenum">
              <a:rPr lang="sk-SK" smtClean="0"/>
              <a:pPr/>
              <a:t>‹#›</a:t>
            </a:fld>
            <a:endParaRPr lang="sk-SK"/>
          </a:p>
        </p:txBody>
      </p:sp>
    </p:spTree>
    <p:extLst>
      <p:ext uri="{BB962C8B-B14F-4D97-AF65-F5344CB8AC3E}">
        <p14:creationId xmlns:p14="http://schemas.microsoft.com/office/powerpoint/2010/main" xmlns="" val="50990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F3F7EEE4-DB7C-48A3-8613-DC1D10A59442}" type="datetimeFigureOut">
              <a:rPr lang="sk-SK" smtClean="0"/>
              <a:pPr/>
              <a:t>10.2.2019</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02F7F8CD-3A6F-4484-B99E-DAAA3DECF40E}" type="slidenum">
              <a:rPr lang="sk-SK" smtClean="0"/>
              <a:pPr/>
              <a:t>‹#›</a:t>
            </a:fld>
            <a:endParaRPr lang="sk-SK"/>
          </a:p>
        </p:txBody>
      </p:sp>
    </p:spTree>
    <p:extLst>
      <p:ext uri="{BB962C8B-B14F-4D97-AF65-F5344CB8AC3E}">
        <p14:creationId xmlns:p14="http://schemas.microsoft.com/office/powerpoint/2010/main" xmlns="" val="208060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F3F7EEE4-DB7C-48A3-8613-DC1D10A59442}" type="datetimeFigureOut">
              <a:rPr lang="sk-SK" smtClean="0"/>
              <a:pPr/>
              <a:t>10.2.2019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2F7F8CD-3A6F-4484-B99E-DAAA3DECF40E}" type="slidenum">
              <a:rPr lang="sk-SK" smtClean="0"/>
              <a:pPr/>
              <a:t>‹#›</a:t>
            </a:fld>
            <a:endParaRPr lang="sk-SK"/>
          </a:p>
        </p:txBody>
      </p:sp>
    </p:spTree>
    <p:extLst>
      <p:ext uri="{BB962C8B-B14F-4D97-AF65-F5344CB8AC3E}">
        <p14:creationId xmlns:p14="http://schemas.microsoft.com/office/powerpoint/2010/main" xmlns="" val="187097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F3F7EEE4-DB7C-48A3-8613-DC1D10A59442}" type="datetimeFigureOut">
              <a:rPr lang="sk-SK" smtClean="0"/>
              <a:pPr/>
              <a:t>10.2.2019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2F7F8CD-3A6F-4484-B99E-DAAA3DECF40E}" type="slidenum">
              <a:rPr lang="sk-SK" smtClean="0"/>
              <a:pPr/>
              <a:t>‹#›</a:t>
            </a:fld>
            <a:endParaRPr lang="sk-SK"/>
          </a:p>
        </p:txBody>
      </p:sp>
    </p:spTree>
    <p:extLst>
      <p:ext uri="{BB962C8B-B14F-4D97-AF65-F5344CB8AC3E}">
        <p14:creationId xmlns:p14="http://schemas.microsoft.com/office/powerpoint/2010/main" xmlns="" val="110714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7EEE4-DB7C-48A3-8613-DC1D10A59442}" type="datetimeFigureOut">
              <a:rPr lang="sk-SK" smtClean="0"/>
              <a:pPr/>
              <a:t>10.2.2019</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7F8CD-3A6F-4484-B99E-DAAA3DECF40E}" type="slidenum">
              <a:rPr lang="sk-SK" smtClean="0"/>
              <a:pPr/>
              <a:t>‹#›</a:t>
            </a:fld>
            <a:endParaRPr lang="sk-SK"/>
          </a:p>
        </p:txBody>
      </p:sp>
    </p:spTree>
    <p:extLst>
      <p:ext uri="{BB962C8B-B14F-4D97-AF65-F5344CB8AC3E}">
        <p14:creationId xmlns:p14="http://schemas.microsoft.com/office/powerpoint/2010/main" xmlns="" val="4174163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gif"/><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dvojcestny_usmernovac_filter_stabilizator_2016.ms12" TargetMode="Externa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4.gif"/><Relationship Id="rId7" Type="http://schemas.openxmlformats.org/officeDocument/2006/relationships/image" Target="../media/image54.jpe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71.jpeg"/><Relationship Id="rId4" Type="http://schemas.openxmlformats.org/officeDocument/2006/relationships/image" Target="../media/image70.gif"/></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pn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pn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4.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hyperlink" Target="http://www.google.sk/url?sa=i&amp;rct=j&amp;q=&amp;esrc=s&amp;source=images&amp;cd=&amp;cad=rja&amp;uact=8&amp;ved=0CAcQjRxqFQoTCN7_run-3cgCFcuyFAodKFMOwg&amp;url=http://www.vo.gme.cz/cz/index.php?product=210-016&amp;psig=AFQjCNGuyvuVaQhWoMTyIJG3Z1ldpwXLXQ&amp;ust=1445875069467334" TargetMode="Externa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hyperlink" Target="http://www.google.sk/url?sa=i&amp;rct=j&amp;q=&amp;esrc=s&amp;source=images&amp;cd=&amp;cad=rja&amp;uact=8&amp;ved=0CAcQjRxqFQoTCLLgqZH_3cgCFQTxFAodERsI6Q&amp;url=http://www.ledbiznis.sk/3mm-LED-diody-c34_0_1.htm&amp;bvm=bv.105841590,d.bGg&amp;psig=AFQjCNHL1MC5WucX_sAORPI9ETJCz25H2A&amp;ust=1445875192250055" TargetMode="External"/><Relationship Id="rId9" Type="http://schemas.openxmlformats.org/officeDocument/2006/relationships/image" Target="../media/image29.gif"/><Relationship Id="rId1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251520" y="1500174"/>
            <a:ext cx="8892480" cy="3416320"/>
          </a:xfrm>
          <a:prstGeom prst="rect">
            <a:avLst/>
          </a:prstGeom>
          <a:noFill/>
        </p:spPr>
        <p:txBody>
          <a:bodyPr wrap="square" rtlCol="0">
            <a:spAutoFit/>
          </a:bodyPr>
          <a:lstStyle/>
          <a:p>
            <a:pPr marL="342900" indent="-342900">
              <a:buAutoNum type="arabicPeriod"/>
            </a:pPr>
            <a:endParaRPr lang="sk-SK" dirty="0" smtClean="0"/>
          </a:p>
          <a:p>
            <a:pPr marL="342900" indent="-342900">
              <a:buAutoNum type="arabicPeriod"/>
            </a:pPr>
            <a:r>
              <a:rPr lang="sk-SK" dirty="0" smtClean="0"/>
              <a:t>Program pre návrh DPS v počítači – aké parametre si vieme nastaviť ?</a:t>
            </a:r>
          </a:p>
          <a:p>
            <a:pPr marL="342900" indent="-342900">
              <a:buFontTx/>
              <a:buAutoNum type="arabicPeriod"/>
            </a:pPr>
            <a:r>
              <a:rPr lang="sk-SK" dirty="0" smtClean="0"/>
              <a:t>Aktívne súčiastky</a:t>
            </a:r>
          </a:p>
          <a:p>
            <a:pPr marL="342900" indent="-342900">
              <a:buAutoNum type="arabicPeriod"/>
            </a:pPr>
            <a:r>
              <a:rPr lang="sk-SK" dirty="0" smtClean="0"/>
              <a:t>Pasívne súčiastky</a:t>
            </a:r>
          </a:p>
          <a:p>
            <a:pPr marL="342900" indent="-342900">
              <a:buAutoNum type="arabicPeriod"/>
            </a:pPr>
            <a:r>
              <a:rPr lang="sk-SK" dirty="0" err="1" smtClean="0"/>
              <a:t>Rezistor</a:t>
            </a:r>
            <a:r>
              <a:rPr lang="sk-SK" dirty="0" smtClean="0"/>
              <a:t> </a:t>
            </a:r>
            <a:r>
              <a:rPr lang="sk-SK" dirty="0" smtClean="0"/>
              <a:t>– označenie, funkcia, jednotka (120R, R120, 10k, </a:t>
            </a:r>
            <a:r>
              <a:rPr lang="sk-SK" dirty="0" smtClean="0"/>
              <a:t>k33, </a:t>
            </a:r>
            <a:r>
              <a:rPr lang="sk-SK" dirty="0" smtClean="0"/>
              <a:t>1M, M2), výpočet hodnoty</a:t>
            </a:r>
          </a:p>
          <a:p>
            <a:pPr marL="342900" indent="-342900">
              <a:buAutoNum type="arabicPeriod"/>
            </a:pPr>
            <a:r>
              <a:rPr lang="sk-SK" dirty="0" smtClean="0"/>
              <a:t>Kondenzátor </a:t>
            </a:r>
            <a:r>
              <a:rPr lang="sk-SK" dirty="0" smtClean="0"/>
              <a:t>– označenie, elektrolytický, keramický, funkcia, jednotka, výpočet kapacity</a:t>
            </a:r>
          </a:p>
          <a:p>
            <a:pPr marL="342900" indent="-342900">
              <a:buAutoNum type="arabicPeriod"/>
            </a:pPr>
            <a:r>
              <a:rPr lang="sk-SK" dirty="0" smtClean="0"/>
              <a:t> Dióda, kontakty, kontrola diódy, priepustný a nepriepustný smer, </a:t>
            </a:r>
            <a:r>
              <a:rPr lang="sk-SK" dirty="0" err="1" smtClean="0"/>
              <a:t>led</a:t>
            </a:r>
            <a:r>
              <a:rPr lang="sk-SK" dirty="0" smtClean="0"/>
              <a:t> dióda</a:t>
            </a:r>
          </a:p>
          <a:p>
            <a:pPr marL="342900" indent="-342900">
              <a:buAutoNum type="arabicPeriod"/>
            </a:pPr>
            <a:r>
              <a:rPr lang="sk-SK" dirty="0" smtClean="0"/>
              <a:t> Tranzistor – funkcia, kontakty, typy, kontrola tranzistora, </a:t>
            </a:r>
            <a:r>
              <a:rPr lang="sk-SK" dirty="0" err="1" smtClean="0"/>
              <a:t>púzdra</a:t>
            </a:r>
            <a:r>
              <a:rPr lang="sk-SK" dirty="0" smtClean="0"/>
              <a:t> </a:t>
            </a:r>
          </a:p>
          <a:p>
            <a:pPr marL="342900" indent="-342900">
              <a:buAutoNum type="arabicPeriod"/>
            </a:pPr>
            <a:r>
              <a:rPr lang="sk-SK" dirty="0" smtClean="0"/>
              <a:t> Transformátor</a:t>
            </a:r>
            <a:endParaRPr lang="sk-SK" dirty="0" smtClean="0"/>
          </a:p>
          <a:p>
            <a:pPr marL="342900" indent="-342900">
              <a:buAutoNum type="arabicPeriod"/>
            </a:pPr>
            <a:r>
              <a:rPr lang="sk-SK" dirty="0" smtClean="0"/>
              <a:t> Parametre striedavého signálu</a:t>
            </a:r>
          </a:p>
          <a:p>
            <a:pPr marL="342900" indent="-342900">
              <a:buAutoNum type="arabicPeriod"/>
            </a:pPr>
            <a:r>
              <a:rPr lang="sk-SK" dirty="0" smtClean="0"/>
              <a:t> Zákony v elektrotechnike</a:t>
            </a:r>
          </a:p>
          <a:p>
            <a:pPr marL="342900" indent="-342900">
              <a:buAutoNum type="arabicPeriod"/>
            </a:pPr>
            <a:r>
              <a:rPr lang="sk-SK" dirty="0" smtClean="0"/>
              <a:t> Meranie napätia a </a:t>
            </a:r>
            <a:r>
              <a:rPr lang="sk-SK" dirty="0" smtClean="0"/>
              <a:t>prúdu</a:t>
            </a:r>
          </a:p>
        </p:txBody>
      </p:sp>
      <p:sp>
        <p:nvSpPr>
          <p:cNvPr id="6" name="BlokTextu 5"/>
          <p:cNvSpPr txBox="1"/>
          <p:nvPr/>
        </p:nvSpPr>
        <p:spPr>
          <a:xfrm>
            <a:off x="214282" y="1357298"/>
            <a:ext cx="8574491" cy="461665"/>
          </a:xfrm>
          <a:prstGeom prst="rect">
            <a:avLst/>
          </a:prstGeom>
          <a:noFill/>
        </p:spPr>
        <p:txBody>
          <a:bodyPr wrap="square" rtlCol="0">
            <a:spAutoFit/>
          </a:bodyPr>
          <a:lstStyle/>
          <a:p>
            <a:r>
              <a:rPr lang="sk-SK" sz="2400" b="1" dirty="0" smtClean="0"/>
              <a:t>Opakovanie:</a:t>
            </a:r>
            <a:endParaRPr lang="sk-SK" sz="2400" b="1" dirty="0"/>
          </a:p>
        </p:txBody>
      </p:sp>
      <p:sp>
        <p:nvSpPr>
          <p:cNvPr id="8" name="BlokTextu 7"/>
          <p:cNvSpPr txBox="1"/>
          <p:nvPr/>
        </p:nvSpPr>
        <p:spPr>
          <a:xfrm>
            <a:off x="142844" y="285728"/>
            <a:ext cx="9001156" cy="461665"/>
          </a:xfrm>
          <a:prstGeom prst="rect">
            <a:avLst/>
          </a:prstGeom>
          <a:noFill/>
        </p:spPr>
        <p:txBody>
          <a:bodyPr wrap="square" rtlCol="0">
            <a:spAutoFit/>
          </a:bodyPr>
          <a:lstStyle/>
          <a:p>
            <a:r>
              <a:rPr lang="sk-SK" sz="2400" b="1" dirty="0" smtClean="0"/>
              <a:t>Vzdelávací cieľ:   Funkcie  prvkov lineárneho  napájacieho  zdroja</a:t>
            </a:r>
            <a:endParaRPr lang="sk-SK"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eb.spseke.sk/zdroje/dvojcestny/mosuskond.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b="7966"/>
          <a:stretch>
            <a:fillRect/>
          </a:stretch>
        </p:blipFill>
        <p:spPr bwMode="auto">
          <a:xfrm>
            <a:off x="227915" y="1268760"/>
            <a:ext cx="8716253" cy="34461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BlokTextu 4"/>
          <p:cNvSpPr txBox="1"/>
          <p:nvPr/>
        </p:nvSpPr>
        <p:spPr>
          <a:xfrm>
            <a:off x="251520" y="188640"/>
            <a:ext cx="8568952" cy="461665"/>
          </a:xfrm>
          <a:prstGeom prst="rect">
            <a:avLst/>
          </a:prstGeom>
          <a:noFill/>
        </p:spPr>
        <p:txBody>
          <a:bodyPr wrap="square" rtlCol="0">
            <a:spAutoFit/>
          </a:bodyPr>
          <a:lstStyle/>
          <a:p>
            <a:r>
              <a:rPr lang="sk-SK" sz="2400" b="1" dirty="0" smtClean="0">
                <a:solidFill>
                  <a:srgbClr val="C00000"/>
                </a:solidFill>
              </a:rPr>
              <a:t>Dvojcestný usmerňovač – </a:t>
            </a:r>
            <a:r>
              <a:rPr lang="sk-SK" sz="2400" b="1" dirty="0" err="1" smtClean="0">
                <a:solidFill>
                  <a:srgbClr val="C00000"/>
                </a:solidFill>
              </a:rPr>
              <a:t>Greatzov</a:t>
            </a:r>
            <a:r>
              <a:rPr lang="sk-SK" sz="2400" b="1" dirty="0" smtClean="0">
                <a:solidFill>
                  <a:srgbClr val="C00000"/>
                </a:solidFill>
              </a:rPr>
              <a:t> mostík</a:t>
            </a:r>
            <a:endParaRPr lang="sk-SK" sz="2400" b="1" dirty="0">
              <a:solidFill>
                <a:srgbClr val="C00000"/>
              </a:solidFill>
            </a:endParaRPr>
          </a:p>
        </p:txBody>
      </p:sp>
      <p:pic>
        <p:nvPicPr>
          <p:cNvPr id="25602" name="Picture 2" descr="Transformer principle.png"/>
          <p:cNvPicPr>
            <a:picLocks noChangeAspect="1" noChangeArrowheads="1"/>
          </p:cNvPicPr>
          <p:nvPr/>
        </p:nvPicPr>
        <p:blipFill>
          <a:blip r:embed="rId3"/>
          <a:srcRect/>
          <a:stretch>
            <a:fillRect/>
          </a:stretch>
        </p:blipFill>
        <p:spPr bwMode="auto">
          <a:xfrm>
            <a:off x="285740" y="5000636"/>
            <a:ext cx="2857500" cy="1581151"/>
          </a:xfrm>
          <a:prstGeom prst="rect">
            <a:avLst/>
          </a:prstGeom>
          <a:noFill/>
        </p:spPr>
      </p:pic>
      <p:pic>
        <p:nvPicPr>
          <p:cNvPr id="25604" name="Picture 4" descr="VÃ½sledok vyhÄ¾adÃ¡vania obrÃ¡zkov pre dopyt diÃ³da"/>
          <p:cNvPicPr>
            <a:picLocks noChangeAspect="1" noChangeArrowheads="1"/>
          </p:cNvPicPr>
          <p:nvPr/>
        </p:nvPicPr>
        <p:blipFill>
          <a:blip r:embed="rId4" cstate="print"/>
          <a:srcRect/>
          <a:stretch>
            <a:fillRect/>
          </a:stretch>
        </p:blipFill>
        <p:spPr bwMode="auto">
          <a:xfrm>
            <a:off x="3857620" y="4964949"/>
            <a:ext cx="1381092" cy="1035819"/>
          </a:xfrm>
          <a:prstGeom prst="rect">
            <a:avLst/>
          </a:prstGeom>
          <a:noFill/>
        </p:spPr>
      </p:pic>
      <p:pic>
        <p:nvPicPr>
          <p:cNvPr id="25606" name="Picture 6" descr="VÃ½sledok vyhÄ¾adÃ¡vania obrÃ¡zkov pre dopyt diÃ³da"/>
          <p:cNvPicPr>
            <a:picLocks noChangeAspect="1" noChangeArrowheads="1"/>
          </p:cNvPicPr>
          <p:nvPr/>
        </p:nvPicPr>
        <p:blipFill>
          <a:blip r:embed="rId5"/>
          <a:srcRect/>
          <a:stretch>
            <a:fillRect/>
          </a:stretch>
        </p:blipFill>
        <p:spPr bwMode="auto">
          <a:xfrm>
            <a:off x="3857620" y="6000768"/>
            <a:ext cx="1428760" cy="555268"/>
          </a:xfrm>
          <a:prstGeom prst="rect">
            <a:avLst/>
          </a:prstGeom>
          <a:noFill/>
        </p:spPr>
      </p:pic>
      <p:pic>
        <p:nvPicPr>
          <p:cNvPr id="25608" name="Picture 8" descr="VÃ½sledok vyhÄ¾adÃ¡vania obrÃ¡zkov pre dopyt elektrolytickÃ½ kondenzÃ¡tor"/>
          <p:cNvPicPr>
            <a:picLocks noChangeAspect="1" noChangeArrowheads="1"/>
          </p:cNvPicPr>
          <p:nvPr/>
        </p:nvPicPr>
        <p:blipFill>
          <a:blip r:embed="rId6"/>
          <a:srcRect/>
          <a:stretch>
            <a:fillRect/>
          </a:stretch>
        </p:blipFill>
        <p:spPr bwMode="auto">
          <a:xfrm>
            <a:off x="6038138" y="5286388"/>
            <a:ext cx="1391382" cy="1120257"/>
          </a:xfrm>
          <a:prstGeom prst="rect">
            <a:avLst/>
          </a:prstGeom>
          <a:noFill/>
        </p:spPr>
      </p:pic>
      <p:sp>
        <p:nvSpPr>
          <p:cNvPr id="9" name="Ovál 8"/>
          <p:cNvSpPr/>
          <p:nvPr/>
        </p:nvSpPr>
        <p:spPr>
          <a:xfrm>
            <a:off x="2928926" y="1214422"/>
            <a:ext cx="3071834" cy="2714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142844" y="109815"/>
            <a:ext cx="8496944" cy="461665"/>
          </a:xfrm>
          <a:prstGeom prst="rect">
            <a:avLst/>
          </a:prstGeom>
          <a:noFill/>
        </p:spPr>
        <p:txBody>
          <a:bodyPr wrap="square" rtlCol="0">
            <a:spAutoFit/>
          </a:bodyPr>
          <a:lstStyle/>
          <a:p>
            <a:r>
              <a:rPr lang="sk-SK" sz="2400" b="1" dirty="0" smtClean="0">
                <a:solidFill>
                  <a:srgbClr val="C00000"/>
                </a:solidFill>
              </a:rPr>
              <a:t>Filtrovanie napätia po usmernení</a:t>
            </a:r>
            <a:endParaRPr lang="sk-SK" sz="2400" b="1" dirty="0">
              <a:solidFill>
                <a:srgbClr val="C00000"/>
              </a:solidFill>
            </a:endParaRPr>
          </a:p>
        </p:txBody>
      </p:sp>
      <p:sp>
        <p:nvSpPr>
          <p:cNvPr id="6" name="Rectangle 5"/>
          <p:cNvSpPr>
            <a:spLocks noChangeArrowheads="1"/>
          </p:cNvSpPr>
          <p:nvPr/>
        </p:nvSpPr>
        <p:spPr bwMode="auto">
          <a:xfrm>
            <a:off x="1619250" y="19859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endParaRPr lang="sk-SK" altLang="sk-SK" sz="2400">
              <a:solidFill>
                <a:srgbClr val="CC3300"/>
              </a:solidFill>
            </a:endParaRPr>
          </a:p>
        </p:txBody>
      </p:sp>
      <p:sp>
        <p:nvSpPr>
          <p:cNvPr id="9" name="Rectangle 5"/>
          <p:cNvSpPr>
            <a:spLocks noChangeArrowheads="1"/>
          </p:cNvSpPr>
          <p:nvPr/>
        </p:nvSpPr>
        <p:spPr bwMode="auto">
          <a:xfrm>
            <a:off x="1474713" y="3138562"/>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endParaRPr lang="sk-SK" altLang="sk-SK" sz="2400">
              <a:solidFill>
                <a:srgbClr val="CC3300"/>
              </a:solidFill>
            </a:endParaRPr>
          </a:p>
        </p:txBody>
      </p:sp>
      <p:sp>
        <p:nvSpPr>
          <p:cNvPr id="7" name="Rectangle 5"/>
          <p:cNvSpPr>
            <a:spLocks noChangeArrowheads="1"/>
          </p:cNvSpPr>
          <p:nvPr/>
        </p:nvSpPr>
        <p:spPr bwMode="auto">
          <a:xfrm>
            <a:off x="970781" y="2345556"/>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endParaRPr lang="sk-SK" altLang="sk-SK" sz="2400">
              <a:solidFill>
                <a:srgbClr val="CC3300"/>
              </a:solidFill>
            </a:endParaRPr>
          </a:p>
        </p:txBody>
      </p:sp>
      <p:pic>
        <p:nvPicPr>
          <p:cNvPr id="10" name="Picture 5" descr="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857" t="6656" r="13102" b="20987"/>
          <a:stretch/>
        </p:blipFill>
        <p:spPr bwMode="auto">
          <a:xfrm>
            <a:off x="164903" y="714356"/>
            <a:ext cx="8799585" cy="3456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Obrázok 7" descr="průběh napětí za usměrňovače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596" y="4087178"/>
            <a:ext cx="5643602" cy="2699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6509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71406" y="260648"/>
            <a:ext cx="8496944" cy="369332"/>
          </a:xfrm>
          <a:prstGeom prst="rect">
            <a:avLst/>
          </a:prstGeom>
          <a:noFill/>
        </p:spPr>
        <p:txBody>
          <a:bodyPr wrap="square" rtlCol="0">
            <a:spAutoFit/>
          </a:bodyPr>
          <a:lstStyle/>
          <a:p>
            <a:r>
              <a:rPr lang="sk-SK" b="1" dirty="0" smtClean="0"/>
              <a:t>Filtrovanie napätia po usmernení</a:t>
            </a:r>
            <a:endParaRPr lang="sk-SK" b="1" dirty="0"/>
          </a:p>
        </p:txBody>
      </p:sp>
      <p:sp>
        <p:nvSpPr>
          <p:cNvPr id="6" name="Rectangle 5"/>
          <p:cNvSpPr>
            <a:spLocks noChangeArrowheads="1"/>
          </p:cNvSpPr>
          <p:nvPr/>
        </p:nvSpPr>
        <p:spPr bwMode="auto">
          <a:xfrm>
            <a:off x="1619250" y="1985963"/>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endParaRPr lang="sk-SK" altLang="sk-SK" sz="2400">
              <a:solidFill>
                <a:srgbClr val="CC3300"/>
              </a:solidFill>
            </a:endParaRPr>
          </a:p>
        </p:txBody>
      </p:sp>
      <p:sp>
        <p:nvSpPr>
          <p:cNvPr id="9" name="Rectangle 5"/>
          <p:cNvSpPr>
            <a:spLocks noChangeArrowheads="1"/>
          </p:cNvSpPr>
          <p:nvPr/>
        </p:nvSpPr>
        <p:spPr bwMode="auto">
          <a:xfrm>
            <a:off x="1474713" y="3138562"/>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endParaRPr lang="sk-SK" altLang="sk-SK" sz="2400">
              <a:solidFill>
                <a:srgbClr val="CC3300"/>
              </a:solidFill>
            </a:endParaRPr>
          </a:p>
        </p:txBody>
      </p:sp>
      <p:sp>
        <p:nvSpPr>
          <p:cNvPr id="7" name="Rectangle 5"/>
          <p:cNvSpPr>
            <a:spLocks noChangeArrowheads="1"/>
          </p:cNvSpPr>
          <p:nvPr/>
        </p:nvSpPr>
        <p:spPr bwMode="auto">
          <a:xfrm>
            <a:off x="970781" y="2345556"/>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endParaRPr lang="sk-SK" altLang="sk-SK" sz="2400">
              <a:solidFill>
                <a:srgbClr val="CC3300"/>
              </a:solidFill>
            </a:endParaRPr>
          </a:p>
        </p:txBody>
      </p:sp>
      <p:sp>
        <p:nvSpPr>
          <p:cNvPr id="11" name="BlokTextu 4"/>
          <p:cNvSpPr txBox="1">
            <a:spLocks noChangeArrowheads="1"/>
          </p:cNvSpPr>
          <p:nvPr/>
        </p:nvSpPr>
        <p:spPr bwMode="auto">
          <a:xfrm>
            <a:off x="88916" y="1361249"/>
            <a:ext cx="8731556"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cs-CZ" altLang="sk-SK" dirty="0"/>
              <a:t>Z </a:t>
            </a:r>
            <a:r>
              <a:rPr lang="cs-CZ" altLang="sk-SK" dirty="0" err="1" smtClean="0"/>
              <a:t>definicie</a:t>
            </a:r>
            <a:r>
              <a:rPr lang="cs-CZ" altLang="sk-SK" dirty="0" smtClean="0"/>
              <a:t> </a:t>
            </a:r>
            <a:r>
              <a:rPr lang="cs-CZ" altLang="sk-SK" dirty="0"/>
              <a:t>Faradu vyplývá </a:t>
            </a:r>
            <a:r>
              <a:rPr lang="cs-CZ" altLang="sk-SK" dirty="0" err="1" smtClean="0"/>
              <a:t>vzťah</a:t>
            </a:r>
            <a:r>
              <a:rPr lang="cs-CZ" altLang="sk-SK" dirty="0"/>
              <a:t>:</a:t>
            </a:r>
            <a:endParaRPr lang="sk-SK" altLang="sk-SK" dirty="0"/>
          </a:p>
          <a:p>
            <a:pPr eaLnBrk="1" hangingPunct="1"/>
            <a:r>
              <a:rPr lang="cs-CZ" altLang="sk-SK" dirty="0"/>
              <a:t>C = </a:t>
            </a:r>
            <a:r>
              <a:rPr lang="cs-CZ" altLang="sk-SK" dirty="0" smtClean="0"/>
              <a:t>Q/U</a:t>
            </a:r>
            <a:r>
              <a:rPr lang="cs-CZ" altLang="sk-SK" baseline="-25000" dirty="0" smtClean="0"/>
              <a:t>r</a:t>
            </a:r>
            <a:r>
              <a:rPr lang="cs-CZ" altLang="sk-SK" dirty="0" smtClean="0"/>
              <a:t>=( </a:t>
            </a:r>
            <a:r>
              <a:rPr lang="cs-CZ" altLang="sk-SK" dirty="0" err="1"/>
              <a:t>I</a:t>
            </a:r>
            <a:r>
              <a:rPr lang="cs-CZ" altLang="sk-SK" baseline="-25000" dirty="0" err="1"/>
              <a:t>m</a:t>
            </a:r>
            <a:r>
              <a:rPr lang="cs-CZ" altLang="sk-SK" dirty="0"/>
              <a:t>·t ) / U</a:t>
            </a:r>
            <a:r>
              <a:rPr lang="cs-CZ" altLang="sk-SK" baseline="-25000" dirty="0"/>
              <a:t>r</a:t>
            </a:r>
            <a:r>
              <a:rPr lang="cs-CZ" altLang="sk-SK" dirty="0"/>
              <a:t/>
            </a:r>
            <a:br>
              <a:rPr lang="cs-CZ" altLang="sk-SK" dirty="0"/>
            </a:br>
            <a:r>
              <a:rPr lang="cs-CZ" altLang="sk-SK" dirty="0"/>
              <a:t/>
            </a:r>
            <a:br>
              <a:rPr lang="cs-CZ" altLang="sk-SK" dirty="0"/>
            </a:br>
            <a:r>
              <a:rPr lang="cs-CZ" altLang="sk-SK" dirty="0"/>
              <a:t>Dosadíme vzorec </a:t>
            </a:r>
            <a:r>
              <a:rPr lang="cs-CZ" altLang="sk-SK" dirty="0" err="1" smtClean="0"/>
              <a:t>pre</a:t>
            </a:r>
            <a:r>
              <a:rPr lang="cs-CZ" altLang="sk-SK" dirty="0" smtClean="0"/>
              <a:t> </a:t>
            </a:r>
            <a:r>
              <a:rPr lang="cs-CZ" altLang="sk-SK" dirty="0"/>
              <a:t>čas t = 0,5·T a </a:t>
            </a:r>
            <a:r>
              <a:rPr lang="cs-CZ" altLang="sk-SK" dirty="0" err="1" smtClean="0"/>
              <a:t>pre</a:t>
            </a:r>
            <a:r>
              <a:rPr lang="cs-CZ" altLang="sk-SK" dirty="0" smtClean="0"/>
              <a:t> </a:t>
            </a:r>
            <a:r>
              <a:rPr lang="cs-CZ" altLang="sk-SK" dirty="0" err="1" smtClean="0"/>
              <a:t>napätie</a:t>
            </a:r>
            <a:r>
              <a:rPr lang="cs-CZ" altLang="sk-SK" dirty="0" smtClean="0"/>
              <a:t> </a:t>
            </a:r>
            <a:r>
              <a:rPr lang="cs-CZ" altLang="sk-SK" dirty="0"/>
              <a:t>U</a:t>
            </a:r>
            <a:r>
              <a:rPr lang="cs-CZ" altLang="sk-SK" baseline="-25000" dirty="0"/>
              <a:t>r</a:t>
            </a:r>
            <a:r>
              <a:rPr lang="cs-CZ" altLang="sk-SK" dirty="0"/>
              <a:t> = </a:t>
            </a:r>
            <a:r>
              <a:rPr lang="cs-CZ" altLang="sk-SK" dirty="0" err="1"/>
              <a:t>U</a:t>
            </a:r>
            <a:r>
              <a:rPr lang="cs-CZ" altLang="sk-SK" baseline="-25000" dirty="0" err="1"/>
              <a:t>max</a:t>
            </a:r>
            <a:r>
              <a:rPr lang="cs-CZ" altLang="sk-SK" dirty="0"/>
              <a:t> - U</a:t>
            </a:r>
            <a:r>
              <a:rPr lang="cs-CZ" altLang="sk-SK" baseline="-25000" dirty="0"/>
              <a:t>x</a:t>
            </a:r>
            <a:r>
              <a:rPr lang="cs-CZ" altLang="sk-SK" dirty="0"/>
              <a:t>:</a:t>
            </a:r>
            <a:endParaRPr lang="sk-SK" altLang="sk-SK" dirty="0"/>
          </a:p>
          <a:p>
            <a:pPr eaLnBrk="1" hangingPunct="1"/>
            <a:r>
              <a:rPr lang="cs-CZ" altLang="sk-SK" dirty="0"/>
              <a:t>C = ( </a:t>
            </a:r>
            <a:r>
              <a:rPr lang="cs-CZ" altLang="sk-SK" dirty="0" err="1"/>
              <a:t>I</a:t>
            </a:r>
            <a:r>
              <a:rPr lang="cs-CZ" altLang="sk-SK" baseline="-25000" dirty="0" err="1"/>
              <a:t>m</a:t>
            </a:r>
            <a:r>
              <a:rPr lang="cs-CZ" altLang="sk-SK" dirty="0"/>
              <a:t>·0,5·T ) / (U</a:t>
            </a:r>
            <a:r>
              <a:rPr lang="cs-CZ" altLang="sk-SK" baseline="-25000" dirty="0"/>
              <a:t>m</a:t>
            </a:r>
            <a:r>
              <a:rPr lang="cs-CZ" altLang="sk-SK" dirty="0"/>
              <a:t> - U</a:t>
            </a:r>
            <a:r>
              <a:rPr lang="cs-CZ" altLang="sk-SK" baseline="-25000" dirty="0"/>
              <a:t>x</a:t>
            </a:r>
            <a:r>
              <a:rPr lang="cs-CZ" altLang="sk-SK" dirty="0"/>
              <a:t>)</a:t>
            </a:r>
            <a:br>
              <a:rPr lang="cs-CZ" altLang="sk-SK" dirty="0"/>
            </a:br>
            <a:r>
              <a:rPr lang="cs-CZ" altLang="sk-SK" dirty="0"/>
              <a:t/>
            </a:r>
            <a:br>
              <a:rPr lang="cs-CZ" altLang="sk-SK" dirty="0"/>
            </a:br>
            <a:r>
              <a:rPr lang="cs-CZ" altLang="sk-SK" dirty="0"/>
              <a:t>Po </a:t>
            </a:r>
            <a:r>
              <a:rPr lang="cs-CZ" altLang="sk-SK" dirty="0" err="1" smtClean="0"/>
              <a:t>dosadení</a:t>
            </a:r>
            <a:r>
              <a:rPr lang="cs-CZ" altLang="sk-SK" dirty="0" smtClean="0"/>
              <a:t> </a:t>
            </a:r>
            <a:r>
              <a:rPr lang="cs-CZ" altLang="sk-SK" dirty="0" err="1" smtClean="0"/>
              <a:t>vzorca</a:t>
            </a:r>
            <a:r>
              <a:rPr lang="cs-CZ" altLang="sk-SK" dirty="0" smtClean="0"/>
              <a:t> </a:t>
            </a:r>
            <a:r>
              <a:rPr lang="cs-CZ" altLang="sk-SK" dirty="0" err="1" smtClean="0"/>
              <a:t>pre</a:t>
            </a:r>
            <a:r>
              <a:rPr lang="cs-CZ" altLang="sk-SK" dirty="0" smtClean="0"/>
              <a:t> </a:t>
            </a:r>
            <a:r>
              <a:rPr lang="cs-CZ" altLang="sk-SK" dirty="0" err="1" smtClean="0"/>
              <a:t>frekvenciu</a:t>
            </a:r>
            <a:r>
              <a:rPr lang="cs-CZ" altLang="sk-SK" dirty="0" smtClean="0"/>
              <a:t> </a:t>
            </a:r>
            <a:r>
              <a:rPr lang="cs-CZ" altLang="sk-SK" dirty="0"/>
              <a:t>f = 1 / T a </a:t>
            </a:r>
            <a:r>
              <a:rPr lang="cs-CZ" altLang="sk-SK" dirty="0" err="1" smtClean="0"/>
              <a:t>jednoduchej</a:t>
            </a:r>
            <a:r>
              <a:rPr lang="cs-CZ" altLang="sk-SK" dirty="0" smtClean="0"/>
              <a:t> </a:t>
            </a:r>
            <a:r>
              <a:rPr lang="cs-CZ" altLang="sk-SK" dirty="0" err="1" smtClean="0"/>
              <a:t>úprave</a:t>
            </a:r>
            <a:r>
              <a:rPr lang="cs-CZ" altLang="sk-SK" dirty="0" smtClean="0"/>
              <a:t> </a:t>
            </a:r>
            <a:r>
              <a:rPr lang="cs-CZ" altLang="sk-SK" dirty="0"/>
              <a:t>dostaneme výsledný </a:t>
            </a:r>
            <a:r>
              <a:rPr lang="cs-CZ" altLang="sk-SK" dirty="0" err="1" smtClean="0"/>
              <a:t>vzťah</a:t>
            </a:r>
            <a:r>
              <a:rPr lang="cs-CZ" altLang="sk-SK" dirty="0"/>
              <a:t>:</a:t>
            </a:r>
            <a:endParaRPr lang="sk-SK" altLang="sk-SK" dirty="0"/>
          </a:p>
          <a:p>
            <a:pPr eaLnBrk="1" hangingPunct="1"/>
            <a:endParaRPr lang="cs-CZ" altLang="sk-SK" b="1" dirty="0" smtClean="0"/>
          </a:p>
          <a:p>
            <a:pPr eaLnBrk="1" hangingPunct="1"/>
            <a:r>
              <a:rPr lang="cs-CZ" altLang="sk-SK" b="1" dirty="0" smtClean="0"/>
              <a:t>C </a:t>
            </a:r>
            <a:r>
              <a:rPr lang="cs-CZ" altLang="sk-SK" b="1" dirty="0"/>
              <a:t>= </a:t>
            </a:r>
            <a:r>
              <a:rPr lang="cs-CZ" altLang="sk-SK" b="1" dirty="0" err="1"/>
              <a:t>I</a:t>
            </a:r>
            <a:r>
              <a:rPr lang="cs-CZ" altLang="sk-SK" b="1" baseline="-25000" dirty="0" err="1"/>
              <a:t>m</a:t>
            </a:r>
            <a:r>
              <a:rPr lang="cs-CZ" altLang="sk-SK" b="1" dirty="0"/>
              <a:t> / [ </a:t>
            </a:r>
            <a:r>
              <a:rPr lang="cs-CZ" altLang="sk-SK" b="1" dirty="0" err="1"/>
              <a:t>2f</a:t>
            </a:r>
            <a:r>
              <a:rPr lang="cs-CZ" altLang="sk-SK" b="1" dirty="0"/>
              <a:t>·(U</a:t>
            </a:r>
            <a:r>
              <a:rPr lang="cs-CZ" altLang="sk-SK" b="1" baseline="-25000" dirty="0"/>
              <a:t>m</a:t>
            </a:r>
            <a:r>
              <a:rPr lang="cs-CZ" altLang="sk-SK" b="1" dirty="0"/>
              <a:t> - U</a:t>
            </a:r>
            <a:r>
              <a:rPr lang="cs-CZ" altLang="sk-SK" b="1" baseline="-25000" dirty="0"/>
              <a:t>x</a:t>
            </a:r>
            <a:r>
              <a:rPr lang="cs-CZ" altLang="sk-SK" b="1" dirty="0"/>
              <a:t>) ]</a:t>
            </a:r>
            <a:r>
              <a:rPr lang="cs-CZ" altLang="sk-SK" dirty="0"/>
              <a:t/>
            </a:r>
            <a:br>
              <a:rPr lang="cs-CZ" altLang="sk-SK" dirty="0"/>
            </a:br>
            <a:endParaRPr lang="sk-SK" altLang="sk-SK" dirty="0"/>
          </a:p>
        </p:txBody>
      </p:sp>
      <p:sp>
        <p:nvSpPr>
          <p:cNvPr id="12" name="BlokTextu 5"/>
          <p:cNvSpPr txBox="1">
            <a:spLocks noChangeArrowheads="1"/>
          </p:cNvSpPr>
          <p:nvPr/>
        </p:nvSpPr>
        <p:spPr bwMode="auto">
          <a:xfrm>
            <a:off x="142844" y="4335485"/>
            <a:ext cx="7488237"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cs-CZ" altLang="sk-SK" dirty="0"/>
              <a:t>U</a:t>
            </a:r>
            <a:r>
              <a:rPr lang="cs-CZ" altLang="sk-SK" baseline="-25000" dirty="0"/>
              <a:t>m</a:t>
            </a:r>
            <a:r>
              <a:rPr lang="cs-CZ" altLang="sk-SK" dirty="0"/>
              <a:t> = </a:t>
            </a:r>
            <a:r>
              <a:rPr lang="cs-CZ" altLang="sk-SK" dirty="0" err="1" smtClean="0"/>
              <a:t>maximálne</a:t>
            </a:r>
            <a:r>
              <a:rPr lang="cs-CZ" altLang="sk-SK" dirty="0" smtClean="0"/>
              <a:t> </a:t>
            </a:r>
            <a:r>
              <a:rPr lang="cs-CZ" altLang="sk-SK" dirty="0" err="1" smtClean="0"/>
              <a:t>napätie</a:t>
            </a:r>
            <a:r>
              <a:rPr lang="cs-CZ" altLang="sk-SK" dirty="0" smtClean="0"/>
              <a:t> </a:t>
            </a:r>
            <a:r>
              <a:rPr lang="cs-CZ" altLang="sk-SK" dirty="0"/>
              <a:t>na </a:t>
            </a:r>
            <a:r>
              <a:rPr lang="cs-CZ" altLang="sk-SK" dirty="0" smtClean="0"/>
              <a:t>výstupe; </a:t>
            </a:r>
            <a:r>
              <a:rPr lang="cs-CZ" altLang="sk-SK" dirty="0"/>
              <a:t>[U</a:t>
            </a:r>
            <a:r>
              <a:rPr lang="cs-CZ" altLang="sk-SK" baseline="-25000" dirty="0"/>
              <a:t>m</a:t>
            </a:r>
            <a:r>
              <a:rPr lang="cs-CZ" altLang="sk-SK" dirty="0"/>
              <a:t>]=V</a:t>
            </a:r>
            <a:br>
              <a:rPr lang="cs-CZ" altLang="sk-SK" dirty="0"/>
            </a:br>
            <a:r>
              <a:rPr lang="cs-CZ" altLang="sk-SK" dirty="0"/>
              <a:t>U</a:t>
            </a:r>
            <a:r>
              <a:rPr lang="cs-CZ" altLang="sk-SK" baseline="-25000" dirty="0"/>
              <a:t>x</a:t>
            </a:r>
            <a:r>
              <a:rPr lang="cs-CZ" altLang="sk-SK" dirty="0"/>
              <a:t> = </a:t>
            </a:r>
            <a:r>
              <a:rPr lang="cs-CZ" altLang="sk-SK" dirty="0" err="1" smtClean="0"/>
              <a:t>minimálne</a:t>
            </a:r>
            <a:r>
              <a:rPr lang="cs-CZ" altLang="sk-SK" dirty="0" smtClean="0"/>
              <a:t> </a:t>
            </a:r>
            <a:r>
              <a:rPr lang="cs-CZ" altLang="sk-SK" dirty="0" err="1" smtClean="0"/>
              <a:t>napätie</a:t>
            </a:r>
            <a:r>
              <a:rPr lang="cs-CZ" altLang="sk-SK" dirty="0" smtClean="0"/>
              <a:t> </a:t>
            </a:r>
            <a:r>
              <a:rPr lang="cs-CZ" altLang="sk-SK" dirty="0"/>
              <a:t>na </a:t>
            </a:r>
            <a:r>
              <a:rPr lang="cs-CZ" altLang="sk-SK" dirty="0" smtClean="0"/>
              <a:t>výstupe </a:t>
            </a:r>
            <a:r>
              <a:rPr lang="cs-CZ" altLang="sk-SK" dirty="0" err="1" smtClean="0"/>
              <a:t>pri</a:t>
            </a:r>
            <a:r>
              <a:rPr lang="cs-CZ" altLang="sk-SK" dirty="0" smtClean="0"/>
              <a:t> </a:t>
            </a:r>
            <a:r>
              <a:rPr lang="cs-CZ" altLang="sk-SK" dirty="0" err="1" smtClean="0"/>
              <a:t>maximálnej</a:t>
            </a:r>
            <a:r>
              <a:rPr lang="cs-CZ" altLang="sk-SK" dirty="0" smtClean="0"/>
              <a:t> </a:t>
            </a:r>
            <a:r>
              <a:rPr lang="cs-CZ" altLang="sk-SK" dirty="0" err="1" smtClean="0"/>
              <a:t>záťaži</a:t>
            </a:r>
            <a:r>
              <a:rPr lang="cs-CZ" altLang="sk-SK" dirty="0"/>
              <a:t>; [U</a:t>
            </a:r>
            <a:r>
              <a:rPr lang="cs-CZ" altLang="sk-SK" baseline="-25000" dirty="0"/>
              <a:t>x</a:t>
            </a:r>
            <a:r>
              <a:rPr lang="cs-CZ" altLang="sk-SK" dirty="0"/>
              <a:t>]=V</a:t>
            </a:r>
            <a:br>
              <a:rPr lang="cs-CZ" altLang="sk-SK" dirty="0"/>
            </a:br>
            <a:r>
              <a:rPr lang="cs-CZ" altLang="sk-SK" dirty="0"/>
              <a:t>U</a:t>
            </a:r>
            <a:r>
              <a:rPr lang="cs-CZ" altLang="sk-SK" baseline="-25000" dirty="0"/>
              <a:t>r</a:t>
            </a:r>
            <a:r>
              <a:rPr lang="cs-CZ" altLang="sk-SK" dirty="0"/>
              <a:t> = </a:t>
            </a:r>
            <a:r>
              <a:rPr lang="cs-CZ" altLang="sk-SK" dirty="0" err="1" smtClean="0"/>
              <a:t>rozdiel</a:t>
            </a:r>
            <a:r>
              <a:rPr lang="cs-CZ" altLang="sk-SK" dirty="0" smtClean="0"/>
              <a:t> </a:t>
            </a:r>
            <a:r>
              <a:rPr lang="cs-CZ" altLang="sk-SK" dirty="0"/>
              <a:t>U</a:t>
            </a:r>
            <a:r>
              <a:rPr lang="cs-CZ" altLang="sk-SK" baseline="-25000" dirty="0"/>
              <a:t>m</a:t>
            </a:r>
            <a:r>
              <a:rPr lang="cs-CZ" altLang="sk-SK" dirty="0"/>
              <a:t> a U</a:t>
            </a:r>
            <a:r>
              <a:rPr lang="cs-CZ" altLang="sk-SK" baseline="-25000" dirty="0"/>
              <a:t>x</a:t>
            </a:r>
            <a:r>
              <a:rPr lang="cs-CZ" altLang="sk-SK" dirty="0"/>
              <a:t>; [U</a:t>
            </a:r>
            <a:r>
              <a:rPr lang="cs-CZ" altLang="sk-SK" baseline="-25000" dirty="0"/>
              <a:t>r</a:t>
            </a:r>
            <a:r>
              <a:rPr lang="cs-CZ" altLang="sk-SK" dirty="0"/>
              <a:t>]=V</a:t>
            </a:r>
            <a:br>
              <a:rPr lang="cs-CZ" altLang="sk-SK" dirty="0"/>
            </a:br>
            <a:r>
              <a:rPr lang="cs-CZ" altLang="sk-SK" dirty="0" err="1"/>
              <a:t>I</a:t>
            </a:r>
            <a:r>
              <a:rPr lang="cs-CZ" altLang="sk-SK" baseline="-25000" dirty="0" err="1"/>
              <a:t>m</a:t>
            </a:r>
            <a:r>
              <a:rPr lang="cs-CZ" altLang="sk-SK" dirty="0"/>
              <a:t> = </a:t>
            </a:r>
            <a:r>
              <a:rPr lang="cs-CZ" altLang="sk-SK" dirty="0" err="1" smtClean="0"/>
              <a:t>maximálny</a:t>
            </a:r>
            <a:r>
              <a:rPr lang="cs-CZ" altLang="sk-SK" dirty="0" smtClean="0"/>
              <a:t> </a:t>
            </a:r>
            <a:r>
              <a:rPr lang="cs-CZ" altLang="sk-SK" dirty="0" err="1" smtClean="0"/>
              <a:t>prúd</a:t>
            </a:r>
            <a:r>
              <a:rPr lang="cs-CZ" altLang="sk-SK" dirty="0" smtClean="0"/>
              <a:t> </a:t>
            </a:r>
            <a:r>
              <a:rPr lang="cs-CZ" altLang="sk-SK" dirty="0" err="1" smtClean="0"/>
              <a:t>odoberaný</a:t>
            </a:r>
            <a:r>
              <a:rPr lang="cs-CZ" altLang="sk-SK" dirty="0" smtClean="0"/>
              <a:t> </a:t>
            </a:r>
            <a:r>
              <a:rPr lang="cs-CZ" altLang="sk-SK" dirty="0" err="1" smtClean="0"/>
              <a:t>zo</a:t>
            </a:r>
            <a:r>
              <a:rPr lang="cs-CZ" altLang="sk-SK" dirty="0" smtClean="0"/>
              <a:t> </a:t>
            </a:r>
            <a:r>
              <a:rPr lang="cs-CZ" altLang="sk-SK" dirty="0" err="1" smtClean="0"/>
              <a:t>zdroja</a:t>
            </a:r>
            <a:r>
              <a:rPr lang="cs-CZ" altLang="sk-SK" dirty="0" smtClean="0"/>
              <a:t>; </a:t>
            </a:r>
            <a:r>
              <a:rPr lang="cs-CZ" altLang="sk-SK" dirty="0"/>
              <a:t>[</a:t>
            </a:r>
            <a:r>
              <a:rPr lang="cs-CZ" altLang="sk-SK" dirty="0" err="1"/>
              <a:t>I</a:t>
            </a:r>
            <a:r>
              <a:rPr lang="cs-CZ" altLang="sk-SK" baseline="-25000" dirty="0" err="1"/>
              <a:t>m</a:t>
            </a:r>
            <a:r>
              <a:rPr lang="cs-CZ" altLang="sk-SK" dirty="0"/>
              <a:t>]=A</a:t>
            </a:r>
            <a:br>
              <a:rPr lang="cs-CZ" altLang="sk-SK" dirty="0"/>
            </a:br>
            <a:r>
              <a:rPr lang="cs-CZ" altLang="sk-SK" dirty="0"/>
              <a:t>t = </a:t>
            </a:r>
            <a:r>
              <a:rPr lang="cs-CZ" altLang="sk-SK" dirty="0" err="1" smtClean="0"/>
              <a:t>približný</a:t>
            </a:r>
            <a:r>
              <a:rPr lang="cs-CZ" altLang="sk-SK" dirty="0" smtClean="0"/>
              <a:t> </a:t>
            </a:r>
            <a:r>
              <a:rPr lang="cs-CZ" altLang="sk-SK" dirty="0"/>
              <a:t>čas, po </a:t>
            </a:r>
            <a:r>
              <a:rPr lang="cs-CZ" altLang="sk-SK" dirty="0" err="1" smtClean="0"/>
              <a:t>ktorý</a:t>
            </a:r>
            <a:r>
              <a:rPr lang="cs-CZ" altLang="sk-SK" dirty="0" smtClean="0"/>
              <a:t> </a:t>
            </a:r>
            <a:r>
              <a:rPr lang="cs-CZ" altLang="sk-SK" dirty="0" err="1" smtClean="0"/>
              <a:t>sa</a:t>
            </a:r>
            <a:r>
              <a:rPr lang="cs-CZ" altLang="sk-SK" dirty="0" smtClean="0"/>
              <a:t> </a:t>
            </a:r>
            <a:r>
              <a:rPr lang="cs-CZ" altLang="sk-SK" dirty="0" err="1" smtClean="0"/>
              <a:t>filtračný</a:t>
            </a:r>
            <a:r>
              <a:rPr lang="cs-CZ" altLang="sk-SK" dirty="0" smtClean="0"/>
              <a:t> </a:t>
            </a:r>
            <a:r>
              <a:rPr lang="cs-CZ" altLang="sk-SK" dirty="0"/>
              <a:t>kondenzátor </a:t>
            </a:r>
            <a:r>
              <a:rPr lang="cs-CZ" altLang="sk-SK" dirty="0" err="1" smtClean="0"/>
              <a:t>vybíja</a:t>
            </a:r>
            <a:r>
              <a:rPr lang="cs-CZ" altLang="sk-SK" dirty="0" smtClean="0"/>
              <a:t>; </a:t>
            </a:r>
            <a:r>
              <a:rPr lang="cs-CZ" altLang="sk-SK" dirty="0"/>
              <a:t>[t]=s</a:t>
            </a:r>
            <a:br>
              <a:rPr lang="cs-CZ" altLang="sk-SK" dirty="0"/>
            </a:br>
            <a:r>
              <a:rPr lang="cs-CZ" altLang="sk-SK" dirty="0"/>
              <a:t>T = perioda; [T]=s</a:t>
            </a:r>
            <a:br>
              <a:rPr lang="cs-CZ" altLang="sk-SK" dirty="0"/>
            </a:br>
            <a:r>
              <a:rPr lang="cs-CZ" altLang="sk-SK" dirty="0"/>
              <a:t>C = kapacita </a:t>
            </a:r>
            <a:r>
              <a:rPr lang="cs-CZ" altLang="sk-SK" dirty="0" err="1" smtClean="0"/>
              <a:t>filtračného</a:t>
            </a:r>
            <a:r>
              <a:rPr lang="cs-CZ" altLang="sk-SK" dirty="0" smtClean="0"/>
              <a:t> </a:t>
            </a:r>
            <a:r>
              <a:rPr lang="cs-CZ" altLang="sk-SK" dirty="0" err="1" smtClean="0"/>
              <a:t>kondenzátora</a:t>
            </a:r>
            <a:r>
              <a:rPr lang="cs-CZ" altLang="sk-SK" dirty="0" smtClean="0"/>
              <a:t>; </a:t>
            </a:r>
            <a:r>
              <a:rPr lang="cs-CZ" altLang="sk-SK" dirty="0"/>
              <a:t>[C]=F</a:t>
            </a:r>
            <a:br>
              <a:rPr lang="cs-CZ" altLang="sk-SK" dirty="0"/>
            </a:br>
            <a:r>
              <a:rPr lang="cs-CZ" altLang="sk-SK" dirty="0"/>
              <a:t>f = </a:t>
            </a:r>
            <a:r>
              <a:rPr lang="cs-CZ" altLang="sk-SK" dirty="0" err="1" smtClean="0"/>
              <a:t>frekvencia</a:t>
            </a:r>
            <a:r>
              <a:rPr lang="cs-CZ" altLang="sk-SK" dirty="0" smtClean="0"/>
              <a:t> </a:t>
            </a:r>
            <a:r>
              <a:rPr lang="cs-CZ" altLang="sk-SK" dirty="0" err="1" smtClean="0"/>
              <a:t>striedavého</a:t>
            </a:r>
            <a:r>
              <a:rPr lang="cs-CZ" altLang="sk-SK" dirty="0" smtClean="0"/>
              <a:t> </a:t>
            </a:r>
            <a:r>
              <a:rPr lang="cs-CZ" altLang="sk-SK" dirty="0" err="1" smtClean="0"/>
              <a:t>napätia</a:t>
            </a:r>
            <a:r>
              <a:rPr lang="cs-CZ" altLang="sk-SK" dirty="0" smtClean="0"/>
              <a:t>; </a:t>
            </a:r>
            <a:r>
              <a:rPr lang="cs-CZ" altLang="sk-SK" dirty="0"/>
              <a:t>[f]=Hz (</a:t>
            </a:r>
            <a:r>
              <a:rPr lang="cs-CZ" altLang="sk-SK" dirty="0" err="1" smtClean="0"/>
              <a:t>pre</a:t>
            </a:r>
            <a:r>
              <a:rPr lang="cs-CZ" altLang="sk-SK" dirty="0" smtClean="0"/>
              <a:t> </a:t>
            </a:r>
            <a:r>
              <a:rPr lang="cs-CZ" altLang="sk-SK" dirty="0"/>
              <a:t>el. </a:t>
            </a:r>
            <a:r>
              <a:rPr lang="cs-CZ" altLang="sk-SK" dirty="0" err="1" smtClean="0"/>
              <a:t>sieť</a:t>
            </a:r>
            <a:r>
              <a:rPr lang="cs-CZ" altLang="sk-SK" dirty="0" smtClean="0"/>
              <a:t> </a:t>
            </a:r>
            <a:r>
              <a:rPr lang="cs-CZ" altLang="sk-SK" dirty="0"/>
              <a:t>50Hz)</a:t>
            </a:r>
            <a:endParaRPr lang="sk-SK" altLang="sk-SK" dirty="0"/>
          </a:p>
        </p:txBody>
      </p:sp>
      <p:sp>
        <p:nvSpPr>
          <p:cNvPr id="13" name="Rectangle 2"/>
          <p:cNvSpPr txBox="1">
            <a:spLocks noChangeArrowheads="1"/>
          </p:cNvSpPr>
          <p:nvPr/>
        </p:nvSpPr>
        <p:spPr>
          <a:xfrm>
            <a:off x="71406" y="428604"/>
            <a:ext cx="7793038" cy="146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k-SK" altLang="sk-SK" sz="2800" b="1" dirty="0" smtClean="0">
                <a:solidFill>
                  <a:srgbClr val="CC3300"/>
                </a:solidFill>
              </a:rPr>
              <a:t>Kondenzátor = filter</a:t>
            </a:r>
            <a:r>
              <a:rPr lang="sk-SK" altLang="sk-SK" sz="3200" b="1" dirty="0" smtClean="0">
                <a:solidFill>
                  <a:srgbClr val="CC3300"/>
                </a:solidFill>
              </a:rPr>
              <a:t/>
            </a:r>
            <a:br>
              <a:rPr lang="sk-SK" altLang="sk-SK" sz="3200" b="1" dirty="0" smtClean="0">
                <a:solidFill>
                  <a:srgbClr val="CC3300"/>
                </a:solidFill>
              </a:rPr>
            </a:br>
            <a:endParaRPr lang="sk-SK" altLang="sk-SK" sz="3200" b="1" dirty="0" smtClean="0">
              <a:solidFill>
                <a:srgbClr val="CC3300"/>
              </a:solidFill>
            </a:endParaRPr>
          </a:p>
        </p:txBody>
      </p:sp>
      <p:pic>
        <p:nvPicPr>
          <p:cNvPr id="10" name="Obrázok 9" descr="průběh napětí za usměrňovače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0530" y="0"/>
            <a:ext cx="4643470" cy="2221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837579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411172" y="548680"/>
            <a:ext cx="8280920" cy="1477328"/>
          </a:xfrm>
          <a:prstGeom prst="rect">
            <a:avLst/>
          </a:prstGeom>
          <a:noFill/>
        </p:spPr>
        <p:txBody>
          <a:bodyPr wrap="square" rtlCol="0">
            <a:spAutoFit/>
          </a:bodyPr>
          <a:lstStyle/>
          <a:p>
            <a:r>
              <a:rPr lang="sk-SK" b="1" dirty="0" smtClean="0"/>
              <a:t>Stabilizácia </a:t>
            </a:r>
            <a:r>
              <a:rPr lang="sk-SK" b="1" dirty="0" err="1" smtClean="0"/>
              <a:t>Zenerovou</a:t>
            </a:r>
            <a:r>
              <a:rPr lang="sk-SK" b="1" dirty="0" smtClean="0"/>
              <a:t> diódou</a:t>
            </a:r>
          </a:p>
          <a:p>
            <a:r>
              <a:rPr lang="sk-SK" dirty="0" smtClean="0"/>
              <a:t>K obvodu napájanému z nestabilizovaného zdroja vyššieho napätia cez vhodný </a:t>
            </a:r>
            <a:r>
              <a:rPr lang="sk-SK" dirty="0" err="1" smtClean="0"/>
              <a:t>rezistor</a:t>
            </a:r>
            <a:r>
              <a:rPr lang="sk-SK" dirty="0" smtClean="0"/>
              <a:t> je paralelne zapojený prvok, ktorého </a:t>
            </a:r>
            <a:r>
              <a:rPr lang="sk-SK" dirty="0" err="1" smtClean="0"/>
              <a:t>voltampérová</a:t>
            </a:r>
            <a:r>
              <a:rPr lang="sk-SK" dirty="0" smtClean="0"/>
              <a:t> charakteristika vykazuje prudký nárast prúdu pri požadovanom napätí. </a:t>
            </a:r>
          </a:p>
          <a:p>
            <a:r>
              <a:rPr lang="sk-SK" dirty="0" err="1" smtClean="0"/>
              <a:t>Zenerove</a:t>
            </a:r>
            <a:r>
              <a:rPr lang="sk-SK" dirty="0" smtClean="0"/>
              <a:t> diódy sa vyrábajú v širokom rozsahu prahových napätí.</a:t>
            </a:r>
            <a:endParaRPr lang="sk-SK" dirty="0"/>
          </a:p>
        </p:txBody>
      </p:sp>
      <p:pic>
        <p:nvPicPr>
          <p:cNvPr id="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030" t="36405" r="4545" b="47342"/>
          <a:stretch/>
        </p:blipFill>
        <p:spPr bwMode="auto">
          <a:xfrm>
            <a:off x="3851919" y="2348880"/>
            <a:ext cx="5002555" cy="29523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462" b="63634"/>
          <a:stretch/>
        </p:blipFill>
        <p:spPr bwMode="auto">
          <a:xfrm>
            <a:off x="323528" y="2348880"/>
            <a:ext cx="3600400" cy="43384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BlokTextu 5"/>
          <p:cNvSpPr txBox="1"/>
          <p:nvPr/>
        </p:nvSpPr>
        <p:spPr>
          <a:xfrm>
            <a:off x="395536" y="109815"/>
            <a:ext cx="8496944" cy="461665"/>
          </a:xfrm>
          <a:prstGeom prst="rect">
            <a:avLst/>
          </a:prstGeom>
          <a:noFill/>
        </p:spPr>
        <p:txBody>
          <a:bodyPr wrap="square" rtlCol="0">
            <a:spAutoFit/>
          </a:bodyPr>
          <a:lstStyle/>
          <a:p>
            <a:r>
              <a:rPr lang="sk-SK" sz="2400" b="1" dirty="0" smtClean="0">
                <a:solidFill>
                  <a:srgbClr val="C00000"/>
                </a:solidFill>
              </a:rPr>
              <a:t>Stabilizátor napätia</a:t>
            </a:r>
            <a:endParaRPr lang="sk-SK" sz="2400" b="1" dirty="0">
              <a:solidFill>
                <a:srgbClr val="C00000"/>
              </a:solidFill>
            </a:endParaRPr>
          </a:p>
        </p:txBody>
      </p:sp>
    </p:spTree>
    <p:extLst>
      <p:ext uri="{BB962C8B-B14F-4D97-AF65-F5344CB8AC3E}">
        <p14:creationId xmlns="" xmlns:p14="http://schemas.microsoft.com/office/powerpoint/2010/main" val="4023266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619250" y="1985963"/>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endParaRPr lang="sk-SK" altLang="sk-SK" sz="2400" dirty="0">
              <a:solidFill>
                <a:srgbClr val="CC3300"/>
              </a:solidFill>
            </a:endParaRPr>
          </a:p>
        </p:txBody>
      </p:sp>
      <p:sp>
        <p:nvSpPr>
          <p:cNvPr id="9" name="Rectangle 5"/>
          <p:cNvSpPr>
            <a:spLocks noChangeArrowheads="1"/>
          </p:cNvSpPr>
          <p:nvPr/>
        </p:nvSpPr>
        <p:spPr bwMode="auto">
          <a:xfrm>
            <a:off x="1474713" y="3138562"/>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endParaRPr lang="sk-SK" altLang="sk-SK" sz="2400" dirty="0">
              <a:solidFill>
                <a:srgbClr val="CC3300"/>
              </a:solidFill>
            </a:endParaRPr>
          </a:p>
        </p:txBody>
      </p:sp>
      <p:sp>
        <p:nvSpPr>
          <p:cNvPr id="7" name="Rectangle 5"/>
          <p:cNvSpPr>
            <a:spLocks noChangeArrowheads="1"/>
          </p:cNvSpPr>
          <p:nvPr/>
        </p:nvSpPr>
        <p:spPr bwMode="auto">
          <a:xfrm>
            <a:off x="970781" y="2345556"/>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endParaRPr lang="sk-SK" altLang="sk-SK" sz="2400" dirty="0">
              <a:solidFill>
                <a:srgbClr val="CC3300"/>
              </a:solidFill>
            </a:endParaRPr>
          </a:p>
        </p:txBody>
      </p:sp>
      <p:sp>
        <p:nvSpPr>
          <p:cNvPr id="14" name="Nadpis 1"/>
          <p:cNvSpPr txBox="1">
            <a:spLocks/>
          </p:cNvSpPr>
          <p:nvPr/>
        </p:nvSpPr>
        <p:spPr>
          <a:xfrm>
            <a:off x="200052" y="71414"/>
            <a:ext cx="8229600" cy="43691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k-SK" altLang="sk-SK" sz="2400" b="1" dirty="0" smtClean="0">
                <a:solidFill>
                  <a:srgbClr val="C00000"/>
                </a:solidFill>
              </a:rPr>
              <a:t>Stabilizátor napätia  LM317</a:t>
            </a:r>
          </a:p>
        </p:txBody>
      </p:sp>
      <p:sp>
        <p:nvSpPr>
          <p:cNvPr id="15" name="Zástupný symbol obsahu 2"/>
          <p:cNvSpPr txBox="1">
            <a:spLocks/>
          </p:cNvSpPr>
          <p:nvPr/>
        </p:nvSpPr>
        <p:spPr>
          <a:xfrm>
            <a:off x="179512" y="500042"/>
            <a:ext cx="8964488" cy="17669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sk-SK" altLang="sk-SK" sz="1800" dirty="0" smtClean="0">
                <a:solidFill>
                  <a:schemeClr val="tx1"/>
                </a:solidFill>
              </a:rPr>
              <a:t>LM317 je </a:t>
            </a:r>
            <a:r>
              <a:rPr lang="sk-SK" altLang="sk-SK" sz="1800" b="1" dirty="0" smtClean="0">
                <a:solidFill>
                  <a:schemeClr val="tx1"/>
                </a:solidFill>
              </a:rPr>
              <a:t>integrovaný obvod </a:t>
            </a:r>
            <a:r>
              <a:rPr lang="sk-SK" altLang="sk-SK" sz="1800" dirty="0" smtClean="0">
                <a:solidFill>
                  <a:schemeClr val="tx1"/>
                </a:solidFill>
              </a:rPr>
              <a:t>určený najmä pre regulovateľné zdroje.</a:t>
            </a:r>
          </a:p>
          <a:p>
            <a:pPr marL="285750" indent="-285750" algn="l">
              <a:buFont typeface="Arial" panose="020B0604020202020204" pitchFamily="34" charset="0"/>
              <a:buChar char="•"/>
            </a:pPr>
            <a:r>
              <a:rPr lang="sk-SK" altLang="sk-SK" sz="1800" dirty="0" smtClean="0">
                <a:solidFill>
                  <a:schemeClr val="tx1"/>
                </a:solidFill>
              </a:rPr>
              <a:t> Má  tri vývody, pričom žiadny z vývodov nie je uzemnený.</a:t>
            </a:r>
          </a:p>
          <a:p>
            <a:pPr marL="285750" indent="-285750" algn="l">
              <a:buFont typeface="Arial" panose="020B0604020202020204" pitchFamily="34" charset="0"/>
              <a:buChar char="•"/>
            </a:pPr>
            <a:r>
              <a:rPr lang="sk-SK" altLang="sk-SK" sz="1800" dirty="0" smtClean="0">
                <a:solidFill>
                  <a:schemeClr val="tx1"/>
                </a:solidFill>
              </a:rPr>
              <a:t>Integrovaný obvod je napájaný rozdielom napätia medzi vývodmi 2 a 3.</a:t>
            </a:r>
          </a:p>
          <a:p>
            <a:pPr marL="285750" indent="-285750" algn="l">
              <a:buFont typeface="Arial" panose="020B0604020202020204" pitchFamily="34" charset="0"/>
              <a:buChar char="•"/>
            </a:pPr>
            <a:r>
              <a:rPr lang="sk-SK" altLang="sk-SK" sz="1800" dirty="0" smtClean="0">
                <a:solidFill>
                  <a:schemeClr val="tx1"/>
                </a:solidFill>
              </a:rPr>
              <a:t>Aby obvod pracoval správne, musí byť medzi týmito vývodmi napätie najmenej 2,5 V a obvod musí byť zaťažený prúdom aspoň 5 </a:t>
            </a:r>
            <a:r>
              <a:rPr lang="sk-SK" altLang="sk-SK" sz="1800" dirty="0" err="1" smtClean="0">
                <a:solidFill>
                  <a:schemeClr val="tx1"/>
                </a:solidFill>
              </a:rPr>
              <a:t>mA</a:t>
            </a:r>
            <a:r>
              <a:rPr lang="sk-SK" altLang="sk-SK" sz="1800" dirty="0" smtClean="0">
                <a:solidFill>
                  <a:schemeClr val="tx1"/>
                </a:solidFill>
              </a:rPr>
              <a:t>.</a:t>
            </a:r>
          </a:p>
          <a:p>
            <a:endParaRPr lang="sk-SK" altLang="sk-SK" sz="2400" dirty="0" smtClean="0"/>
          </a:p>
        </p:txBody>
      </p:sp>
      <p:pic>
        <p:nvPicPr>
          <p:cNvPr id="1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4766" y="2561480"/>
            <a:ext cx="2265065" cy="3963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2" descr="C:\Documents and Settings\Admin\Desktop\lm317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3458898" y="2564904"/>
            <a:ext cx="4785510" cy="3710114"/>
          </a:xfrm>
          <a:prstGeom prst="rect">
            <a:avLst/>
          </a:prstGeom>
          <a:noFill/>
        </p:spPr>
      </p:pic>
      <p:sp>
        <p:nvSpPr>
          <p:cNvPr id="12" name="BlokTextu 11"/>
          <p:cNvSpPr txBox="1"/>
          <p:nvPr/>
        </p:nvSpPr>
        <p:spPr>
          <a:xfrm>
            <a:off x="1547664" y="6372036"/>
            <a:ext cx="1368152" cy="369332"/>
          </a:xfrm>
          <a:prstGeom prst="rect">
            <a:avLst/>
          </a:prstGeom>
          <a:noFill/>
        </p:spPr>
        <p:txBody>
          <a:bodyPr wrap="square" rtlCol="0">
            <a:spAutoFit/>
          </a:bodyPr>
          <a:lstStyle/>
          <a:p>
            <a:r>
              <a:rPr lang="sk-SK" dirty="0" smtClean="0"/>
              <a:t>1   2   3</a:t>
            </a:r>
            <a:endParaRPr lang="sk-SK" dirty="0"/>
          </a:p>
        </p:txBody>
      </p:sp>
    </p:spTree>
    <p:extLst>
      <p:ext uri="{BB962C8B-B14F-4D97-AF65-F5344CB8AC3E}">
        <p14:creationId xmlns="" xmlns:p14="http://schemas.microsoft.com/office/powerpoint/2010/main" val="2631783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Desktop\schematic lm317.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0852" b="7185"/>
          <a:stretch/>
        </p:blipFill>
        <p:spPr>
          <a:xfrm>
            <a:off x="301867" y="714356"/>
            <a:ext cx="8389649" cy="2986305"/>
          </a:xfrm>
          <a:prstGeom prst="rect">
            <a:avLst/>
          </a:prstGeom>
          <a:noFill/>
        </p:spPr>
      </p:pic>
      <p:sp>
        <p:nvSpPr>
          <p:cNvPr id="4" name="BlokTextu 3"/>
          <p:cNvSpPr txBox="1"/>
          <p:nvPr/>
        </p:nvSpPr>
        <p:spPr>
          <a:xfrm>
            <a:off x="285720" y="3889252"/>
            <a:ext cx="7572428" cy="1754326"/>
          </a:xfrm>
          <a:prstGeom prst="rect">
            <a:avLst/>
          </a:prstGeom>
          <a:noFill/>
        </p:spPr>
        <p:txBody>
          <a:bodyPr wrap="square" rtlCol="0">
            <a:spAutoFit/>
          </a:bodyPr>
          <a:lstStyle/>
          <a:p>
            <a:r>
              <a:rPr lang="sk-SK" dirty="0" smtClean="0"/>
              <a:t>BR1 – usmerňovací blok, </a:t>
            </a:r>
            <a:r>
              <a:rPr lang="sk-SK" dirty="0" err="1" smtClean="0"/>
              <a:t>Greatzov</a:t>
            </a:r>
            <a:r>
              <a:rPr lang="sk-SK" dirty="0" smtClean="0"/>
              <a:t> mostík</a:t>
            </a:r>
          </a:p>
          <a:p>
            <a:r>
              <a:rPr lang="sk-SK" dirty="0" smtClean="0"/>
              <a:t>C1 – filtračný kondenzátor, nabíjací kondenzátor za usmerňovačom</a:t>
            </a:r>
          </a:p>
          <a:p>
            <a:r>
              <a:rPr lang="sk-SK" dirty="0" smtClean="0"/>
              <a:t>C4 – zlepšuje prechodovú odozvu medzi nastaveniami regulátora</a:t>
            </a:r>
          </a:p>
          <a:p>
            <a:r>
              <a:rPr lang="sk-SK" dirty="0" smtClean="0"/>
              <a:t>C2, C3 – odstránenie šumu</a:t>
            </a:r>
          </a:p>
          <a:p>
            <a:r>
              <a:rPr lang="sk-SK" dirty="0" smtClean="0"/>
              <a:t>D1 – ochrana proti </a:t>
            </a:r>
            <a:r>
              <a:rPr lang="sk-SK" dirty="0" err="1" smtClean="0"/>
              <a:t>prepólovaniu</a:t>
            </a:r>
            <a:endParaRPr lang="sk-SK" dirty="0" smtClean="0"/>
          </a:p>
          <a:p>
            <a:r>
              <a:rPr lang="sk-SK" dirty="0" smtClean="0"/>
              <a:t>D3, D4 – ochranná funkcia pri skrate na výstupe</a:t>
            </a:r>
            <a:endParaRPr lang="sk-SK" dirty="0"/>
          </a:p>
        </p:txBody>
      </p:sp>
      <p:sp>
        <p:nvSpPr>
          <p:cNvPr id="5" name="BlokTextu 4"/>
          <p:cNvSpPr txBox="1"/>
          <p:nvPr/>
        </p:nvSpPr>
        <p:spPr>
          <a:xfrm>
            <a:off x="71406" y="71414"/>
            <a:ext cx="8501122" cy="461665"/>
          </a:xfrm>
          <a:prstGeom prst="rect">
            <a:avLst/>
          </a:prstGeom>
          <a:noFill/>
        </p:spPr>
        <p:txBody>
          <a:bodyPr wrap="square" rtlCol="0">
            <a:spAutoFit/>
          </a:bodyPr>
          <a:lstStyle/>
          <a:p>
            <a:r>
              <a:rPr lang="sk-SK" sz="2400" b="1" dirty="0" smtClean="0"/>
              <a:t>Napájací zdroj, regulovateľný s LM317</a:t>
            </a:r>
            <a:endParaRPr lang="sk-SK" sz="2400" b="1" dirty="0"/>
          </a:p>
        </p:txBody>
      </p:sp>
      <p:sp>
        <p:nvSpPr>
          <p:cNvPr id="6" name="BlokTextu 5"/>
          <p:cNvSpPr txBox="1"/>
          <p:nvPr/>
        </p:nvSpPr>
        <p:spPr>
          <a:xfrm>
            <a:off x="357158" y="5929330"/>
            <a:ext cx="7500990" cy="369332"/>
          </a:xfrm>
          <a:prstGeom prst="rect">
            <a:avLst/>
          </a:prstGeom>
          <a:noFill/>
        </p:spPr>
        <p:txBody>
          <a:bodyPr wrap="square" rtlCol="0">
            <a:spAutoFit/>
          </a:bodyPr>
          <a:lstStyle/>
          <a:p>
            <a:r>
              <a:rPr lang="sk-SK" b="1" dirty="0" smtClean="0">
                <a:hlinkClick r:id="rId3" action="ppaction://hlinkfile"/>
              </a:rPr>
              <a:t>Simulácia</a:t>
            </a:r>
            <a:endParaRPr lang="sk-SK"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142844" y="142852"/>
            <a:ext cx="8858312" cy="2954655"/>
          </a:xfrm>
          <a:prstGeom prst="rect">
            <a:avLst/>
          </a:prstGeom>
          <a:noFill/>
        </p:spPr>
        <p:txBody>
          <a:bodyPr wrap="square" rtlCol="0">
            <a:spAutoFit/>
          </a:bodyPr>
          <a:lstStyle/>
          <a:p>
            <a:r>
              <a:rPr lang="sk-SK" sz="2400" b="1" dirty="0" smtClean="0"/>
              <a:t>Chyby  pri  návrhu  plošných  spojov:</a:t>
            </a:r>
          </a:p>
          <a:p>
            <a:pPr>
              <a:buFont typeface="Arial" pitchFamily="34" charset="0"/>
              <a:buChar char="•"/>
            </a:pPr>
            <a:r>
              <a:rPr lang="sk-SK" dirty="0" smtClean="0"/>
              <a:t> tenké čiary pri napájacích vetvách</a:t>
            </a:r>
          </a:p>
          <a:p>
            <a:pPr>
              <a:buFont typeface="Arial" pitchFamily="34" charset="0"/>
              <a:buChar char="•"/>
            </a:pPr>
            <a:r>
              <a:rPr lang="sk-SK" dirty="0" smtClean="0"/>
              <a:t> vŕtanie otvorov cez vodivé cesty – oslabenie vodivej cesty</a:t>
            </a:r>
          </a:p>
          <a:p>
            <a:pPr>
              <a:buFont typeface="Arial" pitchFamily="34" charset="0"/>
              <a:buChar char="•"/>
            </a:pPr>
            <a:r>
              <a:rPr lang="sk-SK" dirty="0" smtClean="0"/>
              <a:t> vŕtanie otvorov pre chladiče cez vodivé vrstvy – možný skrat</a:t>
            </a:r>
          </a:p>
          <a:p>
            <a:pPr>
              <a:buFont typeface="Arial" pitchFamily="34" charset="0"/>
              <a:buChar char="•"/>
            </a:pPr>
            <a:r>
              <a:rPr lang="sk-SK" dirty="0" smtClean="0"/>
              <a:t> popisovanie cez vodivé čiary – možný skrat</a:t>
            </a:r>
          </a:p>
          <a:p>
            <a:pPr>
              <a:buFont typeface="Arial" pitchFamily="34" charset="0"/>
              <a:buChar char="•"/>
            </a:pPr>
            <a:r>
              <a:rPr lang="sk-SK" dirty="0" smtClean="0"/>
              <a:t> malé izolačné medzery medzi čiarami – parazitná kapacita</a:t>
            </a:r>
          </a:p>
          <a:p>
            <a:pPr>
              <a:buFont typeface="Arial" pitchFamily="34" charset="0"/>
              <a:buChar char="•"/>
            </a:pPr>
            <a:r>
              <a:rPr lang="sk-SK" dirty="0" smtClean="0"/>
              <a:t> Zo zvyšovaním šírky vodiča sa kapacita nepatrne zvyšuje.</a:t>
            </a:r>
          </a:p>
          <a:p>
            <a:pPr>
              <a:buFont typeface="Arial" pitchFamily="34" charset="0"/>
              <a:buChar char="•"/>
            </a:pPr>
            <a:r>
              <a:rPr lang="sk-SK" dirty="0" smtClean="0"/>
              <a:t> Prúdová </a:t>
            </a:r>
            <a:r>
              <a:rPr lang="sk-SK" dirty="0" err="1" smtClean="0"/>
              <a:t>zaťažitelnosť</a:t>
            </a:r>
            <a:r>
              <a:rPr lang="sk-SK" dirty="0" smtClean="0"/>
              <a:t> plošných vodičov je približne 5x </a:t>
            </a:r>
            <a:r>
              <a:rPr lang="sk-SK" dirty="0" err="1" smtClean="0"/>
              <a:t>vetšia</a:t>
            </a:r>
            <a:r>
              <a:rPr lang="sk-SK" dirty="0" smtClean="0"/>
              <a:t>, než u klasických vodičov, pre najčastejšie používaný materiál FR4 s </a:t>
            </a:r>
            <a:r>
              <a:rPr lang="sk-SK" dirty="0" err="1" smtClean="0"/>
              <a:t>hŕubkou</a:t>
            </a:r>
            <a:r>
              <a:rPr lang="sk-SK" dirty="0" smtClean="0"/>
              <a:t> </a:t>
            </a:r>
            <a:r>
              <a:rPr lang="sk-SK" dirty="0" err="1" smtClean="0"/>
              <a:t>Cu</a:t>
            </a:r>
            <a:r>
              <a:rPr lang="sk-SK" dirty="0" smtClean="0"/>
              <a:t> fólie 35µm je oteplenie vodiča pri danom prúde približne podľa nasledujúcej tabuľky:</a:t>
            </a:r>
          </a:p>
        </p:txBody>
      </p:sp>
      <p:pic>
        <p:nvPicPr>
          <p:cNvPr id="59394" name="Picture 2"/>
          <p:cNvPicPr>
            <a:picLocks noChangeAspect="1" noChangeArrowheads="1"/>
          </p:cNvPicPr>
          <p:nvPr/>
        </p:nvPicPr>
        <p:blipFill>
          <a:blip r:embed="rId2"/>
          <a:srcRect/>
          <a:stretch>
            <a:fillRect/>
          </a:stretch>
        </p:blipFill>
        <p:spPr bwMode="auto">
          <a:xfrm>
            <a:off x="142844" y="3214686"/>
            <a:ext cx="8733296" cy="3214710"/>
          </a:xfrm>
          <a:prstGeom prst="rect">
            <a:avLst/>
          </a:prstGeom>
          <a:noFill/>
          <a:ln w="9525">
            <a:noFill/>
            <a:miter lim="800000"/>
            <a:headEnd/>
            <a:tailEnd/>
          </a:ln>
          <a:effectLst/>
        </p:spPr>
      </p:pic>
      <p:pic>
        <p:nvPicPr>
          <p:cNvPr id="5" name="Picture 6" descr="http://pandatron.cz/elektronika2/supply0-30-1a_pcb.gif"/>
          <p:cNvPicPr>
            <a:picLocks noChangeAspect="1" noChangeArrowheads="1"/>
          </p:cNvPicPr>
          <p:nvPr/>
        </p:nvPicPr>
        <p:blipFill>
          <a:blip r:embed="rId3" cstate="print"/>
          <a:srcRect/>
          <a:stretch>
            <a:fillRect/>
          </a:stretch>
        </p:blipFill>
        <p:spPr bwMode="auto">
          <a:xfrm>
            <a:off x="6286512" y="214290"/>
            <a:ext cx="2714644" cy="12956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VÃ½sledok vyhÄ¾adÃ¡vania obrÃ¡zkov pre dopyt 7812"/>
          <p:cNvPicPr>
            <a:picLocks noChangeAspect="1" noChangeArrowheads="1"/>
          </p:cNvPicPr>
          <p:nvPr/>
        </p:nvPicPr>
        <p:blipFill>
          <a:blip r:embed="rId2" cstate="print"/>
          <a:srcRect/>
          <a:stretch>
            <a:fillRect/>
          </a:stretch>
        </p:blipFill>
        <p:spPr bwMode="auto">
          <a:xfrm>
            <a:off x="7143760" y="0"/>
            <a:ext cx="2000240" cy="2000240"/>
          </a:xfrm>
          <a:prstGeom prst="rect">
            <a:avLst/>
          </a:prstGeom>
          <a:noFill/>
        </p:spPr>
      </p:pic>
      <p:pic>
        <p:nvPicPr>
          <p:cNvPr id="6" name="Picture 2" descr="http://blog.3b2.sk/igi/image.axd?picture=2010%2F10%2F103ps01IG.gif"/>
          <p:cNvPicPr>
            <a:picLocks noChangeAspect="1" noChangeArrowheads="1"/>
          </p:cNvPicPr>
          <p:nvPr/>
        </p:nvPicPr>
        <p:blipFill>
          <a:blip r:embed="rId3" cstate="print"/>
          <a:srcRect l="1687" t="2564" r="3846" b="25641"/>
          <a:stretch>
            <a:fillRect/>
          </a:stretch>
        </p:blipFill>
        <p:spPr bwMode="auto">
          <a:xfrm>
            <a:off x="301868" y="508116"/>
            <a:ext cx="6984776" cy="3492388"/>
          </a:xfrm>
          <a:prstGeom prst="rect">
            <a:avLst/>
          </a:prstGeom>
          <a:noFill/>
        </p:spPr>
      </p:pic>
      <p:pic>
        <p:nvPicPr>
          <p:cNvPr id="7" name="Picture 2" descr="https://fl.hw.cz/constrc/lab_zdroj_30a_5a/zdrojsventil.png"/>
          <p:cNvPicPr>
            <a:picLocks noChangeAspect="1" noChangeArrowheads="1"/>
          </p:cNvPicPr>
          <p:nvPr/>
        </p:nvPicPr>
        <p:blipFill>
          <a:blip r:embed="rId4" cstate="print"/>
          <a:srcRect b="2395"/>
          <a:stretch>
            <a:fillRect/>
          </a:stretch>
        </p:blipFill>
        <p:spPr bwMode="auto">
          <a:xfrm>
            <a:off x="373176" y="3947028"/>
            <a:ext cx="7627848" cy="2910996"/>
          </a:xfrm>
          <a:prstGeom prst="rect">
            <a:avLst/>
          </a:prstGeom>
          <a:noFill/>
        </p:spPr>
      </p:pic>
      <p:sp>
        <p:nvSpPr>
          <p:cNvPr id="8" name="BlokTextu 7"/>
          <p:cNvSpPr txBox="1"/>
          <p:nvPr/>
        </p:nvSpPr>
        <p:spPr>
          <a:xfrm>
            <a:off x="71438" y="59272"/>
            <a:ext cx="8929718" cy="369332"/>
          </a:xfrm>
          <a:prstGeom prst="rect">
            <a:avLst/>
          </a:prstGeom>
          <a:noFill/>
        </p:spPr>
        <p:txBody>
          <a:bodyPr wrap="square" rtlCol="0">
            <a:spAutoFit/>
          </a:bodyPr>
          <a:lstStyle/>
          <a:p>
            <a:r>
              <a:rPr lang="sk-SK" b="1" dirty="0" smtClean="0"/>
              <a:t>Popíš nasledovné zdroje:</a:t>
            </a:r>
            <a:endParaRPr lang="sk-SK"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71406" y="428604"/>
            <a:ext cx="6087369" cy="2786082"/>
          </a:xfrm>
          <a:prstGeom prst="rect">
            <a:avLst/>
          </a:prstGeom>
          <a:noFill/>
          <a:ln w="9525">
            <a:noFill/>
            <a:miter lim="800000"/>
            <a:headEnd/>
            <a:tailEnd/>
          </a:ln>
          <a:effectLst/>
        </p:spPr>
      </p:pic>
      <p:sp>
        <p:nvSpPr>
          <p:cNvPr id="5" name="BlokTextu 4"/>
          <p:cNvSpPr txBox="1"/>
          <p:nvPr/>
        </p:nvSpPr>
        <p:spPr>
          <a:xfrm>
            <a:off x="214282" y="3714752"/>
            <a:ext cx="8572560" cy="1569660"/>
          </a:xfrm>
          <a:prstGeom prst="rect">
            <a:avLst/>
          </a:prstGeom>
          <a:noFill/>
        </p:spPr>
        <p:txBody>
          <a:bodyPr wrap="square" rtlCol="0">
            <a:spAutoFit/>
          </a:bodyPr>
          <a:lstStyle/>
          <a:p>
            <a:r>
              <a:rPr lang="sk-SK" sz="2400" b="1" dirty="0" smtClean="0"/>
              <a:t>Použitie LM317:</a:t>
            </a:r>
          </a:p>
          <a:p>
            <a:pPr marL="342900" indent="-342900">
              <a:buAutoNum type="arabicPeriod"/>
            </a:pPr>
            <a:r>
              <a:rPr lang="sk-SK" dirty="0" smtClean="0"/>
              <a:t>Regulovateľný zdroj do 1A</a:t>
            </a:r>
          </a:p>
          <a:p>
            <a:pPr marL="342900" indent="-342900">
              <a:buAutoNum type="arabicPeriod"/>
            </a:pPr>
            <a:r>
              <a:rPr lang="sk-SK" dirty="0" smtClean="0"/>
              <a:t> S</a:t>
            </a:r>
            <a:r>
              <a:rPr lang="sk-SK" dirty="0" smtClean="0"/>
              <a:t>kúšačka LED, žiaroviek</a:t>
            </a:r>
          </a:p>
          <a:p>
            <a:pPr marL="342900" indent="-342900">
              <a:buAutoNum type="arabicPeriod"/>
            </a:pPr>
            <a:r>
              <a:rPr lang="sk-SK" dirty="0" smtClean="0"/>
              <a:t> </a:t>
            </a:r>
            <a:r>
              <a:rPr lang="sk-SK" dirty="0" smtClean="0"/>
              <a:t>Regulácia otáčok ventilátorov</a:t>
            </a:r>
          </a:p>
          <a:p>
            <a:pPr marL="342900" indent="-342900">
              <a:buAutoNum type="arabicPeriod"/>
            </a:pPr>
            <a:r>
              <a:rPr lang="sk-SK" dirty="0" smtClean="0"/>
              <a:t> </a:t>
            </a:r>
            <a:r>
              <a:rPr lang="sk-SK" dirty="0" smtClean="0"/>
              <a:t>Regulácia osvetlenia</a:t>
            </a:r>
            <a:endParaRPr lang="sk-SK" dirty="0"/>
          </a:p>
        </p:txBody>
      </p:sp>
      <p:sp>
        <p:nvSpPr>
          <p:cNvPr id="6" name="Obdĺžnik 5"/>
          <p:cNvSpPr/>
          <p:nvPr/>
        </p:nvSpPr>
        <p:spPr>
          <a:xfrm>
            <a:off x="142844" y="5497313"/>
            <a:ext cx="8858280" cy="646331"/>
          </a:xfrm>
          <a:prstGeom prst="rect">
            <a:avLst/>
          </a:prstGeom>
        </p:spPr>
        <p:txBody>
          <a:bodyPr wrap="square">
            <a:spAutoFit/>
          </a:bodyPr>
          <a:lstStyle/>
          <a:p>
            <a:r>
              <a:rPr lang="sk-SK" dirty="0" smtClean="0"/>
              <a:t>LM317 stabilizátor potrebuje pre svoje vlastné fungovanie prúd najmenej </a:t>
            </a:r>
            <a:r>
              <a:rPr lang="sk-SK" dirty="0" smtClean="0"/>
              <a:t>10mA. </a:t>
            </a:r>
            <a:r>
              <a:rPr lang="sk-SK" dirty="0" smtClean="0"/>
              <a:t>Maximálny výstupný prúd </a:t>
            </a:r>
            <a:r>
              <a:rPr lang="sk-SK" dirty="0" smtClean="0"/>
              <a:t>je u </a:t>
            </a:r>
            <a:r>
              <a:rPr lang="sk-SK" dirty="0" err="1" smtClean="0"/>
              <a:t>tohoto</a:t>
            </a:r>
            <a:r>
              <a:rPr lang="sk-SK" dirty="0" smtClean="0"/>
              <a:t> </a:t>
            </a:r>
            <a:r>
              <a:rPr lang="sk-SK" dirty="0" smtClean="0"/>
              <a:t>stabilizátora </a:t>
            </a:r>
            <a:r>
              <a:rPr lang="sk-SK" dirty="0" smtClean="0"/>
              <a:t>1A. </a:t>
            </a:r>
            <a:endParaRPr lang="sk-SK" dirty="0"/>
          </a:p>
        </p:txBody>
      </p:sp>
      <p:sp>
        <p:nvSpPr>
          <p:cNvPr id="7" name="BlokTextu 6"/>
          <p:cNvSpPr txBox="1"/>
          <p:nvPr/>
        </p:nvSpPr>
        <p:spPr>
          <a:xfrm>
            <a:off x="357158" y="285728"/>
            <a:ext cx="2428892" cy="461665"/>
          </a:xfrm>
          <a:prstGeom prst="rect">
            <a:avLst/>
          </a:prstGeom>
          <a:noFill/>
        </p:spPr>
        <p:txBody>
          <a:bodyPr wrap="square" rtlCol="0">
            <a:spAutoFit/>
          </a:bodyPr>
          <a:lstStyle/>
          <a:p>
            <a:r>
              <a:rPr lang="sk-SK" sz="2400" b="1" dirty="0" smtClean="0"/>
              <a:t>LM317</a:t>
            </a:r>
            <a:endParaRPr lang="sk-SK" sz="2400" b="1" dirty="0"/>
          </a:p>
        </p:txBody>
      </p:sp>
      <p:sp>
        <p:nvSpPr>
          <p:cNvPr id="8" name="BlokTextu 7"/>
          <p:cNvSpPr txBox="1"/>
          <p:nvPr/>
        </p:nvSpPr>
        <p:spPr>
          <a:xfrm>
            <a:off x="3786182" y="4086059"/>
            <a:ext cx="5072098" cy="1200329"/>
          </a:xfrm>
          <a:prstGeom prst="rect">
            <a:avLst/>
          </a:prstGeom>
          <a:noFill/>
        </p:spPr>
        <p:txBody>
          <a:bodyPr wrap="square" rtlCol="0">
            <a:spAutoFit/>
          </a:bodyPr>
          <a:lstStyle/>
          <a:p>
            <a:r>
              <a:rPr lang="sk-SK" dirty="0" smtClean="0"/>
              <a:t>C1 – spomaľuje vplyv na zmenu napätia </a:t>
            </a:r>
          </a:p>
          <a:p>
            <a:r>
              <a:rPr lang="sk-SK" dirty="0" smtClean="0"/>
              <a:t>C2 – ochrana proti rušeniu</a:t>
            </a:r>
          </a:p>
          <a:p>
            <a:r>
              <a:rPr lang="sk-SK" dirty="0" smtClean="0"/>
              <a:t>C3 – zlepšenie prechodovej odozvy</a:t>
            </a:r>
          </a:p>
          <a:p>
            <a:r>
              <a:rPr lang="sk-SK" dirty="0" smtClean="0"/>
              <a:t>D – ochrana proti </a:t>
            </a:r>
            <a:r>
              <a:rPr lang="sk-SK" dirty="0" err="1" smtClean="0"/>
              <a:t>prepólovaniu</a:t>
            </a:r>
            <a:r>
              <a:rPr lang="sk-SK" dirty="0" smtClean="0"/>
              <a:t> na LM317</a:t>
            </a:r>
            <a:endParaRPr lang="sk-SK"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585" t="7143" r="1753"/>
          <a:stretch>
            <a:fillRect/>
          </a:stretch>
        </p:blipFill>
        <p:spPr bwMode="auto">
          <a:xfrm>
            <a:off x="251520" y="44624"/>
            <a:ext cx="8812672" cy="3096344"/>
          </a:xfrm>
          <a:prstGeom prst="rect">
            <a:avLst/>
          </a:prstGeom>
          <a:noFill/>
          <a:ln w="9525">
            <a:noFill/>
            <a:miter lim="800000"/>
            <a:headEnd/>
            <a:tailEnd/>
          </a:ln>
        </p:spPr>
      </p:pic>
      <p:pic>
        <p:nvPicPr>
          <p:cNvPr id="1030" name="Picture 6" descr="http://pandatron.cz/elektronika2/supply0-30-1a_pcb.gif"/>
          <p:cNvPicPr>
            <a:picLocks noChangeAspect="1" noChangeArrowheads="1"/>
          </p:cNvPicPr>
          <p:nvPr/>
        </p:nvPicPr>
        <p:blipFill>
          <a:blip r:embed="rId3" cstate="print"/>
          <a:srcRect/>
          <a:stretch>
            <a:fillRect/>
          </a:stretch>
        </p:blipFill>
        <p:spPr bwMode="auto">
          <a:xfrm>
            <a:off x="5580112" y="5011540"/>
            <a:ext cx="3171781" cy="1513804"/>
          </a:xfrm>
          <a:prstGeom prst="rect">
            <a:avLst/>
          </a:prstGeom>
          <a:noFill/>
        </p:spPr>
      </p:pic>
      <p:sp>
        <p:nvSpPr>
          <p:cNvPr id="7" name="BlokTextu 6"/>
          <p:cNvSpPr txBox="1"/>
          <p:nvPr/>
        </p:nvSpPr>
        <p:spPr>
          <a:xfrm>
            <a:off x="5544616" y="3284984"/>
            <a:ext cx="3419872" cy="1754326"/>
          </a:xfrm>
          <a:prstGeom prst="rect">
            <a:avLst/>
          </a:prstGeom>
          <a:noFill/>
        </p:spPr>
        <p:txBody>
          <a:bodyPr wrap="square" rtlCol="0">
            <a:spAutoFit/>
          </a:bodyPr>
          <a:lstStyle/>
          <a:p>
            <a:pPr marL="342900" indent="-342900">
              <a:buAutoNum type="arabicPeriod"/>
            </a:pPr>
            <a:r>
              <a:rPr lang="sk-SK" dirty="0" smtClean="0"/>
              <a:t>Zakresli schému v </a:t>
            </a:r>
            <a:r>
              <a:rPr lang="sk-SK" dirty="0" err="1" smtClean="0"/>
              <a:t>Multisime</a:t>
            </a:r>
            <a:endParaRPr lang="sk-SK" dirty="0" smtClean="0"/>
          </a:p>
          <a:p>
            <a:pPr marL="342900" indent="-342900">
              <a:buAutoNum type="arabicPeriod"/>
            </a:pPr>
            <a:r>
              <a:rPr lang="sk-SK" dirty="0" smtClean="0"/>
              <a:t>Zakresli priebeh pred usmerňovačom,  za usmerňovačom a na výstupe </a:t>
            </a:r>
          </a:p>
          <a:p>
            <a:pPr marL="342900" indent="-342900">
              <a:buAutoNum type="arabicPeriod"/>
            </a:pPr>
            <a:r>
              <a:rPr lang="sk-SK" dirty="0" smtClean="0"/>
              <a:t>Navrhni DPS v </a:t>
            </a:r>
            <a:r>
              <a:rPr lang="sk-SK" dirty="0" err="1" smtClean="0"/>
              <a:t>Sprint</a:t>
            </a:r>
            <a:r>
              <a:rPr lang="sk-SK" dirty="0" smtClean="0"/>
              <a:t> </a:t>
            </a:r>
            <a:r>
              <a:rPr lang="sk-SK" dirty="0" err="1" smtClean="0"/>
              <a:t>Layoute</a:t>
            </a:r>
            <a:endParaRPr lang="sk-SK" dirty="0" smtClean="0"/>
          </a:p>
          <a:p>
            <a:pPr marL="342900" indent="-342900">
              <a:buAutoNum type="arabicPeriod"/>
            </a:pPr>
            <a:endParaRPr lang="sk-SK" dirty="0"/>
          </a:p>
        </p:txBody>
      </p:sp>
      <p:sp>
        <p:nvSpPr>
          <p:cNvPr id="4098" name="AutoShape 2" descr="VÃ½sledok vyhÄ¾adÃ¡vania obrÃ¡zkov pre dopyt BD1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100" name="AutoShape 4" descr="VÃ½sledok vyhÄ¾adÃ¡vania obrÃ¡zkov pre dopyt BD1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4102" name="Picture 6" descr="VÃ½sledok vyhÄ¾adÃ¡vania obrÃ¡zkov pre dopyt BD139"/>
          <p:cNvPicPr>
            <a:picLocks noChangeAspect="1" noChangeArrowheads="1"/>
          </p:cNvPicPr>
          <p:nvPr/>
        </p:nvPicPr>
        <p:blipFill>
          <a:blip r:embed="rId4" cstate="print"/>
          <a:srcRect l="2160" t="17280" r="1721" b="19001"/>
          <a:stretch>
            <a:fillRect/>
          </a:stretch>
        </p:blipFill>
        <p:spPr bwMode="auto">
          <a:xfrm>
            <a:off x="285720" y="3143249"/>
            <a:ext cx="2357454" cy="1562806"/>
          </a:xfrm>
          <a:prstGeom prst="rect">
            <a:avLst/>
          </a:prstGeom>
          <a:noFill/>
        </p:spPr>
      </p:pic>
      <p:pic>
        <p:nvPicPr>
          <p:cNvPr id="16386" name="Picture 2" descr="VÃ½sledok vyhÄ¾adÃ¡vania obrÃ¡zkov pre dopyt bc337"/>
          <p:cNvPicPr>
            <a:picLocks noChangeAspect="1" noChangeArrowheads="1"/>
          </p:cNvPicPr>
          <p:nvPr/>
        </p:nvPicPr>
        <p:blipFill>
          <a:blip r:embed="rId5" cstate="print"/>
          <a:srcRect/>
          <a:stretch>
            <a:fillRect/>
          </a:stretch>
        </p:blipFill>
        <p:spPr bwMode="auto">
          <a:xfrm>
            <a:off x="2571736" y="4991763"/>
            <a:ext cx="2071702" cy="1794823"/>
          </a:xfrm>
          <a:prstGeom prst="rect">
            <a:avLst/>
          </a:prstGeom>
          <a:noFill/>
        </p:spPr>
      </p:pic>
      <p:pic>
        <p:nvPicPr>
          <p:cNvPr id="9" name="Picture 8" descr="VÃ½sledok vyhÄ¾adÃ¡vania obrÃ¡zkov pre dopyt elektrolytickÃ½ kondenzÃ¡tor"/>
          <p:cNvPicPr>
            <a:picLocks noChangeAspect="1" noChangeArrowheads="1"/>
          </p:cNvPicPr>
          <p:nvPr/>
        </p:nvPicPr>
        <p:blipFill>
          <a:blip r:embed="rId6"/>
          <a:srcRect/>
          <a:stretch>
            <a:fillRect/>
          </a:stretch>
        </p:blipFill>
        <p:spPr bwMode="auto">
          <a:xfrm>
            <a:off x="428596" y="5500702"/>
            <a:ext cx="1391382" cy="1120257"/>
          </a:xfrm>
          <a:prstGeom prst="rect">
            <a:avLst/>
          </a:prstGeom>
          <a:noFill/>
        </p:spPr>
      </p:pic>
      <p:sp>
        <p:nvSpPr>
          <p:cNvPr id="10" name="BlokTextu 9"/>
          <p:cNvSpPr txBox="1"/>
          <p:nvPr/>
        </p:nvSpPr>
        <p:spPr>
          <a:xfrm>
            <a:off x="214282" y="5072074"/>
            <a:ext cx="2000264" cy="369332"/>
          </a:xfrm>
          <a:prstGeom prst="rect">
            <a:avLst/>
          </a:prstGeom>
          <a:noFill/>
        </p:spPr>
        <p:txBody>
          <a:bodyPr wrap="square" rtlCol="0">
            <a:spAutoFit/>
          </a:bodyPr>
          <a:lstStyle/>
          <a:p>
            <a:r>
              <a:rPr lang="sk-SK" b="1" dirty="0" smtClean="0"/>
              <a:t>C4, C2, C3</a:t>
            </a:r>
            <a:endParaRPr lang="sk-SK" b="1" dirty="0"/>
          </a:p>
        </p:txBody>
      </p:sp>
      <p:pic>
        <p:nvPicPr>
          <p:cNvPr id="11" name="Picture 4" descr="VÃ½sledok vyhÄ¾adÃ¡vania obrÃ¡zkov pre dopyt diÃ³da"/>
          <p:cNvPicPr>
            <a:picLocks noChangeAspect="1" noChangeArrowheads="1"/>
          </p:cNvPicPr>
          <p:nvPr/>
        </p:nvPicPr>
        <p:blipFill>
          <a:blip r:embed="rId7" cstate="print"/>
          <a:srcRect/>
          <a:stretch>
            <a:fillRect/>
          </a:stretch>
        </p:blipFill>
        <p:spPr bwMode="auto">
          <a:xfrm>
            <a:off x="2714612" y="3500438"/>
            <a:ext cx="1666844" cy="1250133"/>
          </a:xfrm>
          <a:prstGeom prst="rect">
            <a:avLst/>
          </a:prstGeom>
          <a:noFill/>
        </p:spPr>
      </p:pic>
      <p:sp>
        <p:nvSpPr>
          <p:cNvPr id="12" name="BlokTextu 11"/>
          <p:cNvSpPr txBox="1"/>
          <p:nvPr/>
        </p:nvSpPr>
        <p:spPr>
          <a:xfrm>
            <a:off x="2714612" y="3143248"/>
            <a:ext cx="2143140" cy="369332"/>
          </a:xfrm>
          <a:prstGeom prst="rect">
            <a:avLst/>
          </a:prstGeom>
          <a:noFill/>
        </p:spPr>
        <p:txBody>
          <a:bodyPr wrap="square" rtlCol="0">
            <a:spAutoFit/>
          </a:bodyPr>
          <a:lstStyle/>
          <a:p>
            <a:r>
              <a:rPr lang="sk-SK" b="1" dirty="0" smtClean="0"/>
              <a:t>D1, D2, D3, D4</a:t>
            </a:r>
            <a:endParaRPr lang="sk-SK"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285721" y="214290"/>
            <a:ext cx="8501122" cy="461665"/>
          </a:xfrm>
          <a:prstGeom prst="rect">
            <a:avLst/>
          </a:prstGeom>
          <a:noFill/>
        </p:spPr>
        <p:txBody>
          <a:bodyPr wrap="square" rtlCol="0">
            <a:spAutoFit/>
          </a:bodyPr>
          <a:lstStyle/>
          <a:p>
            <a:r>
              <a:rPr lang="sk-SK" sz="2400" b="1" dirty="0" smtClean="0"/>
              <a:t>Pomenuj jednotlivé značky</a:t>
            </a:r>
            <a:endParaRPr lang="sk-SK" sz="2400" b="1" dirty="0"/>
          </a:p>
        </p:txBody>
      </p:sp>
      <p:pic>
        <p:nvPicPr>
          <p:cNvPr id="5" name="Obrázok 4" descr="cievka_s_jadrom.jpg"/>
          <p:cNvPicPr>
            <a:picLocks noChangeAspect="1"/>
          </p:cNvPicPr>
          <p:nvPr/>
        </p:nvPicPr>
        <p:blipFill>
          <a:blip r:embed="rId2" cstate="print"/>
          <a:stretch>
            <a:fillRect/>
          </a:stretch>
        </p:blipFill>
        <p:spPr>
          <a:xfrm>
            <a:off x="323528" y="620690"/>
            <a:ext cx="1487930" cy="1056903"/>
          </a:xfrm>
          <a:prstGeom prst="rect">
            <a:avLst/>
          </a:prstGeom>
        </p:spPr>
      </p:pic>
      <p:pic>
        <p:nvPicPr>
          <p:cNvPr id="6" name="Obrázok 5" descr="fotodioda.jpg"/>
          <p:cNvPicPr>
            <a:picLocks noChangeAspect="1"/>
          </p:cNvPicPr>
          <p:nvPr/>
        </p:nvPicPr>
        <p:blipFill>
          <a:blip r:embed="rId3" cstate="print"/>
          <a:stretch>
            <a:fillRect/>
          </a:stretch>
        </p:blipFill>
        <p:spPr>
          <a:xfrm>
            <a:off x="4214810" y="571482"/>
            <a:ext cx="1189112" cy="1066199"/>
          </a:xfrm>
          <a:prstGeom prst="rect">
            <a:avLst/>
          </a:prstGeom>
        </p:spPr>
      </p:pic>
      <p:pic>
        <p:nvPicPr>
          <p:cNvPr id="7" name="Obrázok 6" descr="generator_pravouhlych_impulzov.jpg"/>
          <p:cNvPicPr>
            <a:picLocks noChangeAspect="1"/>
          </p:cNvPicPr>
          <p:nvPr/>
        </p:nvPicPr>
        <p:blipFill>
          <a:blip r:embed="rId4" cstate="print"/>
          <a:stretch>
            <a:fillRect/>
          </a:stretch>
        </p:blipFill>
        <p:spPr>
          <a:xfrm>
            <a:off x="3143241" y="642918"/>
            <a:ext cx="1044647" cy="1027798"/>
          </a:xfrm>
          <a:prstGeom prst="rect">
            <a:avLst/>
          </a:prstGeom>
        </p:spPr>
      </p:pic>
      <p:pic>
        <p:nvPicPr>
          <p:cNvPr id="8" name="Obrázok 7" descr="osciloskop.jpg"/>
          <p:cNvPicPr>
            <a:picLocks noChangeAspect="1"/>
          </p:cNvPicPr>
          <p:nvPr/>
        </p:nvPicPr>
        <p:blipFill>
          <a:blip r:embed="rId5" cstate="print"/>
          <a:stretch>
            <a:fillRect/>
          </a:stretch>
        </p:blipFill>
        <p:spPr>
          <a:xfrm>
            <a:off x="5286380" y="714356"/>
            <a:ext cx="948105" cy="936104"/>
          </a:xfrm>
          <a:prstGeom prst="rect">
            <a:avLst/>
          </a:prstGeom>
        </p:spPr>
      </p:pic>
      <p:pic>
        <p:nvPicPr>
          <p:cNvPr id="9" name="Obrázok 8" descr="potenciometer.jpg"/>
          <p:cNvPicPr>
            <a:picLocks noChangeAspect="1"/>
          </p:cNvPicPr>
          <p:nvPr/>
        </p:nvPicPr>
        <p:blipFill>
          <a:blip r:embed="rId6" cstate="print"/>
          <a:stretch>
            <a:fillRect/>
          </a:stretch>
        </p:blipFill>
        <p:spPr>
          <a:xfrm>
            <a:off x="6357950" y="642918"/>
            <a:ext cx="1386710" cy="1170434"/>
          </a:xfrm>
          <a:prstGeom prst="rect">
            <a:avLst/>
          </a:prstGeom>
        </p:spPr>
      </p:pic>
      <p:pic>
        <p:nvPicPr>
          <p:cNvPr id="10" name="Obrázok 9" descr="tranzistor_pnp.jpg"/>
          <p:cNvPicPr>
            <a:picLocks noChangeAspect="1"/>
          </p:cNvPicPr>
          <p:nvPr/>
        </p:nvPicPr>
        <p:blipFill>
          <a:blip r:embed="rId7" cstate="print"/>
          <a:stretch>
            <a:fillRect/>
          </a:stretch>
        </p:blipFill>
        <p:spPr>
          <a:xfrm>
            <a:off x="714349" y="1571612"/>
            <a:ext cx="1048762" cy="1080120"/>
          </a:xfrm>
          <a:prstGeom prst="rect">
            <a:avLst/>
          </a:prstGeom>
        </p:spPr>
      </p:pic>
      <p:pic>
        <p:nvPicPr>
          <p:cNvPr id="11" name="Obrázok 10" descr="ohmmeter.jpg"/>
          <p:cNvPicPr>
            <a:picLocks noChangeAspect="1"/>
          </p:cNvPicPr>
          <p:nvPr/>
        </p:nvPicPr>
        <p:blipFill>
          <a:blip r:embed="rId8" cstate="print"/>
          <a:stretch>
            <a:fillRect/>
          </a:stretch>
        </p:blipFill>
        <p:spPr>
          <a:xfrm>
            <a:off x="1928795" y="714356"/>
            <a:ext cx="1226847" cy="936104"/>
          </a:xfrm>
          <a:prstGeom prst="rect">
            <a:avLst/>
          </a:prstGeom>
        </p:spPr>
      </p:pic>
      <p:pic>
        <p:nvPicPr>
          <p:cNvPr id="12" name="Obrázok 11" descr="odpojovac.jpg"/>
          <p:cNvPicPr>
            <a:picLocks noChangeAspect="1"/>
          </p:cNvPicPr>
          <p:nvPr/>
        </p:nvPicPr>
        <p:blipFill>
          <a:blip r:embed="rId9" cstate="print"/>
          <a:stretch>
            <a:fillRect/>
          </a:stretch>
        </p:blipFill>
        <p:spPr>
          <a:xfrm>
            <a:off x="2214546" y="1571613"/>
            <a:ext cx="1192163" cy="910895"/>
          </a:xfrm>
          <a:prstGeom prst="rect">
            <a:avLst/>
          </a:prstGeom>
        </p:spPr>
      </p:pic>
      <p:pic>
        <p:nvPicPr>
          <p:cNvPr id="13" name="Obrázok 12" descr="transformator.jpg"/>
          <p:cNvPicPr>
            <a:picLocks noChangeAspect="1"/>
          </p:cNvPicPr>
          <p:nvPr/>
        </p:nvPicPr>
        <p:blipFill>
          <a:blip r:embed="rId10" cstate="print"/>
          <a:stretch>
            <a:fillRect/>
          </a:stretch>
        </p:blipFill>
        <p:spPr>
          <a:xfrm>
            <a:off x="7715273" y="642920"/>
            <a:ext cx="1224136" cy="1091359"/>
          </a:xfrm>
          <a:prstGeom prst="rect">
            <a:avLst/>
          </a:prstGeom>
        </p:spPr>
      </p:pic>
      <p:pic>
        <p:nvPicPr>
          <p:cNvPr id="14" name="Obrázok 13" descr="elektrolyticky_kondenzator.jpg"/>
          <p:cNvPicPr>
            <a:picLocks noChangeAspect="1"/>
          </p:cNvPicPr>
          <p:nvPr/>
        </p:nvPicPr>
        <p:blipFill>
          <a:blip r:embed="rId11" cstate="print"/>
          <a:stretch>
            <a:fillRect/>
          </a:stretch>
        </p:blipFill>
        <p:spPr>
          <a:xfrm>
            <a:off x="3500431" y="1428738"/>
            <a:ext cx="1224136" cy="1282283"/>
          </a:xfrm>
          <a:prstGeom prst="rect">
            <a:avLst/>
          </a:prstGeom>
        </p:spPr>
      </p:pic>
      <p:pic>
        <p:nvPicPr>
          <p:cNvPr id="15" name="Obrázok 14" descr="leddioda.jpg"/>
          <p:cNvPicPr>
            <a:picLocks noChangeAspect="1"/>
          </p:cNvPicPr>
          <p:nvPr/>
        </p:nvPicPr>
        <p:blipFill>
          <a:blip r:embed="rId12" cstate="print"/>
          <a:stretch>
            <a:fillRect/>
          </a:stretch>
        </p:blipFill>
        <p:spPr>
          <a:xfrm>
            <a:off x="7786710" y="1785928"/>
            <a:ext cx="1147390" cy="1116955"/>
          </a:xfrm>
          <a:prstGeom prst="rect">
            <a:avLst/>
          </a:prstGeom>
        </p:spPr>
      </p:pic>
      <p:pic>
        <p:nvPicPr>
          <p:cNvPr id="16" name="Obrázok 15" descr="poistka.jpg"/>
          <p:cNvPicPr>
            <a:picLocks noChangeAspect="1"/>
          </p:cNvPicPr>
          <p:nvPr/>
        </p:nvPicPr>
        <p:blipFill>
          <a:blip r:embed="rId13" cstate="print"/>
          <a:stretch>
            <a:fillRect/>
          </a:stretch>
        </p:blipFill>
        <p:spPr>
          <a:xfrm>
            <a:off x="6429389" y="1714490"/>
            <a:ext cx="1160397" cy="1245493"/>
          </a:xfrm>
          <a:prstGeom prst="rect">
            <a:avLst/>
          </a:prstGeom>
        </p:spPr>
      </p:pic>
      <p:pic>
        <p:nvPicPr>
          <p:cNvPr id="17" name="Obrázok 16" descr="generator_piloveho_napetia.jpg"/>
          <p:cNvPicPr>
            <a:picLocks noChangeAspect="1"/>
          </p:cNvPicPr>
          <p:nvPr/>
        </p:nvPicPr>
        <p:blipFill>
          <a:blip r:embed="rId14" cstate="print"/>
          <a:stretch>
            <a:fillRect/>
          </a:stretch>
        </p:blipFill>
        <p:spPr>
          <a:xfrm>
            <a:off x="5286380" y="1714488"/>
            <a:ext cx="1080120" cy="1080120"/>
          </a:xfrm>
          <a:prstGeom prst="rect">
            <a:avLst/>
          </a:prstGeom>
        </p:spPr>
      </p:pic>
      <p:pic>
        <p:nvPicPr>
          <p:cNvPr id="18" name="Obrázok 17" descr="operacny_zosilnovac.jpg"/>
          <p:cNvPicPr>
            <a:picLocks noChangeAspect="1"/>
          </p:cNvPicPr>
          <p:nvPr/>
        </p:nvPicPr>
        <p:blipFill>
          <a:blip r:embed="rId15" cstate="print"/>
          <a:stretch>
            <a:fillRect/>
          </a:stretch>
        </p:blipFill>
        <p:spPr>
          <a:xfrm>
            <a:off x="714349" y="2928935"/>
            <a:ext cx="1569541" cy="1121101"/>
          </a:xfrm>
          <a:prstGeom prst="rect">
            <a:avLst/>
          </a:prstGeom>
        </p:spPr>
      </p:pic>
      <p:pic>
        <p:nvPicPr>
          <p:cNvPr id="19" name="Obrázok 18" descr="zdroj_striedavy.jpg"/>
          <p:cNvPicPr>
            <a:picLocks noChangeAspect="1"/>
          </p:cNvPicPr>
          <p:nvPr/>
        </p:nvPicPr>
        <p:blipFill>
          <a:blip r:embed="rId16" cstate="print"/>
          <a:stretch>
            <a:fillRect/>
          </a:stretch>
        </p:blipFill>
        <p:spPr>
          <a:xfrm>
            <a:off x="2643175" y="2786060"/>
            <a:ext cx="1008112" cy="1144959"/>
          </a:xfrm>
          <a:prstGeom prst="rect">
            <a:avLst/>
          </a:prstGeom>
        </p:spPr>
      </p:pic>
      <p:pic>
        <p:nvPicPr>
          <p:cNvPr id="20" name="Obrázok 19" descr="mikrofon.jpg"/>
          <p:cNvPicPr>
            <a:picLocks noChangeAspect="1"/>
          </p:cNvPicPr>
          <p:nvPr/>
        </p:nvPicPr>
        <p:blipFill>
          <a:blip r:embed="rId17" cstate="print"/>
          <a:stretch>
            <a:fillRect/>
          </a:stretch>
        </p:blipFill>
        <p:spPr>
          <a:xfrm>
            <a:off x="4357687" y="2928934"/>
            <a:ext cx="979807" cy="999182"/>
          </a:xfrm>
          <a:prstGeom prst="rect">
            <a:avLst/>
          </a:prstGeom>
        </p:spPr>
      </p:pic>
      <p:pic>
        <p:nvPicPr>
          <p:cNvPr id="21" name="Obrázok 20" descr="tranzistor_npn.jpg"/>
          <p:cNvPicPr>
            <a:picLocks noChangeAspect="1"/>
          </p:cNvPicPr>
          <p:nvPr/>
        </p:nvPicPr>
        <p:blipFill>
          <a:blip r:embed="rId18" cstate="print"/>
          <a:stretch>
            <a:fillRect/>
          </a:stretch>
        </p:blipFill>
        <p:spPr>
          <a:xfrm>
            <a:off x="7286645" y="2857498"/>
            <a:ext cx="1031545" cy="1019373"/>
          </a:xfrm>
          <a:prstGeom prst="rect">
            <a:avLst/>
          </a:prstGeom>
        </p:spPr>
      </p:pic>
      <p:pic>
        <p:nvPicPr>
          <p:cNvPr id="22" name="Obrázok 21" descr="multimeter.jpg"/>
          <p:cNvPicPr>
            <a:picLocks noChangeAspect="1"/>
          </p:cNvPicPr>
          <p:nvPr/>
        </p:nvPicPr>
        <p:blipFill>
          <a:blip r:embed="rId19" cstate="print"/>
          <a:stretch>
            <a:fillRect/>
          </a:stretch>
        </p:blipFill>
        <p:spPr>
          <a:xfrm>
            <a:off x="5572132" y="2928936"/>
            <a:ext cx="1152128" cy="918589"/>
          </a:xfrm>
          <a:prstGeom prst="rect">
            <a:avLst/>
          </a:prstGeom>
        </p:spPr>
      </p:pic>
      <p:pic>
        <p:nvPicPr>
          <p:cNvPr id="23" name="Picture 1"/>
          <p:cNvPicPr>
            <a:picLocks noChangeAspect="1" noChangeArrowheads="1"/>
          </p:cNvPicPr>
          <p:nvPr/>
        </p:nvPicPr>
        <p:blipFill>
          <a:blip r:embed="rId20" cstate="print"/>
          <a:srcRect l="14286" t="4547" r="21428" b="9060"/>
          <a:stretch>
            <a:fillRect/>
          </a:stretch>
        </p:blipFill>
        <p:spPr bwMode="auto">
          <a:xfrm>
            <a:off x="714348" y="4643446"/>
            <a:ext cx="648072" cy="1368152"/>
          </a:xfrm>
          <a:prstGeom prst="rect">
            <a:avLst/>
          </a:prstGeom>
          <a:noFill/>
          <a:ln w="9525">
            <a:noFill/>
            <a:miter lim="800000"/>
            <a:headEnd/>
            <a:tailEnd/>
          </a:ln>
        </p:spPr>
      </p:pic>
      <p:pic>
        <p:nvPicPr>
          <p:cNvPr id="24" name="Picture 2"/>
          <p:cNvPicPr>
            <a:picLocks noChangeAspect="1" noChangeArrowheads="1"/>
          </p:cNvPicPr>
          <p:nvPr/>
        </p:nvPicPr>
        <p:blipFill>
          <a:blip r:embed="rId21" cstate="print"/>
          <a:srcRect/>
          <a:stretch>
            <a:fillRect/>
          </a:stretch>
        </p:blipFill>
        <p:spPr bwMode="auto">
          <a:xfrm>
            <a:off x="1714481" y="4714884"/>
            <a:ext cx="577399" cy="1163166"/>
          </a:xfrm>
          <a:prstGeom prst="rect">
            <a:avLst/>
          </a:prstGeom>
          <a:noFill/>
          <a:ln w="9525">
            <a:noFill/>
            <a:miter lim="800000"/>
            <a:headEnd/>
            <a:tailEnd/>
          </a:ln>
        </p:spPr>
      </p:pic>
      <p:pic>
        <p:nvPicPr>
          <p:cNvPr id="25" name="Picture 3"/>
          <p:cNvPicPr>
            <a:picLocks noChangeAspect="1" noChangeArrowheads="1"/>
          </p:cNvPicPr>
          <p:nvPr/>
        </p:nvPicPr>
        <p:blipFill>
          <a:blip r:embed="rId22" cstate="print"/>
          <a:srcRect/>
          <a:stretch>
            <a:fillRect/>
          </a:stretch>
        </p:blipFill>
        <p:spPr bwMode="auto">
          <a:xfrm>
            <a:off x="2643174" y="4643448"/>
            <a:ext cx="1210025" cy="986979"/>
          </a:xfrm>
          <a:prstGeom prst="rect">
            <a:avLst/>
          </a:prstGeom>
          <a:noFill/>
          <a:ln w="9525">
            <a:noFill/>
            <a:miter lim="800000"/>
            <a:headEnd/>
            <a:tailEnd/>
          </a:ln>
        </p:spPr>
      </p:pic>
      <p:pic>
        <p:nvPicPr>
          <p:cNvPr id="26" name="Picture 4"/>
          <p:cNvPicPr>
            <a:picLocks noChangeAspect="1" noChangeArrowheads="1"/>
          </p:cNvPicPr>
          <p:nvPr/>
        </p:nvPicPr>
        <p:blipFill>
          <a:blip r:embed="rId23" cstate="print"/>
          <a:srcRect/>
          <a:stretch>
            <a:fillRect/>
          </a:stretch>
        </p:blipFill>
        <p:spPr bwMode="auto">
          <a:xfrm>
            <a:off x="4071935" y="4857760"/>
            <a:ext cx="1056134" cy="716662"/>
          </a:xfrm>
          <a:prstGeom prst="rect">
            <a:avLst/>
          </a:prstGeom>
          <a:noFill/>
          <a:ln w="9525">
            <a:noFill/>
            <a:miter lim="800000"/>
            <a:headEnd/>
            <a:tailEnd/>
          </a:ln>
        </p:spPr>
      </p:pic>
      <p:pic>
        <p:nvPicPr>
          <p:cNvPr id="27" name="Picture 5"/>
          <p:cNvPicPr>
            <a:picLocks noChangeAspect="1" noChangeArrowheads="1"/>
          </p:cNvPicPr>
          <p:nvPr/>
        </p:nvPicPr>
        <p:blipFill>
          <a:blip r:embed="rId24" cstate="print"/>
          <a:srcRect/>
          <a:stretch>
            <a:fillRect/>
          </a:stretch>
        </p:blipFill>
        <p:spPr bwMode="auto">
          <a:xfrm>
            <a:off x="5500695" y="4786324"/>
            <a:ext cx="1326846" cy="1355601"/>
          </a:xfrm>
          <a:prstGeom prst="rect">
            <a:avLst/>
          </a:prstGeom>
          <a:noFill/>
          <a:ln w="9525">
            <a:noFill/>
            <a:miter lim="800000"/>
            <a:headEnd/>
            <a:tailEnd/>
          </a:ln>
        </p:spPr>
      </p:pic>
      <p:sp>
        <p:nvSpPr>
          <p:cNvPr id="28" name="BlokTextu 27"/>
          <p:cNvSpPr txBox="1"/>
          <p:nvPr/>
        </p:nvSpPr>
        <p:spPr>
          <a:xfrm>
            <a:off x="285721" y="4143380"/>
            <a:ext cx="8501122" cy="461665"/>
          </a:xfrm>
          <a:prstGeom prst="rect">
            <a:avLst/>
          </a:prstGeom>
          <a:noFill/>
        </p:spPr>
        <p:txBody>
          <a:bodyPr wrap="square" rtlCol="0">
            <a:spAutoFit/>
          </a:bodyPr>
          <a:lstStyle/>
          <a:p>
            <a:r>
              <a:rPr lang="sk-SK" sz="2400" b="1" dirty="0" smtClean="0"/>
              <a:t>Pomenuj jednotlivé  </a:t>
            </a:r>
            <a:r>
              <a:rPr lang="sk-SK" sz="2400" b="1" dirty="0" err="1" smtClean="0"/>
              <a:t>púzdra</a:t>
            </a:r>
            <a:r>
              <a:rPr lang="sk-SK" sz="2400" b="1" dirty="0" smtClean="0"/>
              <a:t> polovodičových súčiastok</a:t>
            </a:r>
            <a:endParaRPr lang="sk-SK"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4326" t="7381" r="7476" b="10291"/>
          <a:stretch>
            <a:fillRect/>
          </a:stretch>
        </p:blipFill>
        <p:spPr bwMode="auto">
          <a:xfrm>
            <a:off x="971600" y="2780928"/>
            <a:ext cx="6768752" cy="3867859"/>
          </a:xfrm>
          <a:prstGeom prst="rect">
            <a:avLst/>
          </a:prstGeom>
          <a:noFill/>
          <a:ln w="9525">
            <a:noFill/>
            <a:miter lim="800000"/>
            <a:headEnd/>
            <a:tailEnd/>
          </a:ln>
          <a:effectLst/>
        </p:spPr>
      </p:pic>
      <p:pic>
        <p:nvPicPr>
          <p:cNvPr id="3" name="Picture 2" descr="C:\Documents and Settings\Admin\Desktop\schematic lm317.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0852" b="7185"/>
          <a:stretch/>
        </p:blipFill>
        <p:spPr>
          <a:xfrm>
            <a:off x="899592" y="116632"/>
            <a:ext cx="6984776" cy="248623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285720" y="285728"/>
            <a:ext cx="8382059" cy="6286544"/>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49305" t="63636" b="4545"/>
          <a:stretch>
            <a:fillRect/>
          </a:stretch>
        </p:blipFill>
        <p:spPr bwMode="auto">
          <a:xfrm>
            <a:off x="5572132" y="5324104"/>
            <a:ext cx="3305326" cy="153389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214282" y="214290"/>
            <a:ext cx="8757866" cy="557216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26"/>
          <a:stretch>
            <a:fillRect/>
          </a:stretch>
        </p:blipFill>
        <p:spPr bwMode="auto">
          <a:xfrm>
            <a:off x="251519" y="571480"/>
            <a:ext cx="8667353" cy="2879180"/>
          </a:xfrm>
          <a:prstGeom prst="rect">
            <a:avLst/>
          </a:prstGeom>
          <a:noFill/>
          <a:ln w="9525">
            <a:noFill/>
            <a:miter lim="800000"/>
            <a:headEnd/>
            <a:tailEnd/>
          </a:ln>
        </p:spPr>
      </p:pic>
      <p:sp>
        <p:nvSpPr>
          <p:cNvPr id="5" name="BlokTextu 4"/>
          <p:cNvSpPr txBox="1"/>
          <p:nvPr/>
        </p:nvSpPr>
        <p:spPr>
          <a:xfrm>
            <a:off x="251520" y="87015"/>
            <a:ext cx="8640960" cy="461665"/>
          </a:xfrm>
          <a:prstGeom prst="rect">
            <a:avLst/>
          </a:prstGeom>
          <a:noFill/>
        </p:spPr>
        <p:txBody>
          <a:bodyPr wrap="square" rtlCol="0">
            <a:spAutoFit/>
          </a:bodyPr>
          <a:lstStyle/>
          <a:p>
            <a:r>
              <a:rPr lang="sk-SK" sz="2400" b="1" dirty="0" smtClean="0">
                <a:solidFill>
                  <a:srgbClr val="C00000"/>
                </a:solidFill>
              </a:rPr>
              <a:t>Návrhy DPS v programe </a:t>
            </a:r>
            <a:r>
              <a:rPr lang="sk-SK" sz="2400" b="1" dirty="0" err="1" smtClean="0">
                <a:solidFill>
                  <a:srgbClr val="C00000"/>
                </a:solidFill>
              </a:rPr>
              <a:t>Sprint</a:t>
            </a:r>
            <a:r>
              <a:rPr lang="sk-SK" sz="2400" b="1" dirty="0" smtClean="0">
                <a:solidFill>
                  <a:srgbClr val="C00000"/>
                </a:solidFill>
              </a:rPr>
              <a:t> </a:t>
            </a:r>
            <a:r>
              <a:rPr lang="sk-SK" sz="2400" b="1" dirty="0" err="1" smtClean="0">
                <a:solidFill>
                  <a:srgbClr val="C00000"/>
                </a:solidFill>
              </a:rPr>
              <a:t>Layout</a:t>
            </a:r>
            <a:endParaRPr lang="sk-SK" sz="2400" b="1" dirty="0">
              <a:solidFill>
                <a:srgbClr val="C00000"/>
              </a:solidFill>
            </a:endParaRPr>
          </a:p>
        </p:txBody>
      </p:sp>
      <p:pic>
        <p:nvPicPr>
          <p:cNvPr id="4" name="Picture 2"/>
          <p:cNvPicPr>
            <a:picLocks noChangeAspect="1" noChangeArrowheads="1"/>
          </p:cNvPicPr>
          <p:nvPr/>
        </p:nvPicPr>
        <p:blipFill>
          <a:blip r:embed="rId2" cstate="print"/>
          <a:srcRect t="51760" r="32844"/>
          <a:stretch>
            <a:fillRect/>
          </a:stretch>
        </p:blipFill>
        <p:spPr bwMode="auto">
          <a:xfrm>
            <a:off x="251519" y="3786190"/>
            <a:ext cx="5820679" cy="2883170"/>
          </a:xfrm>
          <a:prstGeom prst="rect">
            <a:avLst/>
          </a:prstGeom>
          <a:noFill/>
          <a:ln w="9525">
            <a:noFill/>
            <a:miter lim="800000"/>
            <a:headEnd/>
            <a:tailEnd/>
          </a:ln>
        </p:spPr>
      </p:pic>
      <p:sp>
        <p:nvSpPr>
          <p:cNvPr id="6" name="BlokTextu 5"/>
          <p:cNvSpPr txBox="1"/>
          <p:nvPr/>
        </p:nvSpPr>
        <p:spPr>
          <a:xfrm>
            <a:off x="6929454" y="4357694"/>
            <a:ext cx="1785950" cy="1200329"/>
          </a:xfrm>
          <a:prstGeom prst="rect">
            <a:avLst/>
          </a:prstGeom>
          <a:noFill/>
        </p:spPr>
        <p:txBody>
          <a:bodyPr wrap="square" rtlCol="0">
            <a:spAutoFit/>
          </a:bodyPr>
          <a:lstStyle/>
          <a:p>
            <a:r>
              <a:rPr lang="sk-SK" dirty="0" smtClean="0"/>
              <a:t>Zlý návrh</a:t>
            </a:r>
          </a:p>
          <a:p>
            <a:endParaRPr lang="sk-SK" dirty="0" smtClean="0"/>
          </a:p>
          <a:p>
            <a:endParaRPr lang="sk-SK" dirty="0" smtClean="0"/>
          </a:p>
          <a:p>
            <a:r>
              <a:rPr lang="sk-SK" dirty="0" smtClean="0"/>
              <a:t>Dobrý návrh</a:t>
            </a:r>
            <a:endParaRPr lang="sk-SK" dirty="0"/>
          </a:p>
        </p:txBody>
      </p:sp>
      <p:cxnSp>
        <p:nvCxnSpPr>
          <p:cNvPr id="8" name="Rovná spojovacia šípka 7"/>
          <p:cNvCxnSpPr/>
          <p:nvPr/>
        </p:nvCxnSpPr>
        <p:spPr>
          <a:xfrm rot="16200000" flipV="1">
            <a:off x="6107917" y="3679033"/>
            <a:ext cx="100013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Rovná spojovacia šípka 9"/>
          <p:cNvCxnSpPr/>
          <p:nvPr/>
        </p:nvCxnSpPr>
        <p:spPr>
          <a:xfrm rot="10800000" flipV="1">
            <a:off x="6143636" y="5429264"/>
            <a:ext cx="78581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BlokTextu 11"/>
          <p:cNvSpPr txBox="1"/>
          <p:nvPr/>
        </p:nvSpPr>
        <p:spPr>
          <a:xfrm>
            <a:off x="6500826" y="6000768"/>
            <a:ext cx="2494722" cy="646331"/>
          </a:xfrm>
          <a:prstGeom prst="rect">
            <a:avLst/>
          </a:prstGeom>
          <a:noFill/>
        </p:spPr>
        <p:txBody>
          <a:bodyPr wrap="none" rtlCol="0">
            <a:spAutoFit/>
          </a:bodyPr>
          <a:lstStyle/>
          <a:p>
            <a:r>
              <a:rPr lang="sk-SK" dirty="0" smtClean="0"/>
              <a:t>Hrúbka čiary = 1,5mm</a:t>
            </a:r>
          </a:p>
          <a:p>
            <a:r>
              <a:rPr lang="sk-SK" dirty="0" smtClean="0"/>
              <a:t>Letovacie body D = 3mm</a:t>
            </a:r>
            <a:endParaRPr lang="sk-SK"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schematic lm317.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0852" b="7185"/>
          <a:stretch/>
        </p:blipFill>
        <p:spPr>
          <a:xfrm>
            <a:off x="251520" y="142852"/>
            <a:ext cx="8502650" cy="3026528"/>
          </a:xfrm>
          <a:prstGeom prst="rect">
            <a:avLst/>
          </a:prstGeom>
          <a:noFill/>
        </p:spPr>
      </p:pic>
      <p:graphicFrame>
        <p:nvGraphicFramePr>
          <p:cNvPr id="21" name="Tabuľka 20"/>
          <p:cNvGraphicFramePr>
            <a:graphicFrameLocks noGrp="1"/>
          </p:cNvGraphicFramePr>
          <p:nvPr>
            <p:extLst>
              <p:ext uri="{D42A27DB-BD31-4B8C-83A1-F6EECF244321}">
                <p14:modId xmlns="" xmlns:p14="http://schemas.microsoft.com/office/powerpoint/2010/main" val="3721039358"/>
              </p:ext>
            </p:extLst>
          </p:nvPr>
        </p:nvGraphicFramePr>
        <p:xfrm>
          <a:off x="323529" y="3362348"/>
          <a:ext cx="7248870" cy="3352800"/>
        </p:xfrm>
        <a:graphic>
          <a:graphicData uri="http://schemas.openxmlformats.org/drawingml/2006/table">
            <a:tbl>
              <a:tblPr firstRow="1" bandRow="1">
                <a:tableStyleId>{5C22544A-7EE6-4342-B048-85BDC9FD1C3A}</a:tableStyleId>
              </a:tblPr>
              <a:tblGrid>
                <a:gridCol w="1449774"/>
                <a:gridCol w="1449774"/>
                <a:gridCol w="1449774"/>
                <a:gridCol w="1449774"/>
                <a:gridCol w="1449774"/>
              </a:tblGrid>
              <a:tr h="232026">
                <a:tc>
                  <a:txBody>
                    <a:bodyPr/>
                    <a:lstStyle/>
                    <a:p>
                      <a:r>
                        <a:rPr lang="sk-SK" sz="1400" dirty="0" smtClean="0"/>
                        <a:t>Označenie</a:t>
                      </a:r>
                      <a:endParaRPr lang="sk-SK" sz="1400" dirty="0"/>
                    </a:p>
                  </a:txBody>
                  <a:tcPr/>
                </a:tc>
                <a:tc>
                  <a:txBody>
                    <a:bodyPr/>
                    <a:lstStyle/>
                    <a:p>
                      <a:r>
                        <a:rPr lang="sk-SK" sz="1400" dirty="0" smtClean="0"/>
                        <a:t>Súčiastka</a:t>
                      </a:r>
                      <a:endParaRPr lang="sk-SK" sz="1400" dirty="0"/>
                    </a:p>
                  </a:txBody>
                  <a:tcPr/>
                </a:tc>
                <a:tc>
                  <a:txBody>
                    <a:bodyPr/>
                    <a:lstStyle/>
                    <a:p>
                      <a:r>
                        <a:rPr lang="sk-SK" sz="1400" dirty="0" smtClean="0"/>
                        <a:t>Typ</a:t>
                      </a:r>
                      <a:endParaRPr lang="sk-SK" sz="1400" dirty="0"/>
                    </a:p>
                  </a:txBody>
                  <a:tcPr/>
                </a:tc>
                <a:tc>
                  <a:txBody>
                    <a:bodyPr/>
                    <a:lstStyle/>
                    <a:p>
                      <a:r>
                        <a:rPr lang="sk-SK" sz="1400" dirty="0" smtClean="0"/>
                        <a:t>Parametre</a:t>
                      </a:r>
                      <a:endParaRPr lang="sk-SK" sz="1400" dirty="0"/>
                    </a:p>
                  </a:txBody>
                  <a:tcPr/>
                </a:tc>
                <a:tc>
                  <a:txBody>
                    <a:bodyPr/>
                    <a:lstStyle/>
                    <a:p>
                      <a:r>
                        <a:rPr lang="sk-SK" sz="1400" dirty="0" smtClean="0"/>
                        <a:t>Počet</a:t>
                      </a:r>
                      <a:endParaRPr lang="sk-SK" sz="1400" dirty="0"/>
                    </a:p>
                  </a:txBody>
                  <a:tcPr/>
                </a:tc>
              </a:tr>
              <a:tr h="232026">
                <a:tc>
                  <a:txBody>
                    <a:bodyPr/>
                    <a:lstStyle/>
                    <a:p>
                      <a:r>
                        <a:rPr lang="sk-SK" sz="1400" dirty="0" err="1" smtClean="0"/>
                        <a:t>BR1</a:t>
                      </a:r>
                      <a:endParaRPr lang="sk-SK" sz="1400" dirty="0"/>
                    </a:p>
                  </a:txBody>
                  <a:tcPr/>
                </a:tc>
                <a:tc>
                  <a:txBody>
                    <a:bodyPr/>
                    <a:lstStyle/>
                    <a:p>
                      <a:r>
                        <a:rPr lang="sk-SK" sz="1400" dirty="0" smtClean="0"/>
                        <a:t>Dióda</a:t>
                      </a:r>
                      <a:endParaRPr lang="sk-SK" sz="1400" dirty="0"/>
                    </a:p>
                  </a:txBody>
                  <a:tcPr/>
                </a:tc>
                <a:tc>
                  <a:txBody>
                    <a:bodyPr/>
                    <a:lstStyle/>
                    <a:p>
                      <a:endParaRPr lang="sk-SK" sz="1400" dirty="0"/>
                    </a:p>
                  </a:txBody>
                  <a:tcPr/>
                </a:tc>
                <a:tc>
                  <a:txBody>
                    <a:bodyPr/>
                    <a:lstStyle/>
                    <a:p>
                      <a:r>
                        <a:rPr lang="sk-SK" sz="1400" dirty="0" smtClean="0"/>
                        <a:t>1,5A, 100V</a:t>
                      </a:r>
                      <a:endParaRPr lang="sk-SK" sz="1400" dirty="0"/>
                    </a:p>
                  </a:txBody>
                  <a:tcPr/>
                </a:tc>
                <a:tc>
                  <a:txBody>
                    <a:bodyPr/>
                    <a:lstStyle/>
                    <a:p>
                      <a:r>
                        <a:rPr lang="sk-SK" sz="1400" dirty="0" smtClean="0"/>
                        <a:t>4</a:t>
                      </a:r>
                      <a:endParaRPr lang="sk-SK" sz="1400" dirty="0"/>
                    </a:p>
                  </a:txBody>
                  <a:tcPr/>
                </a:tc>
              </a:tr>
              <a:tr h="232026">
                <a:tc>
                  <a:txBody>
                    <a:bodyPr/>
                    <a:lstStyle/>
                    <a:p>
                      <a:r>
                        <a:rPr lang="sk-SK" sz="1400" dirty="0" smtClean="0"/>
                        <a:t>J1, J2</a:t>
                      </a:r>
                      <a:endParaRPr lang="sk-SK" sz="1400" dirty="0"/>
                    </a:p>
                  </a:txBody>
                  <a:tcPr/>
                </a:tc>
                <a:tc>
                  <a:txBody>
                    <a:bodyPr/>
                    <a:lstStyle/>
                    <a:p>
                      <a:r>
                        <a:rPr lang="sk-SK" sz="1400" dirty="0" smtClean="0"/>
                        <a:t>svorkovnica</a:t>
                      </a:r>
                      <a:endParaRPr lang="sk-SK" sz="1400" dirty="0"/>
                    </a:p>
                  </a:txBody>
                  <a:tcPr/>
                </a:tc>
                <a:tc>
                  <a:txBody>
                    <a:bodyPr/>
                    <a:lstStyle/>
                    <a:p>
                      <a:endParaRPr lang="sk-SK" sz="1400" dirty="0"/>
                    </a:p>
                  </a:txBody>
                  <a:tcPr/>
                </a:tc>
                <a:tc>
                  <a:txBody>
                    <a:bodyPr/>
                    <a:lstStyle/>
                    <a:p>
                      <a:r>
                        <a:rPr lang="sk-SK" sz="1400" dirty="0" smtClean="0"/>
                        <a:t>2 svorky</a:t>
                      </a:r>
                      <a:endParaRPr lang="sk-SK" sz="1400" dirty="0"/>
                    </a:p>
                  </a:txBody>
                  <a:tcPr/>
                </a:tc>
                <a:tc>
                  <a:txBody>
                    <a:bodyPr/>
                    <a:lstStyle/>
                    <a:p>
                      <a:r>
                        <a:rPr lang="sk-SK" sz="1400" dirty="0" smtClean="0"/>
                        <a:t>2</a:t>
                      </a:r>
                      <a:endParaRPr lang="sk-SK" sz="1400" dirty="0"/>
                    </a:p>
                  </a:txBody>
                  <a:tcPr/>
                </a:tc>
              </a:tr>
              <a:tr h="232026">
                <a:tc>
                  <a:txBody>
                    <a:bodyPr/>
                    <a:lstStyle/>
                    <a:p>
                      <a:r>
                        <a:rPr lang="sk-SK" sz="1400" dirty="0" smtClean="0"/>
                        <a:t>C1</a:t>
                      </a:r>
                      <a:endParaRPr lang="sk-SK" sz="1400" dirty="0"/>
                    </a:p>
                  </a:txBody>
                  <a:tcPr/>
                </a:tc>
                <a:tc>
                  <a:txBody>
                    <a:bodyPr/>
                    <a:lstStyle/>
                    <a:p>
                      <a:r>
                        <a:rPr lang="sk-SK" sz="1400" baseline="0" dirty="0" smtClean="0"/>
                        <a:t>kondenzátor</a:t>
                      </a:r>
                      <a:endParaRPr lang="sk-SK" sz="1400" dirty="0"/>
                    </a:p>
                  </a:txBody>
                  <a:tcPr/>
                </a:tc>
                <a:tc>
                  <a:txBody>
                    <a:bodyPr/>
                    <a:lstStyle/>
                    <a:p>
                      <a:r>
                        <a:rPr lang="sk-SK" sz="1400" dirty="0" smtClean="0"/>
                        <a:t>elektrolytický</a:t>
                      </a:r>
                      <a:endParaRPr lang="sk-SK" sz="1400" dirty="0"/>
                    </a:p>
                  </a:txBody>
                  <a:tcPr/>
                </a:tc>
                <a:tc>
                  <a:txBody>
                    <a:bodyPr/>
                    <a:lstStyle/>
                    <a:p>
                      <a:r>
                        <a:rPr lang="sk-SK" sz="1400" dirty="0" smtClean="0"/>
                        <a:t>1000µF</a:t>
                      </a:r>
                      <a:endParaRPr lang="sk-SK" sz="1400" dirty="0"/>
                    </a:p>
                  </a:txBody>
                  <a:tcPr/>
                </a:tc>
                <a:tc>
                  <a:txBody>
                    <a:bodyPr/>
                    <a:lstStyle/>
                    <a:p>
                      <a:r>
                        <a:rPr lang="sk-SK" sz="1400" dirty="0" smtClean="0"/>
                        <a:t>1</a:t>
                      </a:r>
                      <a:endParaRPr lang="sk-SK" sz="1400" dirty="0"/>
                    </a:p>
                  </a:txBody>
                  <a:tcPr/>
                </a:tc>
              </a:tr>
              <a:tr h="232026">
                <a:tc>
                  <a:txBody>
                    <a:bodyPr/>
                    <a:lstStyle/>
                    <a:p>
                      <a:r>
                        <a:rPr lang="sk-SK" sz="1400" dirty="0" err="1" smtClean="0"/>
                        <a:t>C2,C3</a:t>
                      </a:r>
                      <a:endParaRPr lang="sk-SK" sz="1400" dirty="0"/>
                    </a:p>
                  </a:txBody>
                  <a:tcPr/>
                </a:tc>
                <a:tc>
                  <a:txBody>
                    <a:bodyPr/>
                    <a:lstStyle/>
                    <a:p>
                      <a:r>
                        <a:rPr lang="sk-SK" sz="1400" dirty="0" smtClean="0"/>
                        <a:t>kondenzátor</a:t>
                      </a:r>
                      <a:endParaRPr lang="sk-SK" sz="1400" dirty="0"/>
                    </a:p>
                  </a:txBody>
                  <a:tcPr/>
                </a:tc>
                <a:tc>
                  <a:txBody>
                    <a:bodyPr/>
                    <a:lstStyle/>
                    <a:p>
                      <a:r>
                        <a:rPr lang="sk-SK" sz="1400" dirty="0" smtClean="0"/>
                        <a:t>keramický</a:t>
                      </a:r>
                      <a:endParaRPr lang="sk-SK" sz="1400" dirty="0"/>
                    </a:p>
                  </a:txBody>
                  <a:tcPr/>
                </a:tc>
                <a:tc>
                  <a:txBody>
                    <a:bodyPr/>
                    <a:lstStyle/>
                    <a:p>
                      <a:r>
                        <a:rPr lang="sk-SK" sz="1400" dirty="0" err="1" smtClean="0"/>
                        <a:t>100nF</a:t>
                      </a:r>
                      <a:endParaRPr lang="sk-SK" sz="1400" dirty="0"/>
                    </a:p>
                  </a:txBody>
                  <a:tcPr/>
                </a:tc>
                <a:tc>
                  <a:txBody>
                    <a:bodyPr/>
                    <a:lstStyle/>
                    <a:p>
                      <a:r>
                        <a:rPr lang="sk-SK" sz="1400" dirty="0" smtClean="0"/>
                        <a:t>2</a:t>
                      </a:r>
                      <a:endParaRPr lang="sk-SK" sz="1400" dirty="0"/>
                    </a:p>
                  </a:txBody>
                  <a:tcPr/>
                </a:tc>
              </a:tr>
              <a:tr h="232026">
                <a:tc>
                  <a:txBody>
                    <a:bodyPr/>
                    <a:lstStyle/>
                    <a:p>
                      <a:r>
                        <a:rPr lang="sk-SK" sz="1400" dirty="0" smtClean="0"/>
                        <a:t>C4</a:t>
                      </a:r>
                      <a:endParaRPr lang="sk-SK" sz="1400" dirty="0"/>
                    </a:p>
                  </a:txBody>
                  <a:tcPr/>
                </a:tc>
                <a:tc>
                  <a:txBody>
                    <a:bodyPr/>
                    <a:lstStyle/>
                    <a:p>
                      <a:r>
                        <a:rPr lang="sk-SK" sz="1400" dirty="0" smtClean="0"/>
                        <a:t>kondenzátor</a:t>
                      </a:r>
                      <a:endParaRPr lang="sk-SK" sz="1400" dirty="0"/>
                    </a:p>
                  </a:txBody>
                  <a:tcPr/>
                </a:tc>
                <a:tc>
                  <a:txBody>
                    <a:bodyPr/>
                    <a:lstStyle/>
                    <a:p>
                      <a:r>
                        <a:rPr lang="sk-SK" sz="1400" dirty="0" smtClean="0"/>
                        <a:t>elektrolytický</a:t>
                      </a:r>
                      <a:endParaRPr lang="sk-SK"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400" dirty="0" smtClean="0"/>
                        <a:t>1µF</a:t>
                      </a:r>
                    </a:p>
                  </a:txBody>
                  <a:tcPr/>
                </a:tc>
                <a:tc>
                  <a:txBody>
                    <a:bodyPr/>
                    <a:lstStyle/>
                    <a:p>
                      <a:r>
                        <a:rPr lang="sk-SK" sz="1400" dirty="0" smtClean="0"/>
                        <a:t>1</a:t>
                      </a:r>
                      <a:endParaRPr lang="sk-SK" sz="1400" dirty="0"/>
                    </a:p>
                  </a:txBody>
                  <a:tcPr/>
                </a:tc>
              </a:tr>
              <a:tr h="232026">
                <a:tc>
                  <a:txBody>
                    <a:bodyPr/>
                    <a:lstStyle/>
                    <a:p>
                      <a:r>
                        <a:rPr lang="sk-SK" sz="1400" dirty="0" err="1" smtClean="0"/>
                        <a:t>D1,D3,D4</a:t>
                      </a:r>
                      <a:endParaRPr lang="sk-SK" sz="1400" dirty="0"/>
                    </a:p>
                  </a:txBody>
                  <a:tcPr/>
                </a:tc>
                <a:tc>
                  <a:txBody>
                    <a:bodyPr/>
                    <a:lstStyle/>
                    <a:p>
                      <a:r>
                        <a:rPr lang="sk-SK" sz="1400" dirty="0" smtClean="0"/>
                        <a:t>dióda</a:t>
                      </a:r>
                      <a:endParaRPr lang="sk-SK" sz="1400" dirty="0"/>
                    </a:p>
                  </a:txBody>
                  <a:tcPr/>
                </a:tc>
                <a:tc>
                  <a:txBody>
                    <a:bodyPr/>
                    <a:lstStyle/>
                    <a:p>
                      <a:r>
                        <a:rPr lang="sk-SK" sz="1400" dirty="0" smtClean="0"/>
                        <a:t>1N4001</a:t>
                      </a:r>
                      <a:endParaRPr lang="sk-SK" sz="1400" dirty="0"/>
                    </a:p>
                  </a:txBody>
                  <a:tcPr/>
                </a:tc>
                <a:tc>
                  <a:txBody>
                    <a:bodyPr/>
                    <a:lstStyle/>
                    <a:p>
                      <a:endParaRPr lang="sk-SK" sz="1400" dirty="0"/>
                    </a:p>
                  </a:txBody>
                  <a:tcPr/>
                </a:tc>
                <a:tc>
                  <a:txBody>
                    <a:bodyPr/>
                    <a:lstStyle/>
                    <a:p>
                      <a:r>
                        <a:rPr lang="sk-SK" sz="1400" dirty="0" smtClean="0"/>
                        <a:t>3</a:t>
                      </a:r>
                      <a:endParaRPr lang="sk-SK" sz="1400" dirty="0"/>
                    </a:p>
                  </a:txBody>
                  <a:tcPr/>
                </a:tc>
              </a:tr>
              <a:tr h="232026">
                <a:tc>
                  <a:txBody>
                    <a:bodyPr/>
                    <a:lstStyle/>
                    <a:p>
                      <a:r>
                        <a:rPr lang="sk-SK" sz="1400" dirty="0" err="1" smtClean="0"/>
                        <a:t>RV1</a:t>
                      </a:r>
                      <a:endParaRPr lang="sk-SK" sz="1400" dirty="0"/>
                    </a:p>
                  </a:txBody>
                  <a:tcPr/>
                </a:tc>
                <a:tc>
                  <a:txBody>
                    <a:bodyPr/>
                    <a:lstStyle/>
                    <a:p>
                      <a:r>
                        <a:rPr lang="sk-SK" sz="1400" dirty="0" smtClean="0"/>
                        <a:t>potenciometer</a:t>
                      </a:r>
                      <a:endParaRPr lang="sk-SK" sz="1400" dirty="0"/>
                    </a:p>
                  </a:txBody>
                  <a:tcPr/>
                </a:tc>
                <a:tc>
                  <a:txBody>
                    <a:bodyPr/>
                    <a:lstStyle/>
                    <a:p>
                      <a:endParaRPr lang="sk-SK" sz="1400" dirty="0"/>
                    </a:p>
                  </a:txBody>
                  <a:tcPr/>
                </a:tc>
                <a:tc>
                  <a:txBody>
                    <a:bodyPr/>
                    <a:lstStyle/>
                    <a:p>
                      <a:r>
                        <a:rPr lang="sk-SK" sz="1400" dirty="0" smtClean="0"/>
                        <a:t>5K</a:t>
                      </a:r>
                      <a:endParaRPr lang="sk-SK" sz="1400" dirty="0"/>
                    </a:p>
                  </a:txBody>
                  <a:tcPr/>
                </a:tc>
                <a:tc>
                  <a:txBody>
                    <a:bodyPr/>
                    <a:lstStyle/>
                    <a:p>
                      <a:r>
                        <a:rPr lang="sk-SK" sz="1400" dirty="0" smtClean="0"/>
                        <a:t>1</a:t>
                      </a:r>
                      <a:endParaRPr lang="sk-SK" sz="1400" dirty="0"/>
                    </a:p>
                  </a:txBody>
                  <a:tcPr/>
                </a:tc>
              </a:tr>
              <a:tr h="232026">
                <a:tc>
                  <a:txBody>
                    <a:bodyPr/>
                    <a:lstStyle/>
                    <a:p>
                      <a:r>
                        <a:rPr lang="sk-SK" sz="1400" dirty="0" smtClean="0"/>
                        <a:t>R1</a:t>
                      </a:r>
                      <a:endParaRPr lang="sk-SK" sz="1400" dirty="0"/>
                    </a:p>
                  </a:txBody>
                  <a:tcPr/>
                </a:tc>
                <a:tc>
                  <a:txBody>
                    <a:bodyPr/>
                    <a:lstStyle/>
                    <a:p>
                      <a:r>
                        <a:rPr lang="sk-SK" sz="1400" dirty="0" err="1" smtClean="0"/>
                        <a:t>rezistor</a:t>
                      </a:r>
                      <a:endParaRPr lang="sk-SK" sz="1400" dirty="0"/>
                    </a:p>
                  </a:txBody>
                  <a:tcPr/>
                </a:tc>
                <a:tc>
                  <a:txBody>
                    <a:bodyPr/>
                    <a:lstStyle/>
                    <a:p>
                      <a:endParaRPr lang="sk-SK" sz="1400" dirty="0"/>
                    </a:p>
                  </a:txBody>
                  <a:tcPr/>
                </a:tc>
                <a:tc>
                  <a:txBody>
                    <a:bodyPr/>
                    <a:lstStyle/>
                    <a:p>
                      <a:r>
                        <a:rPr lang="sk-SK" sz="1400" dirty="0" smtClean="0"/>
                        <a:t>5,1K</a:t>
                      </a:r>
                      <a:endParaRPr lang="sk-SK" sz="1400" dirty="0"/>
                    </a:p>
                  </a:txBody>
                  <a:tcPr/>
                </a:tc>
                <a:tc>
                  <a:txBody>
                    <a:bodyPr/>
                    <a:lstStyle/>
                    <a:p>
                      <a:r>
                        <a:rPr lang="sk-SK" sz="1400" dirty="0" smtClean="0"/>
                        <a:t>1</a:t>
                      </a:r>
                      <a:endParaRPr lang="sk-SK" sz="1400" dirty="0"/>
                    </a:p>
                  </a:txBody>
                  <a:tcPr/>
                </a:tc>
              </a:tr>
              <a:tr h="232026">
                <a:tc>
                  <a:txBody>
                    <a:bodyPr/>
                    <a:lstStyle/>
                    <a:p>
                      <a:r>
                        <a:rPr lang="sk-SK" sz="1400" dirty="0" smtClean="0"/>
                        <a:t>R2</a:t>
                      </a:r>
                      <a:endParaRPr lang="sk-SK" sz="1400" dirty="0"/>
                    </a:p>
                  </a:txBody>
                  <a:tcPr/>
                </a:tc>
                <a:tc>
                  <a:txBody>
                    <a:bodyPr/>
                    <a:lstStyle/>
                    <a:p>
                      <a:r>
                        <a:rPr lang="sk-SK" sz="1400" dirty="0" err="1" smtClean="0"/>
                        <a:t>rezistor</a:t>
                      </a:r>
                      <a:endParaRPr lang="sk-SK" sz="1400" dirty="0"/>
                    </a:p>
                  </a:txBody>
                  <a:tcPr/>
                </a:tc>
                <a:tc>
                  <a:txBody>
                    <a:bodyPr/>
                    <a:lstStyle/>
                    <a:p>
                      <a:endParaRPr lang="sk-SK" sz="1400" dirty="0"/>
                    </a:p>
                  </a:txBody>
                  <a:tcPr/>
                </a:tc>
                <a:tc>
                  <a:txBody>
                    <a:bodyPr/>
                    <a:lstStyle/>
                    <a:p>
                      <a:r>
                        <a:rPr lang="sk-SK" sz="1400" dirty="0" smtClean="0"/>
                        <a:t>240</a:t>
                      </a:r>
                      <a:r>
                        <a:rPr lang="el-GR" sz="1400" dirty="0" smtClean="0"/>
                        <a:t>Ω</a:t>
                      </a:r>
                      <a:endParaRPr lang="sk-SK" sz="1400" dirty="0"/>
                    </a:p>
                  </a:txBody>
                  <a:tcPr/>
                </a:tc>
                <a:tc>
                  <a:txBody>
                    <a:bodyPr/>
                    <a:lstStyle/>
                    <a:p>
                      <a:r>
                        <a:rPr lang="sk-SK" sz="1400" dirty="0" smtClean="0"/>
                        <a:t>1</a:t>
                      </a:r>
                      <a:endParaRPr lang="sk-SK" sz="1400" dirty="0"/>
                    </a:p>
                  </a:txBody>
                  <a:tcPr/>
                </a:tc>
              </a:tr>
              <a:tr h="232026">
                <a:tc>
                  <a:txBody>
                    <a:bodyPr/>
                    <a:lstStyle/>
                    <a:p>
                      <a:r>
                        <a:rPr lang="sk-SK" sz="1400" dirty="0" smtClean="0"/>
                        <a:t>D2</a:t>
                      </a:r>
                      <a:endParaRPr lang="sk-SK" sz="1400" dirty="0"/>
                    </a:p>
                  </a:txBody>
                  <a:tcPr/>
                </a:tc>
                <a:tc>
                  <a:txBody>
                    <a:bodyPr/>
                    <a:lstStyle/>
                    <a:p>
                      <a:r>
                        <a:rPr lang="sk-SK" sz="1400" dirty="0" err="1" smtClean="0"/>
                        <a:t>LED</a:t>
                      </a:r>
                      <a:r>
                        <a:rPr lang="sk-SK" sz="1400" dirty="0" smtClean="0"/>
                        <a:t> dióda</a:t>
                      </a:r>
                      <a:endParaRPr lang="sk-SK" sz="1400" dirty="0"/>
                    </a:p>
                  </a:txBody>
                  <a:tcPr/>
                </a:tc>
                <a:tc>
                  <a:txBody>
                    <a:bodyPr/>
                    <a:lstStyle/>
                    <a:p>
                      <a:endParaRPr lang="sk-SK" sz="1400" dirty="0"/>
                    </a:p>
                  </a:txBody>
                  <a:tcPr/>
                </a:tc>
                <a:tc>
                  <a:txBody>
                    <a:bodyPr/>
                    <a:lstStyle/>
                    <a:p>
                      <a:endParaRPr lang="sk-SK" sz="1400" dirty="0"/>
                    </a:p>
                  </a:txBody>
                  <a:tcPr/>
                </a:tc>
                <a:tc>
                  <a:txBody>
                    <a:bodyPr/>
                    <a:lstStyle/>
                    <a:p>
                      <a:r>
                        <a:rPr lang="sk-SK" sz="1400" dirty="0" smtClean="0"/>
                        <a:t>1</a:t>
                      </a:r>
                      <a:endParaRPr lang="sk-SK" sz="1400" dirty="0"/>
                    </a:p>
                  </a:txBody>
                  <a:tcPr/>
                </a:tc>
              </a:tr>
            </a:tbl>
          </a:graphicData>
        </a:graphic>
      </p:graphicFrame>
      <p:pic>
        <p:nvPicPr>
          <p:cNvPr id="13314" name="Picture 2" descr="VÃ½sledok vyhÄ¾adÃ¡vania obrÃ¡zkov pre dopyt LM 317"/>
          <p:cNvPicPr>
            <a:picLocks noChangeAspect="1" noChangeArrowheads="1"/>
          </p:cNvPicPr>
          <p:nvPr/>
        </p:nvPicPr>
        <p:blipFill>
          <a:blip r:embed="rId3"/>
          <a:srcRect/>
          <a:stretch>
            <a:fillRect/>
          </a:stretch>
        </p:blipFill>
        <p:spPr bwMode="auto">
          <a:xfrm>
            <a:off x="7581635" y="4391030"/>
            <a:ext cx="1419521" cy="232411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179512" y="164247"/>
            <a:ext cx="8856984" cy="2400657"/>
          </a:xfrm>
          <a:prstGeom prst="rect">
            <a:avLst/>
          </a:prstGeom>
          <a:noFill/>
        </p:spPr>
        <p:txBody>
          <a:bodyPr wrap="square" rtlCol="0">
            <a:spAutoFit/>
          </a:bodyPr>
          <a:lstStyle/>
          <a:p>
            <a:r>
              <a:rPr lang="sk-SK" sz="2400" b="1" dirty="0" smtClean="0"/>
              <a:t>Urči hodnoty </a:t>
            </a:r>
            <a:r>
              <a:rPr lang="sk-SK" sz="2400" b="1" dirty="0" err="1" smtClean="0"/>
              <a:t>rezistorov</a:t>
            </a:r>
            <a:r>
              <a:rPr lang="sk-SK" sz="2400" b="1" dirty="0" smtClean="0"/>
              <a:t> :</a:t>
            </a:r>
            <a:endParaRPr lang="sk-SK" b="1" dirty="0" smtClean="0"/>
          </a:p>
          <a:p>
            <a:pPr>
              <a:buFont typeface="Arial" pitchFamily="34" charset="0"/>
              <a:buChar char="•"/>
            </a:pPr>
            <a:r>
              <a:rPr lang="sk-SK" b="1" dirty="0" smtClean="0"/>
              <a:t> </a:t>
            </a:r>
            <a:r>
              <a:rPr lang="sk-SK" dirty="0" smtClean="0"/>
              <a:t>hnedý, červený , oranžový</a:t>
            </a:r>
          </a:p>
          <a:p>
            <a:pPr>
              <a:buFont typeface="Arial" pitchFamily="34" charset="0"/>
              <a:buChar char="•"/>
            </a:pPr>
            <a:r>
              <a:rPr lang="sk-SK" dirty="0" smtClean="0"/>
              <a:t> zelený, modrý, oranžový</a:t>
            </a:r>
          </a:p>
          <a:p>
            <a:pPr>
              <a:buFont typeface="Arial" pitchFamily="34" charset="0"/>
              <a:buChar char="•"/>
            </a:pPr>
            <a:r>
              <a:rPr lang="sk-SK" dirty="0" smtClean="0"/>
              <a:t> hnedý, červený, zelený</a:t>
            </a:r>
          </a:p>
          <a:p>
            <a:pPr>
              <a:buFont typeface="Arial" pitchFamily="34" charset="0"/>
              <a:buChar char="•"/>
            </a:pPr>
            <a:r>
              <a:rPr lang="sk-SK" dirty="0" smtClean="0"/>
              <a:t> hnedý, čierny, modrý</a:t>
            </a:r>
          </a:p>
          <a:p>
            <a:pPr>
              <a:buFont typeface="Arial" pitchFamily="34" charset="0"/>
              <a:buChar char="•"/>
            </a:pPr>
            <a:r>
              <a:rPr lang="sk-SK" dirty="0" smtClean="0"/>
              <a:t> modrý, fialový, oranžový</a:t>
            </a:r>
          </a:p>
          <a:p>
            <a:endParaRPr lang="sk-SK" dirty="0" smtClean="0"/>
          </a:p>
          <a:p>
            <a:endParaRPr lang="sk-SK" dirty="0"/>
          </a:p>
        </p:txBody>
      </p:sp>
      <p:pic>
        <p:nvPicPr>
          <p:cNvPr id="5" name="Picture 2" descr="http://www.hamradio.sk/zacinajucim/novice_technika_odpovede.files/image028.jpg"/>
          <p:cNvPicPr>
            <a:picLocks noChangeAspect="1" noChangeArrowheads="1"/>
          </p:cNvPicPr>
          <p:nvPr/>
        </p:nvPicPr>
        <p:blipFill>
          <a:blip r:embed="rId2" cstate="print"/>
          <a:srcRect r="50538"/>
          <a:stretch>
            <a:fillRect/>
          </a:stretch>
        </p:blipFill>
        <p:spPr bwMode="auto">
          <a:xfrm>
            <a:off x="4427985" y="188640"/>
            <a:ext cx="4536504" cy="5859652"/>
          </a:xfrm>
          <a:prstGeom prst="rect">
            <a:avLst/>
          </a:prstGeom>
          <a:noFill/>
        </p:spPr>
      </p:pic>
      <p:sp>
        <p:nvSpPr>
          <p:cNvPr id="6" name="BlokTextu 5"/>
          <p:cNvSpPr txBox="1"/>
          <p:nvPr/>
        </p:nvSpPr>
        <p:spPr>
          <a:xfrm>
            <a:off x="251520" y="2348880"/>
            <a:ext cx="3888432" cy="646331"/>
          </a:xfrm>
          <a:prstGeom prst="rect">
            <a:avLst/>
          </a:prstGeom>
          <a:noFill/>
        </p:spPr>
        <p:txBody>
          <a:bodyPr wrap="square" rtlCol="0">
            <a:spAutoFit/>
          </a:bodyPr>
          <a:lstStyle/>
          <a:p>
            <a:r>
              <a:rPr lang="sk-SK" b="1" dirty="0" smtClean="0"/>
              <a:t>Urči hodnoty </a:t>
            </a:r>
            <a:r>
              <a:rPr lang="sk-SK" b="1" dirty="0" err="1" smtClean="0"/>
              <a:t>rezistorov</a:t>
            </a:r>
            <a:r>
              <a:rPr lang="sk-SK" b="1" dirty="0" smtClean="0"/>
              <a:t> v základných jednotkách:</a:t>
            </a:r>
            <a:endParaRPr lang="sk-SK" b="1" dirty="0"/>
          </a:p>
        </p:txBody>
      </p:sp>
      <p:sp>
        <p:nvSpPr>
          <p:cNvPr id="7" name="BlokTextu 6"/>
          <p:cNvSpPr txBox="1"/>
          <p:nvPr/>
        </p:nvSpPr>
        <p:spPr>
          <a:xfrm>
            <a:off x="323528" y="2924944"/>
            <a:ext cx="3816424" cy="369332"/>
          </a:xfrm>
          <a:prstGeom prst="rect">
            <a:avLst/>
          </a:prstGeom>
          <a:noFill/>
        </p:spPr>
        <p:txBody>
          <a:bodyPr wrap="square" rtlCol="0">
            <a:spAutoFit/>
          </a:bodyPr>
          <a:lstStyle/>
          <a:p>
            <a:pPr>
              <a:buFont typeface="Arial" pitchFamily="34" charset="0"/>
              <a:buChar char="•"/>
            </a:pPr>
            <a:r>
              <a:rPr lang="sk-SK" dirty="0" smtClean="0"/>
              <a:t> M2, 2K, 1k7, 3M, 26R, R12, 6k3, 4k3</a:t>
            </a:r>
          </a:p>
        </p:txBody>
      </p:sp>
      <p:sp>
        <p:nvSpPr>
          <p:cNvPr id="8" name="BlokTextu 7"/>
          <p:cNvSpPr txBox="1"/>
          <p:nvPr/>
        </p:nvSpPr>
        <p:spPr>
          <a:xfrm>
            <a:off x="251520" y="3717032"/>
            <a:ext cx="4176464" cy="923330"/>
          </a:xfrm>
          <a:prstGeom prst="rect">
            <a:avLst/>
          </a:prstGeom>
          <a:noFill/>
        </p:spPr>
        <p:txBody>
          <a:bodyPr wrap="square" rtlCol="0">
            <a:spAutoFit/>
          </a:bodyPr>
          <a:lstStyle/>
          <a:p>
            <a:r>
              <a:rPr lang="sk-SK" b="1" dirty="0" smtClean="0"/>
              <a:t>Urči hodnoty kondenzátorov vo faradoch:</a:t>
            </a:r>
          </a:p>
          <a:p>
            <a:pPr>
              <a:buFont typeface="Arial" pitchFamily="34" charset="0"/>
              <a:buChar char="•"/>
            </a:pPr>
            <a:r>
              <a:rPr lang="sk-SK" dirty="0" smtClean="0"/>
              <a:t>  10pF, 47uF, 100nF, 4.7uF, </a:t>
            </a:r>
          </a:p>
          <a:p>
            <a:pPr>
              <a:buFont typeface="Arial" pitchFamily="34" charset="0"/>
              <a:buChar char="•"/>
            </a:pPr>
            <a:r>
              <a:rPr lang="sk-SK" dirty="0" smtClean="0"/>
              <a:t> 104, 102, 108</a:t>
            </a:r>
            <a:endParaRPr lang="sk-SK" dirty="0"/>
          </a:p>
        </p:txBody>
      </p:sp>
      <p:sp>
        <p:nvSpPr>
          <p:cNvPr id="10" name="BlokTextu 9"/>
          <p:cNvSpPr txBox="1"/>
          <p:nvPr/>
        </p:nvSpPr>
        <p:spPr>
          <a:xfrm>
            <a:off x="251520" y="4725144"/>
            <a:ext cx="4176464" cy="646331"/>
          </a:xfrm>
          <a:prstGeom prst="rect">
            <a:avLst/>
          </a:prstGeom>
          <a:noFill/>
        </p:spPr>
        <p:txBody>
          <a:bodyPr wrap="square" rtlCol="0">
            <a:spAutoFit/>
          </a:bodyPr>
          <a:lstStyle/>
          <a:p>
            <a:r>
              <a:rPr lang="sk-SK" b="1" dirty="0" smtClean="0"/>
              <a:t>Urči hodnoty </a:t>
            </a:r>
            <a:r>
              <a:rPr lang="sk-SK" b="1" dirty="0" err="1" smtClean="0"/>
              <a:t>rezistorov</a:t>
            </a:r>
            <a:r>
              <a:rPr lang="sk-SK" b="1" dirty="0" smtClean="0"/>
              <a:t> dodaných MOV a </a:t>
            </a:r>
            <a:r>
              <a:rPr lang="sk-SK" b="1" dirty="0" err="1" smtClean="0"/>
              <a:t>zaspájkuj</a:t>
            </a:r>
            <a:r>
              <a:rPr lang="sk-SK" b="1" dirty="0" smtClean="0"/>
              <a:t> do DPS</a:t>
            </a:r>
            <a:endParaRPr lang="sk-SK"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2844" y="908720"/>
            <a:ext cx="8894317" cy="3295662"/>
          </a:xfrm>
          <a:prstGeom prst="rect">
            <a:avLst/>
          </a:prstGeom>
          <a:noFill/>
          <a:ln w="9525">
            <a:noFill/>
            <a:miter lim="800000"/>
            <a:headEnd/>
            <a:tailEnd/>
          </a:ln>
          <a:effectLst/>
        </p:spPr>
      </p:pic>
      <p:sp>
        <p:nvSpPr>
          <p:cNvPr id="3" name="BlokTextu 2"/>
          <p:cNvSpPr txBox="1"/>
          <p:nvPr/>
        </p:nvSpPr>
        <p:spPr>
          <a:xfrm>
            <a:off x="179512" y="260648"/>
            <a:ext cx="8712968" cy="461665"/>
          </a:xfrm>
          <a:prstGeom prst="rect">
            <a:avLst/>
          </a:prstGeom>
          <a:noFill/>
        </p:spPr>
        <p:txBody>
          <a:bodyPr wrap="square" rtlCol="0">
            <a:spAutoFit/>
          </a:bodyPr>
          <a:lstStyle/>
          <a:p>
            <a:r>
              <a:rPr lang="sk-SK" sz="2400" b="1" dirty="0" smtClean="0"/>
              <a:t>Lineárny napájací zdroj s LM317</a:t>
            </a:r>
            <a:endParaRPr lang="sk-SK" sz="2400" b="1" dirty="0"/>
          </a:p>
        </p:txBody>
      </p:sp>
      <p:sp>
        <p:nvSpPr>
          <p:cNvPr id="4" name="BlokTextu 3"/>
          <p:cNvSpPr txBox="1"/>
          <p:nvPr/>
        </p:nvSpPr>
        <p:spPr>
          <a:xfrm>
            <a:off x="179512" y="4437112"/>
            <a:ext cx="8712968" cy="369332"/>
          </a:xfrm>
          <a:prstGeom prst="rect">
            <a:avLst/>
          </a:prstGeom>
          <a:noFill/>
        </p:spPr>
        <p:txBody>
          <a:bodyPr wrap="square" rtlCol="0">
            <a:spAutoFit/>
          </a:bodyPr>
          <a:lstStyle/>
          <a:p>
            <a:r>
              <a:rPr lang="sk-SK" dirty="0" smtClean="0"/>
              <a:t>Zakresli v </a:t>
            </a:r>
            <a:r>
              <a:rPr lang="sk-SK" dirty="0" err="1" smtClean="0"/>
              <a:t>Multisime</a:t>
            </a:r>
            <a:r>
              <a:rPr lang="sk-SK" dirty="0" smtClean="0"/>
              <a:t>, pripoj osciloskop a zakresli signál na vstupe a výstupe.</a:t>
            </a:r>
            <a:endParaRPr lang="sk-SK"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285720" y="71414"/>
            <a:ext cx="8572560" cy="4801314"/>
          </a:xfrm>
          <a:prstGeom prst="rect">
            <a:avLst/>
          </a:prstGeom>
          <a:noFill/>
        </p:spPr>
        <p:txBody>
          <a:bodyPr wrap="square" rtlCol="0">
            <a:spAutoFit/>
          </a:bodyPr>
          <a:lstStyle/>
          <a:p>
            <a:r>
              <a:rPr lang="sk-SK" b="1" dirty="0" smtClean="0">
                <a:solidFill>
                  <a:srgbClr val="FF0000"/>
                </a:solidFill>
              </a:rPr>
              <a:t>Zadanie Lineárny napájací zdroj:</a:t>
            </a:r>
          </a:p>
          <a:p>
            <a:endParaRPr lang="sk-SK" b="1" dirty="0" smtClean="0">
              <a:solidFill>
                <a:srgbClr val="FF0000"/>
              </a:solidFill>
            </a:endParaRPr>
          </a:p>
          <a:p>
            <a:pPr marL="342900" indent="-342900">
              <a:buAutoNum type="arabicPeriod"/>
            </a:pPr>
            <a:r>
              <a:rPr lang="sk-SK" dirty="0" smtClean="0"/>
              <a:t>Zakreslite v </a:t>
            </a:r>
            <a:r>
              <a:rPr lang="sk-SK" dirty="0" err="1" smtClean="0"/>
              <a:t>multisime</a:t>
            </a:r>
            <a:r>
              <a:rPr lang="sk-SK" dirty="0" smtClean="0"/>
              <a:t> </a:t>
            </a:r>
            <a:r>
              <a:rPr lang="sk-SK" b="1" dirty="0" smtClean="0"/>
              <a:t>jednocestný usmerňovač </a:t>
            </a:r>
            <a:r>
              <a:rPr lang="sk-SK" dirty="0" smtClean="0"/>
              <a:t>pre transformátor s </a:t>
            </a:r>
            <a:r>
              <a:rPr lang="sk-SK" dirty="0" err="1" smtClean="0"/>
              <a:t>transf</a:t>
            </a:r>
            <a:r>
              <a:rPr lang="sk-SK" dirty="0" smtClean="0"/>
              <a:t>. pomerom 1:10, napájacím napätím 230V str., zaťažovacím odporom 1k. Pripojte osciloskop a zakreslite priebeh, odčítajte amplitúdu a periódu. </a:t>
            </a:r>
          </a:p>
          <a:p>
            <a:pPr marL="342900" indent="-342900"/>
            <a:r>
              <a:rPr lang="sk-SK" dirty="0" smtClean="0"/>
              <a:t>       Overte pri zapojení do kontaktnej plochy a pripojením na osciloskop.</a:t>
            </a:r>
          </a:p>
          <a:p>
            <a:pPr marL="342900" indent="-342900">
              <a:buAutoNum type="arabicPeriod" startAt="2"/>
            </a:pPr>
            <a:r>
              <a:rPr lang="sk-SK" dirty="0" smtClean="0"/>
              <a:t>Zakreslite v </a:t>
            </a:r>
            <a:r>
              <a:rPr lang="sk-SK" dirty="0" err="1" smtClean="0"/>
              <a:t>multisime</a:t>
            </a:r>
            <a:r>
              <a:rPr lang="sk-SK" dirty="0" smtClean="0"/>
              <a:t> </a:t>
            </a:r>
            <a:r>
              <a:rPr lang="sk-SK" b="1" dirty="0" smtClean="0"/>
              <a:t>dvojcestný usmerňovač  s </a:t>
            </a:r>
            <a:r>
              <a:rPr lang="sk-SK" b="1" dirty="0" err="1" smtClean="0"/>
              <a:t>greatzovým</a:t>
            </a:r>
            <a:r>
              <a:rPr lang="sk-SK" b="1" dirty="0" smtClean="0"/>
              <a:t> mostíkom</a:t>
            </a:r>
            <a:r>
              <a:rPr lang="sk-SK" dirty="0" smtClean="0"/>
              <a:t>, </a:t>
            </a:r>
            <a:r>
              <a:rPr lang="sk-SK" dirty="0" err="1" smtClean="0"/>
              <a:t>transf</a:t>
            </a:r>
            <a:r>
              <a:rPr lang="sk-SK" dirty="0" smtClean="0"/>
              <a:t>. pomerom  1:10, napájacím napätím 230V str., zaťažovacím odporom 1k. Pripojte osciloskop, zakreslite priebeh a odčítajte amplitúdu a periódu.</a:t>
            </a:r>
          </a:p>
          <a:p>
            <a:pPr marL="342900" indent="-342900"/>
            <a:r>
              <a:rPr lang="sk-SK" dirty="0" smtClean="0"/>
              <a:t>       Overte pri zapojení do kontaktnej plochy a pripojením na osciloskop.</a:t>
            </a:r>
          </a:p>
          <a:p>
            <a:pPr marL="342900" indent="-342900"/>
            <a:r>
              <a:rPr lang="sk-SK" dirty="0" smtClean="0"/>
              <a:t>3.   Po zapojení bodu 2, pripojte k zariadeniu </a:t>
            </a:r>
            <a:r>
              <a:rPr lang="sk-SK" b="1" dirty="0" smtClean="0"/>
              <a:t>filter</a:t>
            </a:r>
            <a:r>
              <a:rPr lang="sk-SK" dirty="0" smtClean="0"/>
              <a:t> 100uF. Pripojte osciloskop, zakreslite priebeh, odčítajte amplitúdu a periódu.</a:t>
            </a:r>
          </a:p>
          <a:p>
            <a:pPr marL="342900" indent="-342900"/>
            <a:r>
              <a:rPr lang="sk-SK" dirty="0" smtClean="0"/>
              <a:t>       Overte pri zapojení do kontaktnej plochy a pripojením na osciloskop.</a:t>
            </a:r>
          </a:p>
          <a:p>
            <a:pPr marL="342900" indent="-342900">
              <a:buAutoNum type="arabicPeriod" startAt="4"/>
            </a:pPr>
            <a:r>
              <a:rPr lang="sk-SK" dirty="0" smtClean="0"/>
              <a:t>Po zapojení bodu 3, pripojte k zariadeniu </a:t>
            </a:r>
            <a:r>
              <a:rPr lang="sk-SK" b="1" dirty="0" smtClean="0"/>
              <a:t>stabilizátor</a:t>
            </a:r>
            <a:r>
              <a:rPr lang="sk-SK" dirty="0" smtClean="0"/>
              <a:t>  LM 317. Pripojte osciloskop, zakreslite priebeh.</a:t>
            </a:r>
          </a:p>
          <a:p>
            <a:pPr marL="342900" indent="-342900"/>
            <a:r>
              <a:rPr lang="sk-SK" dirty="0" smtClean="0"/>
              <a:t>       Overte pri zapojení do kontaktnej plochy a pripojením na osciloskop.</a:t>
            </a:r>
          </a:p>
          <a:p>
            <a:endParaRPr lang="sk-SK"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strojar-inovator.sk/images/0.rocnik-2014/projekt-6/20.jpg"/>
          <p:cNvPicPr>
            <a:picLocks noChangeAspect="1" noChangeArrowheads="1"/>
          </p:cNvPicPr>
          <p:nvPr/>
        </p:nvPicPr>
        <p:blipFill>
          <a:blip r:embed="rId2" cstate="print"/>
          <a:srcRect/>
          <a:stretch>
            <a:fillRect/>
          </a:stretch>
        </p:blipFill>
        <p:spPr bwMode="auto">
          <a:xfrm>
            <a:off x="251520" y="908720"/>
            <a:ext cx="8543852" cy="417646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electriced.ru/wp-content/uploads/2018/02/lyimg-ci65.gif"/>
          <p:cNvPicPr>
            <a:picLocks noChangeAspect="1" noChangeArrowheads="1"/>
          </p:cNvPicPr>
          <p:nvPr/>
        </p:nvPicPr>
        <p:blipFill>
          <a:blip r:embed="rId2"/>
          <a:srcRect/>
          <a:stretch>
            <a:fillRect/>
          </a:stretch>
        </p:blipFill>
        <p:spPr bwMode="auto">
          <a:xfrm>
            <a:off x="339992" y="2357430"/>
            <a:ext cx="8481736" cy="4000528"/>
          </a:xfrm>
          <a:prstGeom prst="rect">
            <a:avLst/>
          </a:prstGeom>
          <a:noFill/>
        </p:spPr>
      </p:pic>
      <p:sp>
        <p:nvSpPr>
          <p:cNvPr id="5" name="Obdĺžnik 4"/>
          <p:cNvSpPr/>
          <p:nvPr/>
        </p:nvSpPr>
        <p:spPr>
          <a:xfrm>
            <a:off x="214282" y="714356"/>
            <a:ext cx="8786874" cy="1477328"/>
          </a:xfrm>
          <a:prstGeom prst="rect">
            <a:avLst/>
          </a:prstGeom>
        </p:spPr>
        <p:txBody>
          <a:bodyPr wrap="square">
            <a:spAutoFit/>
          </a:bodyPr>
          <a:lstStyle/>
          <a:p>
            <a:r>
              <a:rPr lang="sk-SK" dirty="0" smtClean="0"/>
              <a:t>Striedavý prúd sa premieňa na konštantný prúd pomocou mostného usmerňovača (BR1). Kondenzátor C1 filtruje pulzujúci prúd, C3 zlepšuje prechodovú odozvu. To znamená, že regulátor napätia môže pracovať dokonale pri konštantnom prúde pri nízkych frekvenciách. </a:t>
            </a:r>
          </a:p>
          <a:p>
            <a:r>
              <a:rPr lang="sk-SK" b="1" dirty="0" smtClean="0"/>
              <a:t>Výstupné napätie</a:t>
            </a:r>
            <a:r>
              <a:rPr lang="sk-SK" dirty="0" smtClean="0"/>
              <a:t>  je regulovaný posuvným spínačom P1 od 1,2 voltov na 30 V. </a:t>
            </a:r>
          </a:p>
          <a:p>
            <a:r>
              <a:rPr lang="sk-SK" b="1" dirty="0" smtClean="0"/>
              <a:t>Výstupný prúd je asi 1,5 A.</a:t>
            </a:r>
            <a:endParaRPr lang="sk-SK" b="1" dirty="0"/>
          </a:p>
        </p:txBody>
      </p:sp>
      <p:sp>
        <p:nvSpPr>
          <p:cNvPr id="6" name="BlokTextu 5"/>
          <p:cNvSpPr txBox="1"/>
          <p:nvPr/>
        </p:nvSpPr>
        <p:spPr>
          <a:xfrm>
            <a:off x="214282" y="142852"/>
            <a:ext cx="8358246" cy="461665"/>
          </a:xfrm>
          <a:prstGeom prst="rect">
            <a:avLst/>
          </a:prstGeom>
          <a:noFill/>
        </p:spPr>
        <p:txBody>
          <a:bodyPr wrap="square" rtlCol="0">
            <a:spAutoFit/>
          </a:bodyPr>
          <a:lstStyle/>
          <a:p>
            <a:r>
              <a:rPr lang="sk-SK" sz="2400" b="1" dirty="0" smtClean="0"/>
              <a:t>Stabilizátor DC s LM 317</a:t>
            </a:r>
            <a:endParaRPr lang="sk-SK"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142844" y="116632"/>
            <a:ext cx="8352928" cy="738664"/>
          </a:xfrm>
          <a:prstGeom prst="rect">
            <a:avLst/>
          </a:prstGeom>
          <a:noFill/>
        </p:spPr>
        <p:txBody>
          <a:bodyPr wrap="square" rtlCol="0">
            <a:spAutoFit/>
          </a:bodyPr>
          <a:lstStyle/>
          <a:p>
            <a:r>
              <a:rPr lang="sk-SK" sz="2400" b="1" dirty="0" smtClean="0"/>
              <a:t>Elektrotechnické súčiastky</a:t>
            </a:r>
            <a:endParaRPr lang="sk-SK" b="1" dirty="0" smtClean="0"/>
          </a:p>
          <a:p>
            <a:endParaRPr lang="sk-SK" b="1" dirty="0"/>
          </a:p>
        </p:txBody>
      </p:sp>
      <p:pic>
        <p:nvPicPr>
          <p:cNvPr id="5" name="Picture 4" descr="http://www.vo.gme.cz/dokumentace/210/210-016/pctdetail.210-016.1.jpg">
            <a:hlinkClick r:id="rId2"/>
          </p:cNvPr>
          <p:cNvPicPr>
            <a:picLocks noChangeAspect="1" noChangeArrowheads="1"/>
          </p:cNvPicPr>
          <p:nvPr/>
        </p:nvPicPr>
        <p:blipFill>
          <a:blip r:embed="rId3" cstate="print"/>
          <a:srcRect/>
          <a:stretch>
            <a:fillRect/>
          </a:stretch>
        </p:blipFill>
        <p:spPr bwMode="auto">
          <a:xfrm>
            <a:off x="357158" y="4714884"/>
            <a:ext cx="1619260" cy="1214446"/>
          </a:xfrm>
          <a:prstGeom prst="rect">
            <a:avLst/>
          </a:prstGeom>
          <a:noFill/>
        </p:spPr>
      </p:pic>
      <p:pic>
        <p:nvPicPr>
          <p:cNvPr id="6" name="Picture 12" descr="http://www.ledbiznis.sk/fotky16126/fotos/_vyr_317LE015.jpg">
            <a:hlinkClick r:id="rId4"/>
          </p:cNvPr>
          <p:cNvPicPr>
            <a:picLocks noChangeAspect="1" noChangeArrowheads="1"/>
          </p:cNvPicPr>
          <p:nvPr/>
        </p:nvPicPr>
        <p:blipFill>
          <a:blip r:embed="rId5" cstate="print"/>
          <a:srcRect/>
          <a:stretch>
            <a:fillRect/>
          </a:stretch>
        </p:blipFill>
        <p:spPr bwMode="auto">
          <a:xfrm>
            <a:off x="971600" y="692696"/>
            <a:ext cx="864096" cy="864096"/>
          </a:xfrm>
          <a:prstGeom prst="rect">
            <a:avLst/>
          </a:prstGeom>
          <a:noFill/>
        </p:spPr>
      </p:pic>
      <p:pic>
        <p:nvPicPr>
          <p:cNvPr id="7" name="Picture 21"/>
          <p:cNvPicPr>
            <a:picLocks noChangeAspect="1" noChangeArrowheads="1"/>
          </p:cNvPicPr>
          <p:nvPr/>
        </p:nvPicPr>
        <p:blipFill>
          <a:blip r:embed="rId6" cstate="print"/>
          <a:srcRect/>
          <a:stretch>
            <a:fillRect/>
          </a:stretch>
        </p:blipFill>
        <p:spPr bwMode="auto">
          <a:xfrm>
            <a:off x="395537" y="3421183"/>
            <a:ext cx="910463" cy="727897"/>
          </a:xfrm>
          <a:prstGeom prst="rect">
            <a:avLst/>
          </a:prstGeom>
          <a:noFill/>
          <a:ln w="9525">
            <a:noFill/>
            <a:miter lim="800000"/>
            <a:headEnd/>
            <a:tailEnd/>
          </a:ln>
          <a:effectLst/>
        </p:spPr>
      </p:pic>
      <p:pic>
        <p:nvPicPr>
          <p:cNvPr id="8" name="Picture 25" descr="http://detektory.hantec.cz/user_images/baterie-varta-zncl-9v.jpg"/>
          <p:cNvPicPr>
            <a:picLocks noChangeAspect="1" noChangeArrowheads="1"/>
          </p:cNvPicPr>
          <p:nvPr/>
        </p:nvPicPr>
        <p:blipFill>
          <a:blip r:embed="rId7" cstate="print"/>
          <a:srcRect l="3606" t="5000" r="50721" b="6786"/>
          <a:stretch>
            <a:fillRect/>
          </a:stretch>
        </p:blipFill>
        <p:spPr bwMode="auto">
          <a:xfrm rot="5400000">
            <a:off x="718812" y="1781462"/>
            <a:ext cx="928694" cy="1509127"/>
          </a:xfrm>
          <a:prstGeom prst="rect">
            <a:avLst/>
          </a:prstGeom>
          <a:noFill/>
        </p:spPr>
      </p:pic>
      <p:pic>
        <p:nvPicPr>
          <p:cNvPr id="9" name="Picture 16" descr="http://www.nejelektro.cz/images/produkty/1703/kondenzator-elektrolyticky-1000uf-25v-105c_0.jpg"/>
          <p:cNvPicPr>
            <a:picLocks noChangeAspect="1" noChangeArrowheads="1"/>
          </p:cNvPicPr>
          <p:nvPr/>
        </p:nvPicPr>
        <p:blipFill>
          <a:blip r:embed="rId8" cstate="print"/>
          <a:srcRect l="5325" t="17752" r="20118" b="7692"/>
          <a:stretch>
            <a:fillRect/>
          </a:stretch>
        </p:blipFill>
        <p:spPr bwMode="auto">
          <a:xfrm>
            <a:off x="1619672" y="3212978"/>
            <a:ext cx="1512168" cy="1134127"/>
          </a:xfrm>
          <a:prstGeom prst="rect">
            <a:avLst/>
          </a:prstGeom>
          <a:noFill/>
        </p:spPr>
      </p:pic>
      <p:pic>
        <p:nvPicPr>
          <p:cNvPr id="10" name="Picture 10" descr="http://remote-lab.fyzika.net/experiment/04/img/LED_foto.gif"/>
          <p:cNvPicPr>
            <a:picLocks noChangeAspect="1" noChangeArrowheads="1"/>
          </p:cNvPicPr>
          <p:nvPr/>
        </p:nvPicPr>
        <p:blipFill>
          <a:blip r:embed="rId9" cstate="print"/>
          <a:srcRect r="36250"/>
          <a:stretch>
            <a:fillRect/>
          </a:stretch>
        </p:blipFill>
        <p:spPr bwMode="auto">
          <a:xfrm>
            <a:off x="2609776" y="620688"/>
            <a:ext cx="1026121" cy="1368152"/>
          </a:xfrm>
          <a:prstGeom prst="rect">
            <a:avLst/>
          </a:prstGeom>
          <a:noFill/>
        </p:spPr>
      </p:pic>
      <p:pic>
        <p:nvPicPr>
          <p:cNvPr id="11" name="Picture 2" descr="http://www.spsemoh.cz/vyuka/zel/obrazky/tranzistory.png"/>
          <p:cNvPicPr>
            <a:picLocks noChangeAspect="1" noChangeArrowheads="1"/>
          </p:cNvPicPr>
          <p:nvPr/>
        </p:nvPicPr>
        <p:blipFill>
          <a:blip r:embed="rId10" cstate="print"/>
          <a:srcRect/>
          <a:stretch>
            <a:fillRect/>
          </a:stretch>
        </p:blipFill>
        <p:spPr bwMode="auto">
          <a:xfrm>
            <a:off x="3203848" y="2420888"/>
            <a:ext cx="2688298" cy="2016224"/>
          </a:xfrm>
          <a:prstGeom prst="rect">
            <a:avLst/>
          </a:prstGeom>
          <a:noFill/>
        </p:spPr>
      </p:pic>
      <p:pic>
        <p:nvPicPr>
          <p:cNvPr id="12" name="Picture 2" descr="http://www.tavir.hu/sites/default/files/00036-dioda.jpg"/>
          <p:cNvPicPr>
            <a:picLocks noChangeAspect="1" noChangeArrowheads="1"/>
          </p:cNvPicPr>
          <p:nvPr/>
        </p:nvPicPr>
        <p:blipFill>
          <a:blip r:embed="rId11" cstate="print"/>
          <a:srcRect t="33126" b="33747"/>
          <a:stretch>
            <a:fillRect/>
          </a:stretch>
        </p:blipFill>
        <p:spPr bwMode="auto">
          <a:xfrm>
            <a:off x="285719" y="6146086"/>
            <a:ext cx="2643207" cy="377601"/>
          </a:xfrm>
          <a:prstGeom prst="rect">
            <a:avLst/>
          </a:prstGeom>
          <a:noFill/>
        </p:spPr>
      </p:pic>
      <p:pic>
        <p:nvPicPr>
          <p:cNvPr id="13" name="Picture 2" descr="http://images.ges.cz/images/pictures/k/kerko50.jpg"/>
          <p:cNvPicPr>
            <a:picLocks noChangeAspect="1" noChangeArrowheads="1"/>
          </p:cNvPicPr>
          <p:nvPr/>
        </p:nvPicPr>
        <p:blipFill>
          <a:blip r:embed="rId12" cstate="print"/>
          <a:srcRect l="5263" t="7226" r="5263"/>
          <a:stretch>
            <a:fillRect/>
          </a:stretch>
        </p:blipFill>
        <p:spPr bwMode="auto">
          <a:xfrm>
            <a:off x="3597518" y="4869162"/>
            <a:ext cx="1766570" cy="1334229"/>
          </a:xfrm>
          <a:prstGeom prst="rect">
            <a:avLst/>
          </a:prstGeom>
          <a:noFill/>
        </p:spPr>
      </p:pic>
      <p:pic>
        <p:nvPicPr>
          <p:cNvPr id="14" name="Picture 2" descr="http://www.tomshardware.sk/resize/e/800/800/files/obrazky/polovodice/trimer-lezaty.jpg"/>
          <p:cNvPicPr>
            <a:picLocks noChangeAspect="1" noChangeArrowheads="1"/>
          </p:cNvPicPr>
          <p:nvPr/>
        </p:nvPicPr>
        <p:blipFill>
          <a:blip r:embed="rId13" cstate="print"/>
          <a:srcRect/>
          <a:stretch>
            <a:fillRect/>
          </a:stretch>
        </p:blipFill>
        <p:spPr bwMode="auto">
          <a:xfrm>
            <a:off x="4475990" y="764704"/>
            <a:ext cx="1536171" cy="1152128"/>
          </a:xfrm>
          <a:prstGeom prst="rect">
            <a:avLst/>
          </a:prstGeom>
          <a:noFill/>
        </p:spPr>
      </p:pic>
      <p:pic>
        <p:nvPicPr>
          <p:cNvPr id="15" name="Picture 4" descr="https://upload.wikimedia.org/wikipedia/commons/b/b5/Potentiometer.jpg"/>
          <p:cNvPicPr>
            <a:picLocks noChangeAspect="1" noChangeArrowheads="1"/>
          </p:cNvPicPr>
          <p:nvPr/>
        </p:nvPicPr>
        <p:blipFill>
          <a:blip r:embed="rId14" cstate="print"/>
          <a:srcRect/>
          <a:stretch>
            <a:fillRect/>
          </a:stretch>
        </p:blipFill>
        <p:spPr bwMode="auto">
          <a:xfrm>
            <a:off x="6516217" y="332656"/>
            <a:ext cx="1598578" cy="1872208"/>
          </a:xfrm>
          <a:prstGeom prst="rect">
            <a:avLst/>
          </a:prstGeom>
          <a:noFill/>
        </p:spPr>
      </p:pic>
      <p:pic>
        <p:nvPicPr>
          <p:cNvPr id="54274" name="Picture 2" descr="https://upload.wikimedia.org/wikipedia/commons/thumb/7/75/Resistors-photo.JPG/220px-Resistors-photo.JPG"/>
          <p:cNvPicPr>
            <a:picLocks noChangeAspect="1" noChangeArrowheads="1"/>
          </p:cNvPicPr>
          <p:nvPr/>
        </p:nvPicPr>
        <p:blipFill>
          <a:blip r:embed="rId15" cstate="print"/>
          <a:srcRect/>
          <a:stretch>
            <a:fillRect/>
          </a:stretch>
        </p:blipFill>
        <p:spPr bwMode="auto">
          <a:xfrm>
            <a:off x="6372200" y="4399027"/>
            <a:ext cx="2376265" cy="2019826"/>
          </a:xfrm>
          <a:prstGeom prst="rect">
            <a:avLst/>
          </a:prstGeom>
          <a:noFill/>
        </p:spPr>
      </p:pic>
      <p:pic>
        <p:nvPicPr>
          <p:cNvPr id="17" name="Picture 3"/>
          <p:cNvPicPr>
            <a:picLocks noChangeAspect="1" noChangeArrowheads="1"/>
          </p:cNvPicPr>
          <p:nvPr/>
        </p:nvPicPr>
        <p:blipFill>
          <a:blip r:embed="rId16" cstate="print"/>
          <a:srcRect/>
          <a:stretch>
            <a:fillRect/>
          </a:stretch>
        </p:blipFill>
        <p:spPr bwMode="auto">
          <a:xfrm>
            <a:off x="6516216" y="2276872"/>
            <a:ext cx="2035868"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oskole.sk/userfiles/image/zaida/ekologia/Obnovite%C4%BEn%C3%A9%20pr%C3%ADrodn%C3%A9%20zdroje%20-%20slnecna%20energia_html_2d720c74.png"/>
          <p:cNvPicPr>
            <a:picLocks noChangeAspect="1" noChangeArrowheads="1"/>
          </p:cNvPicPr>
          <p:nvPr/>
        </p:nvPicPr>
        <p:blipFill>
          <a:blip r:embed="rId3" cstate="print"/>
          <a:srcRect r="2739" b="13539"/>
          <a:stretch>
            <a:fillRect/>
          </a:stretch>
        </p:blipFill>
        <p:spPr bwMode="auto">
          <a:xfrm>
            <a:off x="5143504" y="1571612"/>
            <a:ext cx="3643338" cy="2209538"/>
          </a:xfrm>
          <a:prstGeom prst="rect">
            <a:avLst/>
          </a:prstGeom>
          <a:noFill/>
        </p:spPr>
      </p:pic>
      <p:pic>
        <p:nvPicPr>
          <p:cNvPr id="5" name="Picture 30" descr="http://www.energyweb.cz/web/EE/images/05/52_09.gif"/>
          <p:cNvPicPr>
            <a:picLocks noChangeAspect="1" noChangeArrowheads="1"/>
          </p:cNvPicPr>
          <p:nvPr/>
        </p:nvPicPr>
        <p:blipFill>
          <a:blip r:embed="rId4" cstate="print"/>
          <a:srcRect/>
          <a:stretch>
            <a:fillRect/>
          </a:stretch>
        </p:blipFill>
        <p:spPr bwMode="auto">
          <a:xfrm>
            <a:off x="7286644" y="4357694"/>
            <a:ext cx="1520841" cy="1722707"/>
          </a:xfrm>
          <a:prstGeom prst="rect">
            <a:avLst/>
          </a:prstGeom>
          <a:noFill/>
          <a:ln w="9525">
            <a:noFill/>
            <a:miter lim="800000"/>
            <a:headEnd/>
            <a:tailEnd/>
          </a:ln>
        </p:spPr>
      </p:pic>
      <p:pic>
        <p:nvPicPr>
          <p:cNvPr id="6" name="Picture 2" descr="Obrázok"/>
          <p:cNvPicPr>
            <a:picLocks noChangeAspect="1" noChangeArrowheads="1"/>
          </p:cNvPicPr>
          <p:nvPr/>
        </p:nvPicPr>
        <p:blipFill>
          <a:blip r:embed="rId5" cstate="print"/>
          <a:srcRect/>
          <a:stretch>
            <a:fillRect/>
          </a:stretch>
        </p:blipFill>
        <p:spPr bwMode="auto">
          <a:xfrm>
            <a:off x="571472" y="3857628"/>
            <a:ext cx="2786082" cy="2786082"/>
          </a:xfrm>
          <a:prstGeom prst="rect">
            <a:avLst/>
          </a:prstGeom>
          <a:noFill/>
        </p:spPr>
      </p:pic>
      <p:pic>
        <p:nvPicPr>
          <p:cNvPr id="7" name="Picture 43" descr="http://lucy.troja.mff.cuni.cz/~tichy/elektross/obrazky/generator1.gif"/>
          <p:cNvPicPr>
            <a:picLocks noChangeAspect="1" noChangeArrowheads="1"/>
          </p:cNvPicPr>
          <p:nvPr/>
        </p:nvPicPr>
        <p:blipFill>
          <a:blip r:embed="rId6" cstate="print"/>
          <a:srcRect/>
          <a:stretch>
            <a:fillRect/>
          </a:stretch>
        </p:blipFill>
        <p:spPr bwMode="auto">
          <a:xfrm>
            <a:off x="3643306" y="4286256"/>
            <a:ext cx="3000396" cy="1791820"/>
          </a:xfrm>
          <a:prstGeom prst="rect">
            <a:avLst/>
          </a:prstGeom>
          <a:noFill/>
          <a:ln w="9525">
            <a:noFill/>
            <a:miter lim="800000"/>
            <a:headEnd/>
            <a:tailEnd/>
          </a:ln>
        </p:spPr>
      </p:pic>
      <p:sp>
        <p:nvSpPr>
          <p:cNvPr id="8" name="Obdĺžnik 7"/>
          <p:cNvSpPr/>
          <p:nvPr/>
        </p:nvSpPr>
        <p:spPr>
          <a:xfrm>
            <a:off x="142844" y="568091"/>
            <a:ext cx="8643998" cy="646331"/>
          </a:xfrm>
          <a:prstGeom prst="rect">
            <a:avLst/>
          </a:prstGeom>
        </p:spPr>
        <p:txBody>
          <a:bodyPr wrap="square">
            <a:spAutoFit/>
          </a:bodyPr>
          <a:lstStyle/>
          <a:p>
            <a:pPr marL="285750" indent="-285750">
              <a:buFont typeface="Arial" panose="020B0604020202020204" pitchFamily="34" charset="0"/>
              <a:buChar char="•"/>
            </a:pPr>
            <a:r>
              <a:rPr lang="sk-SK" b="1" dirty="0" smtClean="0"/>
              <a:t>ideálny zdroj </a:t>
            </a:r>
            <a:r>
              <a:rPr lang="sk-SK" b="1" dirty="0" smtClean="0"/>
              <a:t>napätia</a:t>
            </a:r>
            <a:endParaRPr lang="sk-SK" dirty="0" smtClean="0"/>
          </a:p>
          <a:p>
            <a:pPr marL="285750" indent="-285750">
              <a:buFont typeface="Arial" panose="020B0604020202020204" pitchFamily="34" charset="0"/>
              <a:buChar char="•"/>
            </a:pPr>
            <a:r>
              <a:rPr lang="sk-SK" b="1" dirty="0" smtClean="0"/>
              <a:t>ideálny zdroj </a:t>
            </a:r>
            <a:r>
              <a:rPr lang="sk-SK" b="1" dirty="0" smtClean="0"/>
              <a:t>prúdu</a:t>
            </a:r>
            <a:endParaRPr lang="sk-SK" dirty="0"/>
          </a:p>
        </p:txBody>
      </p:sp>
      <p:sp>
        <p:nvSpPr>
          <p:cNvPr id="9" name="BlokTextu 8"/>
          <p:cNvSpPr txBox="1"/>
          <p:nvPr/>
        </p:nvSpPr>
        <p:spPr>
          <a:xfrm>
            <a:off x="142876" y="109815"/>
            <a:ext cx="8929718" cy="461665"/>
          </a:xfrm>
          <a:prstGeom prst="rect">
            <a:avLst/>
          </a:prstGeom>
          <a:noFill/>
        </p:spPr>
        <p:txBody>
          <a:bodyPr wrap="square" rtlCol="0">
            <a:spAutoFit/>
          </a:bodyPr>
          <a:lstStyle/>
          <a:p>
            <a:r>
              <a:rPr lang="sk-SK" sz="2400" b="1" dirty="0" smtClean="0">
                <a:solidFill>
                  <a:srgbClr val="C00000"/>
                </a:solidFill>
              </a:rPr>
              <a:t>Elektrické zdroje</a:t>
            </a:r>
            <a:endParaRPr lang="sk-SK" sz="2400" b="1" dirty="0">
              <a:solidFill>
                <a:srgbClr val="C00000"/>
              </a:solidFill>
            </a:endParaRPr>
          </a:p>
        </p:txBody>
      </p:sp>
      <p:pic>
        <p:nvPicPr>
          <p:cNvPr id="39938" name="Picture 2" descr="VÃ½sledok vyhÄ¾adÃ¡vania obrÃ¡zkov pre dopyt elektrochemickÃ½ zdroj"/>
          <p:cNvPicPr>
            <a:picLocks noChangeAspect="1" noChangeArrowheads="1"/>
          </p:cNvPicPr>
          <p:nvPr/>
        </p:nvPicPr>
        <p:blipFill>
          <a:blip r:embed="rId7"/>
          <a:srcRect/>
          <a:stretch>
            <a:fillRect/>
          </a:stretch>
        </p:blipFill>
        <p:spPr bwMode="auto">
          <a:xfrm>
            <a:off x="357158" y="1571612"/>
            <a:ext cx="3714775" cy="2156307"/>
          </a:xfrm>
          <a:prstGeom prst="rect">
            <a:avLst/>
          </a:prstGeom>
          <a:noFill/>
        </p:spPr>
      </p:pic>
    </p:spTree>
    <p:extLst>
      <p:ext uri="{BB962C8B-B14F-4D97-AF65-F5344CB8AC3E}">
        <p14:creationId xmlns:p14="http://schemas.microsoft.com/office/powerpoint/2010/main" xmlns="" val="45780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Ã½sledok vyhÄ¾adÃ¡vania obrÃ¡zkov pre dopyt elektrickÃ½ obvod"/>
          <p:cNvPicPr>
            <a:picLocks noChangeAspect="1" noChangeArrowheads="1"/>
          </p:cNvPicPr>
          <p:nvPr/>
        </p:nvPicPr>
        <p:blipFill>
          <a:blip r:embed="rId2" cstate="print"/>
          <a:srcRect/>
          <a:stretch>
            <a:fillRect/>
          </a:stretch>
        </p:blipFill>
        <p:spPr bwMode="auto">
          <a:xfrm>
            <a:off x="214282" y="1071546"/>
            <a:ext cx="8260214" cy="4968552"/>
          </a:xfrm>
          <a:prstGeom prst="rect">
            <a:avLst/>
          </a:prstGeom>
          <a:noFill/>
        </p:spPr>
      </p:pic>
      <p:sp>
        <p:nvSpPr>
          <p:cNvPr id="5" name="BlokTextu 4"/>
          <p:cNvSpPr txBox="1"/>
          <p:nvPr/>
        </p:nvSpPr>
        <p:spPr>
          <a:xfrm>
            <a:off x="214282" y="214290"/>
            <a:ext cx="8280920" cy="523220"/>
          </a:xfrm>
          <a:prstGeom prst="rect">
            <a:avLst/>
          </a:prstGeom>
          <a:noFill/>
        </p:spPr>
        <p:txBody>
          <a:bodyPr wrap="square" rtlCol="0">
            <a:spAutoFit/>
          </a:bodyPr>
          <a:lstStyle/>
          <a:p>
            <a:r>
              <a:rPr lang="sk-SK" sz="2800" b="1" dirty="0" smtClean="0"/>
              <a:t>Popíšte </a:t>
            </a:r>
            <a:r>
              <a:rPr lang="sk-SK" sz="2800" b="1" dirty="0" err="1" smtClean="0"/>
              <a:t>Kirchoffove</a:t>
            </a:r>
            <a:r>
              <a:rPr lang="sk-SK" sz="2800" b="1" dirty="0" smtClean="0"/>
              <a:t> zákony na nasledovnom obvode</a:t>
            </a:r>
            <a:endParaRPr lang="sk-SK" sz="2800" b="1" dirty="0"/>
          </a:p>
        </p:txBody>
      </p:sp>
      <p:cxnSp>
        <p:nvCxnSpPr>
          <p:cNvPr id="6" name="Rovná spojovacia šípka 5"/>
          <p:cNvCxnSpPr/>
          <p:nvPr/>
        </p:nvCxnSpPr>
        <p:spPr>
          <a:xfrm>
            <a:off x="3071802" y="1357298"/>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Rovná spojovacia šípka 7"/>
          <p:cNvCxnSpPr/>
          <p:nvPr/>
        </p:nvCxnSpPr>
        <p:spPr>
          <a:xfrm>
            <a:off x="4714876" y="1357298"/>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Rovná spojovacia šípka 9"/>
          <p:cNvCxnSpPr/>
          <p:nvPr/>
        </p:nvCxnSpPr>
        <p:spPr>
          <a:xfrm rot="5400000">
            <a:off x="4250529" y="3035297"/>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BlokTextu 10"/>
          <p:cNvSpPr txBox="1"/>
          <p:nvPr/>
        </p:nvSpPr>
        <p:spPr>
          <a:xfrm>
            <a:off x="4929190" y="928670"/>
            <a:ext cx="359394" cy="369332"/>
          </a:xfrm>
          <a:prstGeom prst="rect">
            <a:avLst/>
          </a:prstGeom>
          <a:noFill/>
        </p:spPr>
        <p:txBody>
          <a:bodyPr wrap="none" rtlCol="0">
            <a:spAutoFit/>
          </a:bodyPr>
          <a:lstStyle/>
          <a:p>
            <a:r>
              <a:rPr lang="sk-SK" dirty="0" smtClean="0"/>
              <a:t>I2</a:t>
            </a:r>
            <a:endParaRPr lang="sk-SK" dirty="0"/>
          </a:p>
        </p:txBody>
      </p:sp>
      <p:sp>
        <p:nvSpPr>
          <p:cNvPr id="13" name="BlokTextu 12"/>
          <p:cNvSpPr txBox="1"/>
          <p:nvPr/>
        </p:nvSpPr>
        <p:spPr>
          <a:xfrm>
            <a:off x="3357554" y="1000108"/>
            <a:ext cx="359394" cy="369332"/>
          </a:xfrm>
          <a:prstGeom prst="rect">
            <a:avLst/>
          </a:prstGeom>
          <a:noFill/>
        </p:spPr>
        <p:txBody>
          <a:bodyPr wrap="none" rtlCol="0">
            <a:spAutoFit/>
          </a:bodyPr>
          <a:lstStyle/>
          <a:p>
            <a:r>
              <a:rPr lang="sk-SK" dirty="0" smtClean="0"/>
              <a:t>I1</a:t>
            </a:r>
            <a:endParaRPr lang="sk-SK" dirty="0"/>
          </a:p>
        </p:txBody>
      </p:sp>
      <p:sp>
        <p:nvSpPr>
          <p:cNvPr id="14" name="BlokTextu 13"/>
          <p:cNvSpPr txBox="1"/>
          <p:nvPr/>
        </p:nvSpPr>
        <p:spPr>
          <a:xfrm>
            <a:off x="4714876" y="2915998"/>
            <a:ext cx="359394" cy="369332"/>
          </a:xfrm>
          <a:prstGeom prst="rect">
            <a:avLst/>
          </a:prstGeom>
          <a:noFill/>
        </p:spPr>
        <p:txBody>
          <a:bodyPr wrap="none" rtlCol="0">
            <a:spAutoFit/>
          </a:bodyPr>
          <a:lstStyle/>
          <a:p>
            <a:r>
              <a:rPr lang="sk-SK" dirty="0" smtClean="0"/>
              <a:t>I3</a:t>
            </a:r>
          </a:p>
        </p:txBody>
      </p:sp>
      <p:sp>
        <p:nvSpPr>
          <p:cNvPr id="15" name="BlokTextu 14"/>
          <p:cNvSpPr txBox="1"/>
          <p:nvPr/>
        </p:nvSpPr>
        <p:spPr>
          <a:xfrm>
            <a:off x="2786050" y="2571744"/>
            <a:ext cx="928694" cy="369332"/>
          </a:xfrm>
          <a:prstGeom prst="rect">
            <a:avLst/>
          </a:prstGeom>
          <a:noFill/>
        </p:spPr>
        <p:txBody>
          <a:bodyPr wrap="square" rtlCol="0">
            <a:spAutoFit/>
          </a:bodyPr>
          <a:lstStyle/>
          <a:p>
            <a:r>
              <a:rPr lang="sk-SK" dirty="0" smtClean="0"/>
              <a:t>UR1</a:t>
            </a:r>
            <a:endParaRPr lang="sk-SK" dirty="0"/>
          </a:p>
        </p:txBody>
      </p:sp>
      <p:sp>
        <p:nvSpPr>
          <p:cNvPr id="16" name="BlokTextu 15"/>
          <p:cNvSpPr txBox="1"/>
          <p:nvPr/>
        </p:nvSpPr>
        <p:spPr>
          <a:xfrm>
            <a:off x="5643570" y="2571744"/>
            <a:ext cx="928694" cy="369332"/>
          </a:xfrm>
          <a:prstGeom prst="rect">
            <a:avLst/>
          </a:prstGeom>
          <a:noFill/>
        </p:spPr>
        <p:txBody>
          <a:bodyPr wrap="square" rtlCol="0">
            <a:spAutoFit/>
          </a:bodyPr>
          <a:lstStyle/>
          <a:p>
            <a:r>
              <a:rPr lang="sk-SK" dirty="0" smtClean="0"/>
              <a:t>UR2</a:t>
            </a:r>
            <a:endParaRPr lang="sk-SK" dirty="0"/>
          </a:p>
        </p:txBody>
      </p:sp>
      <p:sp>
        <p:nvSpPr>
          <p:cNvPr id="17" name="BlokTextu 16"/>
          <p:cNvSpPr txBox="1"/>
          <p:nvPr/>
        </p:nvSpPr>
        <p:spPr>
          <a:xfrm>
            <a:off x="7572396" y="2928934"/>
            <a:ext cx="928694" cy="369332"/>
          </a:xfrm>
          <a:prstGeom prst="rect">
            <a:avLst/>
          </a:prstGeom>
          <a:noFill/>
        </p:spPr>
        <p:txBody>
          <a:bodyPr wrap="square" rtlCol="0">
            <a:spAutoFit/>
          </a:bodyPr>
          <a:lstStyle/>
          <a:p>
            <a:r>
              <a:rPr lang="sk-SK" dirty="0" smtClean="0"/>
              <a:t>UR3</a:t>
            </a:r>
            <a:endParaRPr lang="sk-SK" dirty="0"/>
          </a:p>
        </p:txBody>
      </p:sp>
      <p:sp>
        <p:nvSpPr>
          <p:cNvPr id="18" name="BlokTextu 17"/>
          <p:cNvSpPr txBox="1"/>
          <p:nvPr/>
        </p:nvSpPr>
        <p:spPr>
          <a:xfrm>
            <a:off x="5429256" y="4071942"/>
            <a:ext cx="928694" cy="369332"/>
          </a:xfrm>
          <a:prstGeom prst="rect">
            <a:avLst/>
          </a:prstGeom>
          <a:noFill/>
        </p:spPr>
        <p:txBody>
          <a:bodyPr wrap="square" rtlCol="0">
            <a:spAutoFit/>
          </a:bodyPr>
          <a:lstStyle/>
          <a:p>
            <a:r>
              <a:rPr lang="sk-SK" dirty="0" smtClean="0"/>
              <a:t>UR4</a:t>
            </a:r>
            <a:endParaRPr lang="sk-SK" dirty="0"/>
          </a:p>
        </p:txBody>
      </p:sp>
      <p:sp>
        <p:nvSpPr>
          <p:cNvPr id="19" name="BlokTextu 18"/>
          <p:cNvSpPr txBox="1"/>
          <p:nvPr/>
        </p:nvSpPr>
        <p:spPr>
          <a:xfrm>
            <a:off x="3428992" y="3714752"/>
            <a:ext cx="928694" cy="369332"/>
          </a:xfrm>
          <a:prstGeom prst="rect">
            <a:avLst/>
          </a:prstGeom>
          <a:noFill/>
        </p:spPr>
        <p:txBody>
          <a:bodyPr wrap="square" rtlCol="0">
            <a:spAutoFit/>
          </a:bodyPr>
          <a:lstStyle/>
          <a:p>
            <a:r>
              <a:rPr lang="sk-SK" dirty="0" smtClean="0"/>
              <a:t>UR5</a:t>
            </a:r>
            <a:endParaRPr lang="sk-SK"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eb.spseke.sk/zdroje/blokschzd.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620688"/>
            <a:ext cx="8670688" cy="25202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BlokTextu 2"/>
          <p:cNvSpPr txBox="1"/>
          <p:nvPr/>
        </p:nvSpPr>
        <p:spPr>
          <a:xfrm>
            <a:off x="-32" y="109815"/>
            <a:ext cx="6624736" cy="461665"/>
          </a:xfrm>
          <a:prstGeom prst="rect">
            <a:avLst/>
          </a:prstGeom>
          <a:noFill/>
        </p:spPr>
        <p:txBody>
          <a:bodyPr wrap="square" rtlCol="0">
            <a:spAutoFit/>
          </a:bodyPr>
          <a:lstStyle/>
          <a:p>
            <a:r>
              <a:rPr lang="sk-SK" sz="2400" b="1" dirty="0" smtClean="0">
                <a:solidFill>
                  <a:srgbClr val="C00000"/>
                </a:solidFill>
              </a:rPr>
              <a:t>Lineárne napájacie zdroje</a:t>
            </a:r>
            <a:endParaRPr lang="sk-SK" sz="2400" b="1" dirty="0">
              <a:solidFill>
                <a:srgbClr val="C00000"/>
              </a:solidFill>
            </a:endParaRPr>
          </a:p>
        </p:txBody>
      </p:sp>
      <p:pic>
        <p:nvPicPr>
          <p:cNvPr id="5" name="Picture 5" descr="1"/>
          <p:cNvPicPr>
            <a:picLocks noChangeAspect="1" noChangeArrowheads="1"/>
          </p:cNvPicPr>
          <p:nvPr/>
        </p:nvPicPr>
        <p:blipFill>
          <a:blip r:embed="rId3" cstate="print">
            <a:extLst>
              <a:ext uri="{28A0092B-C50C-407E-A947-70E740481C1C}">
                <a14:useLocalDpi xmlns:a14="http://schemas.microsoft.com/office/drawing/2010/main" xmlns="" val="0"/>
              </a:ext>
            </a:extLst>
          </a:blip>
          <a:srcRect t="15344" b="23279"/>
          <a:stretch>
            <a:fillRect/>
          </a:stretch>
        </p:blipFill>
        <p:spPr bwMode="auto">
          <a:xfrm>
            <a:off x="320709" y="4581128"/>
            <a:ext cx="8385209"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Rovná spojovacia šípka 8"/>
          <p:cNvCxnSpPr/>
          <p:nvPr/>
        </p:nvCxnSpPr>
        <p:spPr>
          <a:xfrm flipH="1">
            <a:off x="971600" y="2996952"/>
            <a:ext cx="36004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ovná spojovacia šípka 10"/>
          <p:cNvCxnSpPr/>
          <p:nvPr/>
        </p:nvCxnSpPr>
        <p:spPr>
          <a:xfrm flipH="1">
            <a:off x="3059832" y="3068960"/>
            <a:ext cx="216024"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Rovná spojovacia šípka 13"/>
          <p:cNvCxnSpPr/>
          <p:nvPr/>
        </p:nvCxnSpPr>
        <p:spPr>
          <a:xfrm flipH="1">
            <a:off x="4211960" y="3068960"/>
            <a:ext cx="504056"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Rovná spojovacia šípka 15"/>
          <p:cNvCxnSpPr/>
          <p:nvPr/>
        </p:nvCxnSpPr>
        <p:spPr>
          <a:xfrm flipH="1">
            <a:off x="5292080" y="3068960"/>
            <a:ext cx="1296144"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BlokTextu 16"/>
          <p:cNvSpPr txBox="1"/>
          <p:nvPr/>
        </p:nvSpPr>
        <p:spPr>
          <a:xfrm>
            <a:off x="1331640" y="3068960"/>
            <a:ext cx="1944216" cy="923330"/>
          </a:xfrm>
          <a:prstGeom prst="rect">
            <a:avLst/>
          </a:prstGeom>
          <a:noFill/>
        </p:spPr>
        <p:txBody>
          <a:bodyPr wrap="square" rtlCol="0">
            <a:spAutoFit/>
          </a:bodyPr>
          <a:lstStyle/>
          <a:p>
            <a:r>
              <a:rPr lang="sk-SK" dirty="0" smtClean="0"/>
              <a:t>2 cievky s feromagnetickým jadrom</a:t>
            </a:r>
            <a:endParaRPr lang="sk-SK" dirty="0"/>
          </a:p>
        </p:txBody>
      </p:sp>
      <p:sp>
        <p:nvSpPr>
          <p:cNvPr id="23" name="BlokTextu 22"/>
          <p:cNvSpPr txBox="1"/>
          <p:nvPr/>
        </p:nvSpPr>
        <p:spPr>
          <a:xfrm>
            <a:off x="3347864" y="3140968"/>
            <a:ext cx="1152128" cy="369332"/>
          </a:xfrm>
          <a:prstGeom prst="rect">
            <a:avLst/>
          </a:prstGeom>
          <a:noFill/>
        </p:spPr>
        <p:txBody>
          <a:bodyPr wrap="square" rtlCol="0">
            <a:spAutoFit/>
          </a:bodyPr>
          <a:lstStyle/>
          <a:p>
            <a:r>
              <a:rPr lang="sk-SK" dirty="0" smtClean="0"/>
              <a:t>Diódy</a:t>
            </a:r>
            <a:endParaRPr lang="sk-SK" dirty="0"/>
          </a:p>
        </p:txBody>
      </p:sp>
      <p:sp>
        <p:nvSpPr>
          <p:cNvPr id="24" name="BlokTextu 23"/>
          <p:cNvSpPr txBox="1"/>
          <p:nvPr/>
        </p:nvSpPr>
        <p:spPr>
          <a:xfrm>
            <a:off x="4788024" y="3140968"/>
            <a:ext cx="1440160" cy="369332"/>
          </a:xfrm>
          <a:prstGeom prst="rect">
            <a:avLst/>
          </a:prstGeom>
          <a:noFill/>
        </p:spPr>
        <p:txBody>
          <a:bodyPr wrap="square" rtlCol="0">
            <a:spAutoFit/>
          </a:bodyPr>
          <a:lstStyle/>
          <a:p>
            <a:r>
              <a:rPr lang="sk-SK" dirty="0" smtClean="0"/>
              <a:t>Kondenzátor</a:t>
            </a:r>
            <a:endParaRPr lang="sk-SK" dirty="0"/>
          </a:p>
        </p:txBody>
      </p:sp>
      <p:sp>
        <p:nvSpPr>
          <p:cNvPr id="25" name="BlokTextu 24"/>
          <p:cNvSpPr txBox="1"/>
          <p:nvPr/>
        </p:nvSpPr>
        <p:spPr>
          <a:xfrm>
            <a:off x="6588224" y="3153742"/>
            <a:ext cx="2160240" cy="923330"/>
          </a:xfrm>
          <a:prstGeom prst="rect">
            <a:avLst/>
          </a:prstGeom>
          <a:noFill/>
        </p:spPr>
        <p:txBody>
          <a:bodyPr wrap="square" rtlCol="0">
            <a:spAutoFit/>
          </a:bodyPr>
          <a:lstStyle/>
          <a:p>
            <a:r>
              <a:rPr lang="sk-SK" dirty="0" err="1" smtClean="0"/>
              <a:t>Zenerova</a:t>
            </a:r>
            <a:r>
              <a:rPr lang="sk-SK" dirty="0" smtClean="0"/>
              <a:t> dióda,</a:t>
            </a:r>
          </a:p>
          <a:p>
            <a:r>
              <a:rPr lang="sk-SK" dirty="0" smtClean="0"/>
              <a:t>Integrovaný obvod,</a:t>
            </a:r>
          </a:p>
          <a:p>
            <a:r>
              <a:rPr lang="sk-SK" dirty="0" smtClean="0"/>
              <a:t>regulátor</a:t>
            </a:r>
            <a:endParaRPr lang="sk-SK" dirty="0"/>
          </a:p>
        </p:txBody>
      </p:sp>
      <p:sp>
        <p:nvSpPr>
          <p:cNvPr id="13" name="BlokTextu 12"/>
          <p:cNvSpPr txBox="1"/>
          <p:nvPr/>
        </p:nvSpPr>
        <p:spPr>
          <a:xfrm>
            <a:off x="3635928" y="71414"/>
            <a:ext cx="5508104" cy="646331"/>
          </a:xfrm>
          <a:prstGeom prst="rect">
            <a:avLst/>
          </a:prstGeom>
          <a:noFill/>
        </p:spPr>
        <p:txBody>
          <a:bodyPr wrap="square" rtlCol="0">
            <a:spAutoFit/>
          </a:bodyPr>
          <a:lstStyle/>
          <a:p>
            <a:r>
              <a:rPr lang="sk-SK" b="1" dirty="0" smtClean="0"/>
              <a:t>Funkcia:</a:t>
            </a:r>
          </a:p>
          <a:p>
            <a:r>
              <a:rPr lang="sk-SK" b="1" dirty="0" smtClean="0"/>
              <a:t>Zo </a:t>
            </a:r>
            <a:r>
              <a:rPr lang="sk-SK" b="1" dirty="0" smtClean="0"/>
              <a:t>striedavého napätia získame jednosmerné napätie</a:t>
            </a:r>
            <a:endParaRPr lang="sk-SK" b="1" dirty="0"/>
          </a:p>
        </p:txBody>
      </p:sp>
    </p:spTree>
    <p:extLst>
      <p:ext uri="{BB962C8B-B14F-4D97-AF65-F5344CB8AC3E}">
        <p14:creationId xmlns:p14="http://schemas.microsoft.com/office/powerpoint/2010/main" xmlns="" val="157886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23528" y="764704"/>
            <a:ext cx="4431436" cy="4054292"/>
          </a:xfrm>
          <a:prstGeom prst="rect">
            <a:avLst/>
          </a:prstGeom>
          <a:noFill/>
          <a:ln w="9525">
            <a:noFill/>
            <a:miter lim="800000"/>
            <a:headEnd/>
            <a:tailEnd/>
          </a:ln>
          <a:effectLst/>
        </p:spPr>
      </p:pic>
      <p:sp>
        <p:nvSpPr>
          <p:cNvPr id="5" name="BlokTextu 4"/>
          <p:cNvSpPr txBox="1"/>
          <p:nvPr/>
        </p:nvSpPr>
        <p:spPr>
          <a:xfrm>
            <a:off x="251520" y="188640"/>
            <a:ext cx="3168352" cy="461665"/>
          </a:xfrm>
          <a:prstGeom prst="rect">
            <a:avLst/>
          </a:prstGeom>
          <a:noFill/>
        </p:spPr>
        <p:txBody>
          <a:bodyPr wrap="square" rtlCol="0">
            <a:spAutoFit/>
          </a:bodyPr>
          <a:lstStyle/>
          <a:p>
            <a:r>
              <a:rPr lang="sk-SK" sz="2400" b="1" dirty="0" smtClean="0">
                <a:solidFill>
                  <a:srgbClr val="C00000"/>
                </a:solidFill>
              </a:rPr>
              <a:t>Transformátor: </a:t>
            </a:r>
          </a:p>
        </p:txBody>
      </p:sp>
      <p:pic>
        <p:nvPicPr>
          <p:cNvPr id="4" name="Picture 1"/>
          <p:cNvPicPr>
            <a:picLocks noChangeAspect="1" noChangeArrowheads="1"/>
          </p:cNvPicPr>
          <p:nvPr/>
        </p:nvPicPr>
        <p:blipFill>
          <a:blip r:embed="rId3" cstate="print"/>
          <a:srcRect/>
          <a:stretch>
            <a:fillRect/>
          </a:stretch>
        </p:blipFill>
        <p:spPr bwMode="auto">
          <a:xfrm>
            <a:off x="4932040" y="1988839"/>
            <a:ext cx="4211960" cy="2535081"/>
          </a:xfrm>
          <a:prstGeom prst="rect">
            <a:avLst/>
          </a:prstGeom>
          <a:noFill/>
          <a:ln w="9525">
            <a:noFill/>
            <a:miter lim="800000"/>
            <a:headEnd/>
            <a:tailEnd/>
          </a:ln>
          <a:effectLst/>
        </p:spPr>
      </p:pic>
      <p:sp>
        <p:nvSpPr>
          <p:cNvPr id="6" name="BlokTextu 5"/>
          <p:cNvSpPr txBox="1"/>
          <p:nvPr/>
        </p:nvSpPr>
        <p:spPr>
          <a:xfrm>
            <a:off x="5148064" y="188640"/>
            <a:ext cx="3456384" cy="461665"/>
          </a:xfrm>
          <a:prstGeom prst="rect">
            <a:avLst/>
          </a:prstGeom>
          <a:noFill/>
        </p:spPr>
        <p:txBody>
          <a:bodyPr wrap="square" rtlCol="0">
            <a:spAutoFit/>
          </a:bodyPr>
          <a:lstStyle/>
          <a:p>
            <a:r>
              <a:rPr lang="sk-SK" sz="2400" b="1" dirty="0" smtClean="0">
                <a:solidFill>
                  <a:srgbClr val="C00000"/>
                </a:solidFill>
              </a:rPr>
              <a:t>Striedavý signál:</a:t>
            </a:r>
            <a:endParaRPr lang="sk-SK" sz="2400" b="1" dirty="0">
              <a:solidFill>
                <a:srgbClr val="C00000"/>
              </a:solidFill>
            </a:endParaRPr>
          </a:p>
        </p:txBody>
      </p:sp>
      <p:sp>
        <p:nvSpPr>
          <p:cNvPr id="7" name="BlokTextu 6"/>
          <p:cNvSpPr txBox="1"/>
          <p:nvPr/>
        </p:nvSpPr>
        <p:spPr>
          <a:xfrm>
            <a:off x="5148064" y="764704"/>
            <a:ext cx="3995936" cy="1200329"/>
          </a:xfrm>
          <a:prstGeom prst="rect">
            <a:avLst/>
          </a:prstGeom>
          <a:noFill/>
        </p:spPr>
        <p:txBody>
          <a:bodyPr wrap="square" rtlCol="0">
            <a:spAutoFit/>
          </a:bodyPr>
          <a:lstStyle/>
          <a:p>
            <a:r>
              <a:rPr lang="sk-SK" dirty="0" smtClean="0"/>
              <a:t>A = </a:t>
            </a:r>
            <a:r>
              <a:rPr lang="sk-SK" b="1" dirty="0" smtClean="0"/>
              <a:t>amplitúda</a:t>
            </a:r>
            <a:r>
              <a:rPr lang="sk-SK" dirty="0" smtClean="0"/>
              <a:t> (napäťová, prúdová)</a:t>
            </a:r>
          </a:p>
          <a:p>
            <a:r>
              <a:rPr lang="sk-SK" dirty="0" smtClean="0"/>
              <a:t>T = </a:t>
            </a:r>
            <a:r>
              <a:rPr lang="sk-SK" b="1" dirty="0" smtClean="0"/>
              <a:t>perióda</a:t>
            </a:r>
            <a:r>
              <a:rPr lang="sk-SK" dirty="0" smtClean="0"/>
              <a:t> (čas v sekundách)</a:t>
            </a:r>
          </a:p>
          <a:p>
            <a:r>
              <a:rPr lang="sk-SK" dirty="0" smtClean="0"/>
              <a:t>f = 1/T = </a:t>
            </a:r>
            <a:r>
              <a:rPr lang="sk-SK" b="1" dirty="0" smtClean="0"/>
              <a:t>frekvencia</a:t>
            </a:r>
            <a:r>
              <a:rPr lang="sk-SK" dirty="0" smtClean="0"/>
              <a:t> (počet opakovaní rovnakého stavu za jednotku času, Hz)</a:t>
            </a:r>
            <a:endParaRPr lang="sk-SK" dirty="0"/>
          </a:p>
        </p:txBody>
      </p:sp>
      <p:cxnSp>
        <p:nvCxnSpPr>
          <p:cNvPr id="9" name="Rovná spojovacia šípka 8"/>
          <p:cNvCxnSpPr/>
          <p:nvPr/>
        </p:nvCxnSpPr>
        <p:spPr>
          <a:xfrm flipV="1">
            <a:off x="755576" y="3429000"/>
            <a:ext cx="720080"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BlokTextu 9"/>
          <p:cNvSpPr txBox="1"/>
          <p:nvPr/>
        </p:nvSpPr>
        <p:spPr>
          <a:xfrm>
            <a:off x="142844" y="5517232"/>
            <a:ext cx="5472608" cy="369332"/>
          </a:xfrm>
          <a:prstGeom prst="rect">
            <a:avLst/>
          </a:prstGeom>
          <a:noFill/>
        </p:spPr>
        <p:txBody>
          <a:bodyPr wrap="square" rtlCol="0">
            <a:spAutoFit/>
          </a:bodyPr>
          <a:lstStyle/>
          <a:p>
            <a:r>
              <a:rPr lang="sk-SK" b="1" dirty="0" smtClean="0"/>
              <a:t>Primárna cievka </a:t>
            </a:r>
            <a:r>
              <a:rPr lang="sk-SK" dirty="0" smtClean="0"/>
              <a:t>		</a:t>
            </a:r>
            <a:r>
              <a:rPr lang="sk-SK" b="1" dirty="0" smtClean="0"/>
              <a:t>Sekundárna cievka</a:t>
            </a:r>
            <a:endParaRPr lang="sk-SK" b="1" dirty="0"/>
          </a:p>
        </p:txBody>
      </p:sp>
      <p:cxnSp>
        <p:nvCxnSpPr>
          <p:cNvPr id="12" name="Rovná spojovacia šípka 11"/>
          <p:cNvCxnSpPr/>
          <p:nvPr/>
        </p:nvCxnSpPr>
        <p:spPr>
          <a:xfrm flipV="1">
            <a:off x="3347864" y="3717032"/>
            <a:ext cx="0"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4929190" y="4524596"/>
            <a:ext cx="3857620" cy="21396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kTextu 5"/>
          <p:cNvSpPr txBox="1"/>
          <p:nvPr/>
        </p:nvSpPr>
        <p:spPr>
          <a:xfrm>
            <a:off x="357158" y="163086"/>
            <a:ext cx="8786842" cy="2031325"/>
          </a:xfrm>
          <a:prstGeom prst="rect">
            <a:avLst/>
          </a:prstGeom>
          <a:noFill/>
        </p:spPr>
        <p:txBody>
          <a:bodyPr wrap="square" rtlCol="0">
            <a:spAutoFit/>
          </a:bodyPr>
          <a:lstStyle/>
          <a:p>
            <a:r>
              <a:rPr lang="sk-SK" sz="2400" b="1" dirty="0" smtClean="0">
                <a:solidFill>
                  <a:srgbClr val="C00000"/>
                </a:solidFill>
              </a:rPr>
              <a:t>Transformátor:</a:t>
            </a:r>
            <a:r>
              <a:rPr lang="sk-SK" sz="2400" b="1" dirty="0">
                <a:solidFill>
                  <a:srgbClr val="C00000"/>
                </a:solidFill>
              </a:rPr>
              <a:t> </a:t>
            </a:r>
            <a:endParaRPr lang="sk-SK" sz="2400" b="1" dirty="0" smtClean="0">
              <a:solidFill>
                <a:srgbClr val="C00000"/>
              </a:solidFill>
            </a:endParaRPr>
          </a:p>
          <a:p>
            <a:endParaRPr lang="sk-SK" sz="2400" b="1" dirty="0">
              <a:solidFill>
                <a:srgbClr val="C00000"/>
              </a:solidFill>
            </a:endParaRPr>
          </a:p>
          <a:p>
            <a:pPr>
              <a:buFont typeface="Arial" pitchFamily="34" charset="0"/>
              <a:buChar char="•"/>
            </a:pPr>
            <a:r>
              <a:rPr lang="sk-SK" sz="2000" dirty="0" smtClean="0"/>
              <a:t> Jadro </a:t>
            </a:r>
            <a:r>
              <a:rPr lang="sk-SK" sz="2000" dirty="0"/>
              <a:t>z mäkkej ocele (uzavreté)</a:t>
            </a:r>
          </a:p>
          <a:p>
            <a:pPr>
              <a:buFont typeface="Arial" pitchFamily="34" charset="0"/>
              <a:buChar char="•"/>
            </a:pPr>
            <a:r>
              <a:rPr lang="sk-SK" sz="2000" dirty="0" smtClean="0"/>
              <a:t> Primárna </a:t>
            </a:r>
            <a:r>
              <a:rPr lang="sk-SK" sz="2000" dirty="0"/>
              <a:t>cievka (N</a:t>
            </a:r>
            <a:r>
              <a:rPr lang="sk-SK" sz="2000" baseline="-25000" dirty="0"/>
              <a:t>1</a:t>
            </a:r>
            <a:r>
              <a:rPr lang="sk-SK" sz="2000" dirty="0"/>
              <a:t>, U</a:t>
            </a:r>
            <a:r>
              <a:rPr lang="sk-SK" sz="2000" baseline="-25000" dirty="0"/>
              <a:t>1</a:t>
            </a:r>
            <a:r>
              <a:rPr lang="sk-SK" sz="2000" dirty="0"/>
              <a:t>, I</a:t>
            </a:r>
            <a:r>
              <a:rPr lang="sk-SK" sz="2000" baseline="-25000" dirty="0"/>
              <a:t>1</a:t>
            </a:r>
            <a:r>
              <a:rPr lang="sk-SK" sz="2000" dirty="0"/>
              <a:t> ) je pripojená na zdroj striedavého prúdu</a:t>
            </a:r>
          </a:p>
          <a:p>
            <a:pPr>
              <a:buFont typeface="Arial" pitchFamily="34" charset="0"/>
              <a:buChar char="•"/>
            </a:pPr>
            <a:r>
              <a:rPr lang="sk-SK" sz="2000" dirty="0" smtClean="0"/>
              <a:t> Sekundárna </a:t>
            </a:r>
            <a:r>
              <a:rPr lang="sk-SK" sz="2000" dirty="0"/>
              <a:t>cievka (N</a:t>
            </a:r>
            <a:r>
              <a:rPr lang="sk-SK" sz="2000" baseline="-25000" dirty="0"/>
              <a:t>2</a:t>
            </a:r>
            <a:r>
              <a:rPr lang="sk-SK" sz="2000" dirty="0"/>
              <a:t>, U</a:t>
            </a:r>
            <a:r>
              <a:rPr lang="sk-SK" sz="2000" baseline="-25000" dirty="0"/>
              <a:t>2</a:t>
            </a:r>
            <a:r>
              <a:rPr lang="sk-SK" sz="2000" dirty="0"/>
              <a:t>, I</a:t>
            </a:r>
            <a:r>
              <a:rPr lang="sk-SK" sz="2000" baseline="-25000" dirty="0"/>
              <a:t>2</a:t>
            </a:r>
            <a:r>
              <a:rPr lang="sk-SK" sz="2000" dirty="0"/>
              <a:t>) slúži ako zdroj transformovaného prúdu a napätia</a:t>
            </a:r>
          </a:p>
          <a:p>
            <a:endParaRPr lang="sk-SK" dirty="0"/>
          </a:p>
        </p:txBody>
      </p:sp>
      <p:pic>
        <p:nvPicPr>
          <p:cNvPr id="11268" name="Picture 4" descr="fyzika-transformator-1.gif"/>
          <p:cNvPicPr>
            <a:picLocks noChangeAspect="1" noChangeArrowheads="1"/>
          </p:cNvPicPr>
          <p:nvPr/>
        </p:nvPicPr>
        <p:blipFill>
          <a:blip r:embed="rId2" cstate="print"/>
          <a:srcRect/>
          <a:stretch>
            <a:fillRect/>
          </a:stretch>
        </p:blipFill>
        <p:spPr bwMode="auto">
          <a:xfrm>
            <a:off x="428596" y="2071678"/>
            <a:ext cx="7000924" cy="4479088"/>
          </a:xfrm>
          <a:prstGeom prst="rect">
            <a:avLst/>
          </a:prstGeom>
          <a:noFill/>
        </p:spPr>
      </p:pic>
      <p:pic>
        <p:nvPicPr>
          <p:cNvPr id="33794" name="Picture 2" descr="VÃ½sledok vyhÄ¾adÃ¡vania obrÃ¡zkov pre dopyt transformÃ¡tor"/>
          <p:cNvPicPr>
            <a:picLocks noChangeAspect="1" noChangeArrowheads="1"/>
          </p:cNvPicPr>
          <p:nvPr/>
        </p:nvPicPr>
        <p:blipFill>
          <a:blip r:embed="rId3"/>
          <a:srcRect/>
          <a:stretch>
            <a:fillRect/>
          </a:stretch>
        </p:blipFill>
        <p:spPr bwMode="auto">
          <a:xfrm>
            <a:off x="5072066" y="4429132"/>
            <a:ext cx="3890338" cy="215265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51520" y="-27384"/>
            <a:ext cx="7793038" cy="90872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k-SK" altLang="sk-SK" sz="2800" b="1" dirty="0" smtClean="0">
                <a:solidFill>
                  <a:srgbClr val="CC3300"/>
                </a:solidFill>
              </a:rPr>
              <a:t>Transformátor + usmerňovač </a:t>
            </a:r>
            <a:r>
              <a:rPr lang="sk-SK" altLang="sk-SK" sz="3200" b="1" dirty="0" smtClean="0">
                <a:solidFill>
                  <a:srgbClr val="CC3300"/>
                </a:solidFill>
              </a:rPr>
              <a:t/>
            </a:r>
            <a:br>
              <a:rPr lang="sk-SK" altLang="sk-SK" sz="3200" b="1" dirty="0" smtClean="0">
                <a:solidFill>
                  <a:srgbClr val="CC3300"/>
                </a:solidFill>
              </a:rPr>
            </a:br>
            <a:endParaRPr lang="sk-SK" altLang="sk-SK" sz="3200" b="1" dirty="0" smtClean="0">
              <a:solidFill>
                <a:srgbClr val="CC3300"/>
              </a:solidFill>
            </a:endParaRPr>
          </a:p>
        </p:txBody>
      </p:sp>
      <p:sp>
        <p:nvSpPr>
          <p:cNvPr id="6" name="Rectangle 5"/>
          <p:cNvSpPr>
            <a:spLocks noChangeArrowheads="1"/>
          </p:cNvSpPr>
          <p:nvPr/>
        </p:nvSpPr>
        <p:spPr bwMode="auto">
          <a:xfrm>
            <a:off x="1619250" y="19859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endParaRPr lang="sk-SK" altLang="sk-SK" sz="2400">
              <a:solidFill>
                <a:srgbClr val="CC3300"/>
              </a:solidFill>
            </a:endParaRPr>
          </a:p>
        </p:txBody>
      </p:sp>
      <p:pic>
        <p:nvPicPr>
          <p:cNvPr id="1026" name="Picture 2" descr="Súbor:Halfwave rectifierS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764704"/>
            <a:ext cx="7439025" cy="16287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lokTextu 1"/>
          <p:cNvSpPr txBox="1"/>
          <p:nvPr/>
        </p:nvSpPr>
        <p:spPr>
          <a:xfrm>
            <a:off x="323528" y="404664"/>
            <a:ext cx="2980688" cy="646331"/>
          </a:xfrm>
          <a:prstGeom prst="rect">
            <a:avLst/>
          </a:prstGeom>
          <a:noFill/>
        </p:spPr>
        <p:txBody>
          <a:bodyPr wrap="none" rtlCol="0">
            <a:spAutoFit/>
          </a:bodyPr>
          <a:lstStyle/>
          <a:p>
            <a:pPr marL="342900" indent="-342900">
              <a:buAutoNum type="arabicPeriod"/>
            </a:pPr>
            <a:r>
              <a:rPr lang="sk-SK" b="1" dirty="0" smtClean="0"/>
              <a:t>Jednocestný usmerňovač:</a:t>
            </a:r>
          </a:p>
          <a:p>
            <a:endParaRPr lang="sk-SK" b="1" dirty="0"/>
          </a:p>
        </p:txBody>
      </p:sp>
      <p:pic>
        <p:nvPicPr>
          <p:cNvPr id="1028" name="Picture 4" descr="Súbor:Fullwave rectifierS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661" y="2780928"/>
            <a:ext cx="7429500" cy="198120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BlokTextu 7"/>
          <p:cNvSpPr txBox="1"/>
          <p:nvPr/>
        </p:nvSpPr>
        <p:spPr>
          <a:xfrm>
            <a:off x="467544" y="2492896"/>
            <a:ext cx="2674002" cy="369332"/>
          </a:xfrm>
          <a:prstGeom prst="rect">
            <a:avLst/>
          </a:prstGeom>
          <a:noFill/>
        </p:spPr>
        <p:txBody>
          <a:bodyPr wrap="none" rtlCol="0">
            <a:spAutoFit/>
          </a:bodyPr>
          <a:lstStyle/>
          <a:p>
            <a:r>
              <a:rPr lang="sk-SK" b="1" dirty="0" smtClean="0"/>
              <a:t>2. Dvojcestný usmerňovač</a:t>
            </a:r>
            <a:endParaRPr lang="sk-SK" b="1" dirty="0"/>
          </a:p>
        </p:txBody>
      </p:sp>
      <p:sp>
        <p:nvSpPr>
          <p:cNvPr id="10" name="BlokTextu 9"/>
          <p:cNvSpPr txBox="1"/>
          <p:nvPr/>
        </p:nvSpPr>
        <p:spPr>
          <a:xfrm>
            <a:off x="611560" y="4653136"/>
            <a:ext cx="4447821" cy="369332"/>
          </a:xfrm>
          <a:prstGeom prst="rect">
            <a:avLst/>
          </a:prstGeom>
          <a:noFill/>
        </p:spPr>
        <p:txBody>
          <a:bodyPr wrap="none" rtlCol="0">
            <a:spAutoFit/>
          </a:bodyPr>
          <a:lstStyle/>
          <a:p>
            <a:r>
              <a:rPr lang="sk-SK" b="1" dirty="0"/>
              <a:t>3</a:t>
            </a:r>
            <a:r>
              <a:rPr lang="sk-SK" b="1" dirty="0" smtClean="0"/>
              <a:t>. Dvojcestný usmerňovač – </a:t>
            </a:r>
            <a:r>
              <a:rPr lang="sk-SK" b="1" dirty="0" err="1" smtClean="0"/>
              <a:t>Greatzov</a:t>
            </a:r>
            <a:r>
              <a:rPr lang="sk-SK" b="1" dirty="0" smtClean="0"/>
              <a:t> mostík</a:t>
            </a:r>
            <a:endParaRPr lang="sk-SK" b="1" dirty="0"/>
          </a:p>
        </p:txBody>
      </p:sp>
      <p:pic>
        <p:nvPicPr>
          <p:cNvPr id="11" name="Picture 2" descr="Súbor:Gratz rectifierSK.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5013176"/>
            <a:ext cx="7429500" cy="16287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6196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8813</TotalTime>
  <Words>1003</Words>
  <Application>Microsoft Office PowerPoint</Application>
  <PresentationFormat>Prezentácia na obrazovke (4:3)</PresentationFormat>
  <Paragraphs>189</Paragraphs>
  <Slides>29</Slides>
  <Notes>1</Notes>
  <HiddenSlides>0</HiddenSlides>
  <MMClips>0</MMClips>
  <ScaleCrop>false</ScaleCrop>
  <HeadingPairs>
    <vt:vector size="4" baseType="variant">
      <vt:variant>
        <vt:lpstr>Motív</vt:lpstr>
      </vt:variant>
      <vt:variant>
        <vt:i4>1</vt:i4>
      </vt:variant>
      <vt:variant>
        <vt:lpstr>Nadpisy snímok</vt:lpstr>
      </vt:variant>
      <vt:variant>
        <vt:i4>29</vt:i4>
      </vt:variant>
    </vt:vector>
  </HeadingPairs>
  <TitlesOfParts>
    <vt:vector size="30" baseType="lpstr">
      <vt:lpstr>Motív Office</vt:lpstr>
      <vt:lpstr>Snímka 1</vt:lpstr>
      <vt:lpstr>Snímka 2</vt:lpstr>
      <vt:lpstr>Snímka 3</vt:lpstr>
      <vt:lpstr>Snímka 4</vt:lpstr>
      <vt:lpstr>Snímka 5</vt:lpstr>
      <vt:lpstr>Snímka 6</vt:lpstr>
      <vt:lpstr>Snímka 7</vt:lpstr>
      <vt:lpstr>Snímka 8</vt:lpstr>
      <vt:lpstr>Snímka 9</vt:lpstr>
      <vt:lpstr>Snímka 10</vt:lpstr>
      <vt:lpstr>Snímka 11</vt:lpstr>
      <vt:lpstr>Snímka 12</vt:lpstr>
      <vt:lpstr>Snímka 13</vt:lpstr>
      <vt:lpstr>Snímka 14</vt:lpstr>
      <vt:lpstr>Snímka 15</vt:lpstr>
      <vt:lpstr>Snímka 16</vt:lpstr>
      <vt:lpstr>Snímka 17</vt:lpstr>
      <vt:lpstr>Snímka 18</vt:lpstr>
      <vt:lpstr>Snímka 19</vt:lpstr>
      <vt:lpstr>Snímka 20</vt:lpstr>
      <vt:lpstr>Snímka 21</vt:lpstr>
      <vt:lpstr>Snímka 22</vt:lpstr>
      <vt:lpstr>Snímka 23</vt:lpstr>
      <vt:lpstr>Snímka 24</vt:lpstr>
      <vt:lpstr>Snímka 25</vt:lpstr>
      <vt:lpstr>Snímka 26</vt:lpstr>
      <vt:lpstr>Snímka 27</vt:lpstr>
      <vt:lpstr>Snímka 28</vt:lpstr>
      <vt:lpstr>Snímka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Juraj</dc:creator>
  <cp:lastModifiedBy>User</cp:lastModifiedBy>
  <cp:revision>443</cp:revision>
  <dcterms:created xsi:type="dcterms:W3CDTF">2013-02-01T18:44:01Z</dcterms:created>
  <dcterms:modified xsi:type="dcterms:W3CDTF">2019-02-10T16:53:12Z</dcterms:modified>
</cp:coreProperties>
</file>