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2" r:id="rId2"/>
    <p:sldId id="334" r:id="rId3"/>
    <p:sldId id="340" r:id="rId4"/>
    <p:sldId id="360" r:id="rId5"/>
    <p:sldId id="358" r:id="rId6"/>
    <p:sldId id="359" r:id="rId7"/>
    <p:sldId id="388" r:id="rId8"/>
    <p:sldId id="386" r:id="rId9"/>
    <p:sldId id="361" r:id="rId10"/>
    <p:sldId id="363" r:id="rId11"/>
    <p:sldId id="391" r:id="rId12"/>
    <p:sldId id="364" r:id="rId13"/>
    <p:sldId id="365" r:id="rId14"/>
    <p:sldId id="366" r:id="rId15"/>
    <p:sldId id="394" r:id="rId16"/>
    <p:sldId id="392" r:id="rId17"/>
    <p:sldId id="393" r:id="rId18"/>
    <p:sldId id="378" r:id="rId19"/>
    <p:sldId id="329" r:id="rId20"/>
    <p:sldId id="330" r:id="rId21"/>
    <p:sldId id="331" r:id="rId22"/>
    <p:sldId id="332" r:id="rId23"/>
    <p:sldId id="333" r:id="rId24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C3A9E8D-8732-4FA3-820C-364945AD08FC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3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C8A541F6-6948-49A0-92DE-EFCBA59492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286DAE7-A90F-42E0-8686-D0F3E2F90998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0763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3" y="4589224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3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0667ED3A-52A5-4AD5-9F06-B1B8EB1699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999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0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20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08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82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621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54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09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06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709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071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741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428604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Označenie a jednotky napätia, prúdu, odporu</a:t>
            </a:r>
          </a:p>
          <a:p>
            <a:pPr marL="342900" indent="-342900">
              <a:buAutoNum type="arabicPeriod"/>
            </a:pPr>
            <a:r>
              <a:rPr lang="sk-SK" dirty="0" smtClean="0"/>
              <a:t>Meranie napätia, prúdu a odporu</a:t>
            </a:r>
          </a:p>
          <a:p>
            <a:pPr marL="342900" indent="-342900">
              <a:buAutoNum type="arabicPeriod"/>
            </a:pPr>
            <a:r>
              <a:rPr lang="sk-SK" dirty="0" smtClean="0"/>
              <a:t>Ohmov zákon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Kirchoffove</a:t>
            </a:r>
            <a:r>
              <a:rPr lang="sk-SK" dirty="0" smtClean="0"/>
              <a:t> zákony</a:t>
            </a:r>
          </a:p>
          <a:p>
            <a:pPr marL="342900" indent="-342900">
              <a:buAutoNum type="arabicPeriod"/>
            </a:pPr>
            <a:r>
              <a:rPr lang="sk-SK" dirty="0" smtClean="0"/>
              <a:t>Premena jednotiek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Rezistor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Kondenzátor</a:t>
            </a:r>
          </a:p>
          <a:p>
            <a:pPr marL="342900" indent="-342900">
              <a:buAutoNum type="arabicPeriod"/>
            </a:pPr>
            <a:r>
              <a:rPr lang="sk-SK" dirty="0" smtClean="0"/>
              <a:t>Dióda, priepustný a nepriepustný smer</a:t>
            </a:r>
          </a:p>
          <a:p>
            <a:pPr marL="342900" indent="-342900">
              <a:buAutoNum type="arabicPeriod"/>
            </a:pPr>
            <a:r>
              <a:rPr lang="sk-SK" dirty="0" smtClean="0"/>
              <a:t>LED dióda</a:t>
            </a:r>
          </a:p>
          <a:p>
            <a:pPr marL="342900" indent="-342900">
              <a:buAutoNum type="arabicPeriod"/>
            </a:pPr>
            <a:r>
              <a:rPr lang="sk-SK" dirty="0" smtClean="0"/>
              <a:t> Tranzistor</a:t>
            </a:r>
          </a:p>
          <a:p>
            <a:pPr marL="342900" indent="-342900">
              <a:buAutoNum type="arabicPeriod"/>
            </a:pPr>
            <a:r>
              <a:rPr lang="sk-SK" dirty="0" smtClean="0"/>
              <a:t>Zapojenie odporov a výpočet odporov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Filtrovanie napätia po usmernení</a:t>
            </a:r>
            <a:endParaRPr lang="sk-SK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pic>
        <p:nvPicPr>
          <p:cNvPr id="10" name="Picture 5" descr="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7" t="6656" r="13102" b="20987"/>
          <a:stretch/>
        </p:blipFill>
        <p:spPr bwMode="auto">
          <a:xfrm>
            <a:off x="379481" y="1385454"/>
            <a:ext cx="8135846" cy="31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65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06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Filtrovanie napätia po usmernení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BlokTextu 4"/>
          <p:cNvSpPr txBox="1">
            <a:spLocks noChangeArrowheads="1"/>
          </p:cNvSpPr>
          <p:nvPr/>
        </p:nvSpPr>
        <p:spPr bwMode="auto">
          <a:xfrm>
            <a:off x="88916" y="1361249"/>
            <a:ext cx="66976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sk-SK" dirty="0"/>
              <a:t>Z </a:t>
            </a:r>
            <a:r>
              <a:rPr lang="cs-CZ" altLang="sk-SK" dirty="0" err="1" smtClean="0"/>
              <a:t>definicie</a:t>
            </a:r>
            <a:r>
              <a:rPr lang="cs-CZ" altLang="sk-SK" dirty="0" smtClean="0"/>
              <a:t> </a:t>
            </a:r>
            <a:r>
              <a:rPr lang="cs-CZ" altLang="sk-SK" dirty="0"/>
              <a:t>Faradu vyplývá </a:t>
            </a:r>
            <a:r>
              <a:rPr lang="cs-CZ" altLang="sk-SK" dirty="0" err="1" smtClean="0"/>
              <a:t>vzťah</a:t>
            </a:r>
            <a:r>
              <a:rPr lang="cs-CZ" altLang="sk-SK" dirty="0"/>
              <a:t>:</a:t>
            </a:r>
            <a:endParaRPr lang="sk-SK" altLang="sk-SK" dirty="0"/>
          </a:p>
          <a:p>
            <a:pPr eaLnBrk="1" hangingPunct="1"/>
            <a:r>
              <a:rPr lang="cs-CZ" altLang="sk-SK" dirty="0"/>
              <a:t>C = </a:t>
            </a:r>
            <a:r>
              <a:rPr lang="cs-CZ" altLang="sk-SK" dirty="0" smtClean="0"/>
              <a:t>Q/U</a:t>
            </a:r>
            <a:r>
              <a:rPr lang="cs-CZ" altLang="sk-SK" baseline="-25000" dirty="0" smtClean="0"/>
              <a:t>r</a:t>
            </a:r>
            <a:r>
              <a:rPr lang="cs-CZ" altLang="sk-SK" dirty="0" smtClean="0"/>
              <a:t>=( </a:t>
            </a: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·t ) / U</a:t>
            </a:r>
            <a:r>
              <a:rPr lang="cs-CZ" altLang="sk-SK" baseline="-25000" dirty="0"/>
              <a:t>r</a:t>
            </a:r>
            <a:r>
              <a:rPr lang="cs-CZ" altLang="sk-SK" dirty="0"/>
              <a:t/>
            </a:r>
            <a:br>
              <a:rPr lang="cs-CZ" altLang="sk-SK" dirty="0"/>
            </a:br>
            <a:r>
              <a:rPr lang="cs-CZ" altLang="sk-SK" dirty="0"/>
              <a:t/>
            </a:r>
            <a:br>
              <a:rPr lang="cs-CZ" altLang="sk-SK" dirty="0"/>
            </a:br>
            <a:r>
              <a:rPr lang="cs-CZ" altLang="sk-SK" dirty="0"/>
              <a:t>Dosadíme vzorec </a:t>
            </a:r>
            <a:r>
              <a:rPr lang="cs-CZ" altLang="sk-SK" dirty="0" err="1" smtClean="0"/>
              <a:t>pre</a:t>
            </a:r>
            <a:r>
              <a:rPr lang="cs-CZ" altLang="sk-SK" dirty="0" smtClean="0"/>
              <a:t> </a:t>
            </a:r>
            <a:r>
              <a:rPr lang="cs-CZ" altLang="sk-SK" dirty="0"/>
              <a:t>čas t = 0,5·T a </a:t>
            </a:r>
            <a:r>
              <a:rPr lang="cs-CZ" altLang="sk-SK" dirty="0" err="1" smtClean="0"/>
              <a:t>pre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napätie</a:t>
            </a:r>
            <a:r>
              <a:rPr lang="cs-CZ" altLang="sk-SK" dirty="0" smtClean="0"/>
              <a:t> </a:t>
            </a:r>
            <a:r>
              <a:rPr lang="cs-CZ" altLang="sk-SK" dirty="0"/>
              <a:t>U</a:t>
            </a:r>
            <a:r>
              <a:rPr lang="cs-CZ" altLang="sk-SK" baseline="-25000" dirty="0"/>
              <a:t>r</a:t>
            </a:r>
            <a:r>
              <a:rPr lang="cs-CZ" altLang="sk-SK" dirty="0"/>
              <a:t> = </a:t>
            </a:r>
            <a:r>
              <a:rPr lang="cs-CZ" altLang="sk-SK" dirty="0" err="1"/>
              <a:t>U</a:t>
            </a:r>
            <a:r>
              <a:rPr lang="cs-CZ" altLang="sk-SK" baseline="-25000" dirty="0" err="1"/>
              <a:t>max</a:t>
            </a:r>
            <a:r>
              <a:rPr lang="cs-CZ" altLang="sk-SK" dirty="0"/>
              <a:t> - U</a:t>
            </a:r>
            <a:r>
              <a:rPr lang="cs-CZ" altLang="sk-SK" baseline="-25000" dirty="0"/>
              <a:t>x</a:t>
            </a:r>
            <a:r>
              <a:rPr lang="cs-CZ" altLang="sk-SK" dirty="0"/>
              <a:t>:</a:t>
            </a:r>
            <a:endParaRPr lang="sk-SK" altLang="sk-SK" dirty="0"/>
          </a:p>
          <a:p>
            <a:pPr eaLnBrk="1" hangingPunct="1"/>
            <a:r>
              <a:rPr lang="cs-CZ" altLang="sk-SK" dirty="0"/>
              <a:t>C = ( </a:t>
            </a: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·0,5·T ) / (U</a:t>
            </a:r>
            <a:r>
              <a:rPr lang="cs-CZ" altLang="sk-SK" baseline="-25000" dirty="0"/>
              <a:t>m</a:t>
            </a:r>
            <a:r>
              <a:rPr lang="cs-CZ" altLang="sk-SK" dirty="0"/>
              <a:t> - U</a:t>
            </a:r>
            <a:r>
              <a:rPr lang="cs-CZ" altLang="sk-SK" baseline="-25000" dirty="0"/>
              <a:t>x</a:t>
            </a:r>
            <a:r>
              <a:rPr lang="cs-CZ" altLang="sk-SK" dirty="0"/>
              <a:t>)</a:t>
            </a:r>
            <a:br>
              <a:rPr lang="cs-CZ" altLang="sk-SK" dirty="0"/>
            </a:br>
            <a:r>
              <a:rPr lang="cs-CZ" altLang="sk-SK" dirty="0"/>
              <a:t/>
            </a:r>
            <a:br>
              <a:rPr lang="cs-CZ" altLang="sk-SK" dirty="0"/>
            </a:br>
            <a:r>
              <a:rPr lang="cs-CZ" altLang="sk-SK" dirty="0"/>
              <a:t>Po </a:t>
            </a:r>
            <a:r>
              <a:rPr lang="cs-CZ" altLang="sk-SK" dirty="0" err="1" smtClean="0"/>
              <a:t>dosadení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vzorca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pre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frekvenciu</a:t>
            </a:r>
            <a:r>
              <a:rPr lang="cs-CZ" altLang="sk-SK" dirty="0" smtClean="0"/>
              <a:t> </a:t>
            </a:r>
            <a:r>
              <a:rPr lang="cs-CZ" altLang="sk-SK" dirty="0"/>
              <a:t>f = 1 / T a </a:t>
            </a:r>
            <a:r>
              <a:rPr lang="cs-CZ" altLang="sk-SK" dirty="0" err="1" smtClean="0"/>
              <a:t>jednoduchej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úprave</a:t>
            </a:r>
            <a:r>
              <a:rPr lang="cs-CZ" altLang="sk-SK" dirty="0" smtClean="0"/>
              <a:t> </a:t>
            </a:r>
            <a:r>
              <a:rPr lang="cs-CZ" altLang="sk-SK" dirty="0"/>
              <a:t>dostaneme výsledný </a:t>
            </a:r>
            <a:r>
              <a:rPr lang="cs-CZ" altLang="sk-SK" dirty="0" err="1" smtClean="0"/>
              <a:t>vzťah</a:t>
            </a:r>
            <a:r>
              <a:rPr lang="cs-CZ" altLang="sk-SK" dirty="0"/>
              <a:t>:</a:t>
            </a:r>
            <a:endParaRPr lang="sk-SK" altLang="sk-SK" dirty="0"/>
          </a:p>
          <a:p>
            <a:pPr eaLnBrk="1" hangingPunct="1"/>
            <a:endParaRPr lang="cs-CZ" altLang="sk-SK" b="1" dirty="0" smtClean="0"/>
          </a:p>
          <a:p>
            <a:pPr eaLnBrk="1" hangingPunct="1"/>
            <a:r>
              <a:rPr lang="cs-CZ" altLang="sk-SK" b="1" dirty="0" smtClean="0"/>
              <a:t>C </a:t>
            </a:r>
            <a:r>
              <a:rPr lang="cs-CZ" altLang="sk-SK" b="1" dirty="0"/>
              <a:t>= </a:t>
            </a:r>
            <a:r>
              <a:rPr lang="cs-CZ" altLang="sk-SK" b="1" dirty="0" err="1"/>
              <a:t>I</a:t>
            </a:r>
            <a:r>
              <a:rPr lang="cs-CZ" altLang="sk-SK" b="1" baseline="-25000" dirty="0" err="1"/>
              <a:t>m</a:t>
            </a:r>
            <a:r>
              <a:rPr lang="cs-CZ" altLang="sk-SK" b="1" dirty="0"/>
              <a:t> / [ </a:t>
            </a:r>
            <a:r>
              <a:rPr lang="cs-CZ" altLang="sk-SK" b="1" dirty="0" err="1"/>
              <a:t>2f</a:t>
            </a:r>
            <a:r>
              <a:rPr lang="cs-CZ" altLang="sk-SK" b="1" dirty="0"/>
              <a:t>·(U</a:t>
            </a:r>
            <a:r>
              <a:rPr lang="cs-CZ" altLang="sk-SK" b="1" baseline="-25000" dirty="0"/>
              <a:t>m</a:t>
            </a:r>
            <a:r>
              <a:rPr lang="cs-CZ" altLang="sk-SK" b="1" dirty="0"/>
              <a:t> - U</a:t>
            </a:r>
            <a:r>
              <a:rPr lang="cs-CZ" altLang="sk-SK" b="1" baseline="-25000" dirty="0"/>
              <a:t>x</a:t>
            </a:r>
            <a:r>
              <a:rPr lang="cs-CZ" altLang="sk-SK" b="1" dirty="0"/>
              <a:t>) ]</a:t>
            </a:r>
            <a:r>
              <a:rPr lang="cs-CZ" altLang="sk-SK" dirty="0"/>
              <a:t/>
            </a:r>
            <a:br>
              <a:rPr lang="cs-CZ" altLang="sk-SK" dirty="0"/>
            </a:br>
            <a:endParaRPr lang="sk-SK" altLang="sk-SK" dirty="0"/>
          </a:p>
        </p:txBody>
      </p:sp>
      <p:sp>
        <p:nvSpPr>
          <p:cNvPr id="12" name="BlokTextu 5"/>
          <p:cNvSpPr txBox="1">
            <a:spLocks noChangeArrowheads="1"/>
          </p:cNvSpPr>
          <p:nvPr/>
        </p:nvSpPr>
        <p:spPr bwMode="auto">
          <a:xfrm>
            <a:off x="142844" y="4335485"/>
            <a:ext cx="7488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sk-SK" dirty="0"/>
              <a:t>U</a:t>
            </a:r>
            <a:r>
              <a:rPr lang="cs-CZ" altLang="sk-SK" baseline="-25000" dirty="0"/>
              <a:t>m</a:t>
            </a:r>
            <a:r>
              <a:rPr lang="cs-CZ" altLang="sk-SK" dirty="0"/>
              <a:t> = maximální </a:t>
            </a:r>
            <a:r>
              <a:rPr lang="cs-CZ" altLang="sk-SK" dirty="0" err="1" smtClean="0"/>
              <a:t>napetie</a:t>
            </a:r>
            <a:r>
              <a:rPr lang="cs-CZ" altLang="sk-SK" dirty="0" smtClean="0"/>
              <a:t> </a:t>
            </a:r>
            <a:r>
              <a:rPr lang="cs-CZ" altLang="sk-SK" dirty="0"/>
              <a:t>na </a:t>
            </a:r>
            <a:r>
              <a:rPr lang="cs-CZ" altLang="sk-SK" dirty="0" smtClean="0"/>
              <a:t>výstupe; </a:t>
            </a:r>
            <a:r>
              <a:rPr lang="cs-CZ" altLang="sk-SK" dirty="0"/>
              <a:t>[U</a:t>
            </a:r>
            <a:r>
              <a:rPr lang="cs-CZ" altLang="sk-SK" baseline="-25000" dirty="0"/>
              <a:t>m</a:t>
            </a:r>
            <a:r>
              <a:rPr lang="cs-CZ" altLang="sk-SK" dirty="0"/>
              <a:t>]=V</a:t>
            </a:r>
            <a:br>
              <a:rPr lang="cs-CZ" altLang="sk-SK" dirty="0"/>
            </a:br>
            <a:r>
              <a:rPr lang="cs-CZ" altLang="sk-SK" dirty="0"/>
              <a:t>U</a:t>
            </a:r>
            <a:r>
              <a:rPr lang="cs-CZ" altLang="sk-SK" baseline="-25000" dirty="0"/>
              <a:t>x</a:t>
            </a:r>
            <a:r>
              <a:rPr lang="cs-CZ" altLang="sk-SK" dirty="0"/>
              <a:t> = </a:t>
            </a:r>
            <a:r>
              <a:rPr lang="cs-CZ" altLang="sk-SK" dirty="0" err="1" smtClean="0"/>
              <a:t>minimálne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napätie</a:t>
            </a:r>
            <a:r>
              <a:rPr lang="cs-CZ" altLang="sk-SK" dirty="0" smtClean="0"/>
              <a:t> </a:t>
            </a:r>
            <a:r>
              <a:rPr lang="cs-CZ" altLang="sk-SK" dirty="0"/>
              <a:t>na </a:t>
            </a:r>
            <a:r>
              <a:rPr lang="cs-CZ" altLang="sk-SK" dirty="0" smtClean="0"/>
              <a:t>výstupe </a:t>
            </a:r>
            <a:r>
              <a:rPr lang="cs-CZ" altLang="sk-SK" dirty="0" err="1" smtClean="0"/>
              <a:t>pri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maximálnej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záťaži</a:t>
            </a:r>
            <a:r>
              <a:rPr lang="cs-CZ" altLang="sk-SK" dirty="0"/>
              <a:t>; [U</a:t>
            </a:r>
            <a:r>
              <a:rPr lang="cs-CZ" altLang="sk-SK" baseline="-25000" dirty="0"/>
              <a:t>x</a:t>
            </a:r>
            <a:r>
              <a:rPr lang="cs-CZ" altLang="sk-SK" dirty="0"/>
              <a:t>]=V</a:t>
            </a:r>
            <a:br>
              <a:rPr lang="cs-CZ" altLang="sk-SK" dirty="0"/>
            </a:br>
            <a:r>
              <a:rPr lang="cs-CZ" altLang="sk-SK" dirty="0"/>
              <a:t>U</a:t>
            </a:r>
            <a:r>
              <a:rPr lang="cs-CZ" altLang="sk-SK" baseline="-25000" dirty="0"/>
              <a:t>r</a:t>
            </a:r>
            <a:r>
              <a:rPr lang="cs-CZ" altLang="sk-SK" dirty="0"/>
              <a:t> = </a:t>
            </a:r>
            <a:r>
              <a:rPr lang="cs-CZ" altLang="sk-SK" dirty="0" err="1" smtClean="0"/>
              <a:t>rozdiel</a:t>
            </a:r>
            <a:r>
              <a:rPr lang="cs-CZ" altLang="sk-SK" dirty="0" smtClean="0"/>
              <a:t> </a:t>
            </a:r>
            <a:r>
              <a:rPr lang="cs-CZ" altLang="sk-SK" dirty="0"/>
              <a:t>U</a:t>
            </a:r>
            <a:r>
              <a:rPr lang="cs-CZ" altLang="sk-SK" baseline="-25000" dirty="0"/>
              <a:t>m</a:t>
            </a:r>
            <a:r>
              <a:rPr lang="cs-CZ" altLang="sk-SK" dirty="0"/>
              <a:t> a U</a:t>
            </a:r>
            <a:r>
              <a:rPr lang="cs-CZ" altLang="sk-SK" baseline="-25000" dirty="0"/>
              <a:t>x</a:t>
            </a:r>
            <a:r>
              <a:rPr lang="cs-CZ" altLang="sk-SK" dirty="0"/>
              <a:t>; [U</a:t>
            </a:r>
            <a:r>
              <a:rPr lang="cs-CZ" altLang="sk-SK" baseline="-25000" dirty="0"/>
              <a:t>r</a:t>
            </a:r>
            <a:r>
              <a:rPr lang="cs-CZ" altLang="sk-SK" dirty="0"/>
              <a:t>]=V</a:t>
            </a:r>
            <a:br>
              <a:rPr lang="cs-CZ" altLang="sk-SK" dirty="0"/>
            </a:b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 = </a:t>
            </a:r>
            <a:r>
              <a:rPr lang="cs-CZ" altLang="sk-SK" dirty="0" err="1" smtClean="0"/>
              <a:t>maximálny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prúd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odoberaný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zo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zdroja</a:t>
            </a:r>
            <a:r>
              <a:rPr lang="cs-CZ" altLang="sk-SK" dirty="0" smtClean="0"/>
              <a:t>; </a:t>
            </a:r>
            <a:r>
              <a:rPr lang="cs-CZ" altLang="sk-SK" dirty="0"/>
              <a:t>[</a:t>
            </a: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]=A</a:t>
            </a:r>
            <a:br>
              <a:rPr lang="cs-CZ" altLang="sk-SK" dirty="0"/>
            </a:br>
            <a:r>
              <a:rPr lang="cs-CZ" altLang="sk-SK" dirty="0"/>
              <a:t>t = </a:t>
            </a:r>
            <a:r>
              <a:rPr lang="cs-CZ" altLang="sk-SK" dirty="0" err="1" smtClean="0"/>
              <a:t>približný</a:t>
            </a:r>
            <a:r>
              <a:rPr lang="cs-CZ" altLang="sk-SK" dirty="0" smtClean="0"/>
              <a:t> </a:t>
            </a:r>
            <a:r>
              <a:rPr lang="cs-CZ" altLang="sk-SK" dirty="0"/>
              <a:t>čas, po </a:t>
            </a:r>
            <a:r>
              <a:rPr lang="cs-CZ" altLang="sk-SK" dirty="0" err="1" smtClean="0"/>
              <a:t>ktorý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sa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filtračný</a:t>
            </a:r>
            <a:r>
              <a:rPr lang="cs-CZ" altLang="sk-SK" dirty="0" smtClean="0"/>
              <a:t> </a:t>
            </a:r>
            <a:r>
              <a:rPr lang="cs-CZ" altLang="sk-SK" dirty="0"/>
              <a:t>kondenzátor </a:t>
            </a:r>
            <a:r>
              <a:rPr lang="cs-CZ" altLang="sk-SK" dirty="0" err="1" smtClean="0"/>
              <a:t>vybíja</a:t>
            </a:r>
            <a:r>
              <a:rPr lang="cs-CZ" altLang="sk-SK" dirty="0" smtClean="0"/>
              <a:t>; </a:t>
            </a:r>
            <a:r>
              <a:rPr lang="cs-CZ" altLang="sk-SK" dirty="0"/>
              <a:t>[t]=s</a:t>
            </a:r>
            <a:br>
              <a:rPr lang="cs-CZ" altLang="sk-SK" dirty="0"/>
            </a:br>
            <a:r>
              <a:rPr lang="cs-CZ" altLang="sk-SK" dirty="0"/>
              <a:t>T = perioda; [T]=s</a:t>
            </a:r>
            <a:br>
              <a:rPr lang="cs-CZ" altLang="sk-SK" dirty="0"/>
            </a:br>
            <a:r>
              <a:rPr lang="cs-CZ" altLang="sk-SK" dirty="0"/>
              <a:t>C = kapacita </a:t>
            </a:r>
            <a:r>
              <a:rPr lang="cs-CZ" altLang="sk-SK" dirty="0" err="1" smtClean="0"/>
              <a:t>filtračného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kondenzátora</a:t>
            </a:r>
            <a:r>
              <a:rPr lang="cs-CZ" altLang="sk-SK" dirty="0" smtClean="0"/>
              <a:t>; </a:t>
            </a:r>
            <a:r>
              <a:rPr lang="cs-CZ" altLang="sk-SK" dirty="0"/>
              <a:t>[C]=F</a:t>
            </a:r>
            <a:br>
              <a:rPr lang="cs-CZ" altLang="sk-SK" dirty="0"/>
            </a:br>
            <a:r>
              <a:rPr lang="cs-CZ" altLang="sk-SK" dirty="0"/>
              <a:t>f = </a:t>
            </a:r>
            <a:r>
              <a:rPr lang="cs-CZ" altLang="sk-SK" dirty="0" err="1" smtClean="0"/>
              <a:t>frekvencia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striedavého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napätia</a:t>
            </a:r>
            <a:r>
              <a:rPr lang="cs-CZ" altLang="sk-SK" dirty="0" smtClean="0"/>
              <a:t>; </a:t>
            </a:r>
            <a:r>
              <a:rPr lang="cs-CZ" altLang="sk-SK" dirty="0"/>
              <a:t>[f]=Hz (</a:t>
            </a:r>
            <a:r>
              <a:rPr lang="cs-CZ" altLang="sk-SK" dirty="0" err="1" smtClean="0"/>
              <a:t>pre</a:t>
            </a:r>
            <a:r>
              <a:rPr lang="cs-CZ" altLang="sk-SK" dirty="0" smtClean="0"/>
              <a:t> </a:t>
            </a:r>
            <a:r>
              <a:rPr lang="cs-CZ" altLang="sk-SK" dirty="0"/>
              <a:t>el. </a:t>
            </a:r>
            <a:r>
              <a:rPr lang="cs-CZ" altLang="sk-SK" dirty="0" err="1" smtClean="0"/>
              <a:t>sieť</a:t>
            </a:r>
            <a:r>
              <a:rPr lang="cs-CZ" altLang="sk-SK" dirty="0" smtClean="0"/>
              <a:t> </a:t>
            </a:r>
            <a:r>
              <a:rPr lang="cs-CZ" altLang="sk-SK" dirty="0"/>
              <a:t>50Hz)</a:t>
            </a:r>
            <a:endParaRPr lang="sk-SK" altLang="sk-SK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1406" y="428604"/>
            <a:ext cx="7793038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Kondenzátor = filter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  <p:pic>
        <p:nvPicPr>
          <p:cNvPr id="10" name="Obrázok 9" descr="průběh napětí za usměrňovač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30" y="0"/>
            <a:ext cx="4643470" cy="222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757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7681" y="116632"/>
            <a:ext cx="8846319" cy="146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Transformátor+ usmerňovač+ kondenzátor+ regulátor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pic>
        <p:nvPicPr>
          <p:cNvPr id="12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518123" cy="34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5536" y="5229200"/>
            <a:ext cx="864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sk-SK" altLang="sk-SK" dirty="0">
                <a:solidFill>
                  <a:srgbClr val="000810"/>
                </a:solidFill>
              </a:rPr>
              <a:t>Výstupné regulované jednosmerné napätie je bez zvlnenia, vhodné je pre napájanie všetkých elektronických obvodov.</a:t>
            </a:r>
          </a:p>
        </p:txBody>
      </p:sp>
    </p:spTree>
    <p:extLst>
      <p:ext uri="{BB962C8B-B14F-4D97-AF65-F5344CB8AC3E}">
        <p14:creationId xmlns:p14="http://schemas.microsoft.com/office/powerpoint/2010/main" xmlns="" val="4232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404664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Stabilizácia napätia </a:t>
            </a:r>
            <a:r>
              <a:rPr lang="sk-SK" sz="2400" b="1" dirty="0" err="1" smtClean="0"/>
              <a:t>Zenerovou</a:t>
            </a:r>
            <a:r>
              <a:rPr lang="sk-SK" sz="2400" b="1" dirty="0" smtClean="0"/>
              <a:t> diódou</a:t>
            </a:r>
          </a:p>
          <a:p>
            <a:r>
              <a:rPr lang="sk-SK" dirty="0" smtClean="0"/>
              <a:t>Stabilizácia napätia u základného druhu lineárnych zdrojov sa dosahuje tak, že k obvodu napájanému z nestabilizovaného zdroja vyššieho napätia cez vhodný </a:t>
            </a:r>
            <a:r>
              <a:rPr lang="sk-SK" dirty="0" err="1" smtClean="0"/>
              <a:t>rezistor</a:t>
            </a:r>
            <a:r>
              <a:rPr lang="sk-SK" dirty="0" smtClean="0"/>
              <a:t> je paralelne zapojený prvok, ktorého </a:t>
            </a:r>
            <a:r>
              <a:rPr lang="sk-SK" dirty="0" err="1" smtClean="0"/>
              <a:t>voltampérová</a:t>
            </a:r>
            <a:r>
              <a:rPr lang="sk-SK" dirty="0" smtClean="0"/>
              <a:t> charakteristika vykazuje prudký nárast prúdu pri požadovanom napätí. Takýmto prvkom je </a:t>
            </a:r>
            <a:r>
              <a:rPr lang="sk-SK" dirty="0" err="1" smtClean="0"/>
              <a:t>Zenerova</a:t>
            </a:r>
            <a:r>
              <a:rPr lang="sk-SK" dirty="0" smtClean="0"/>
              <a:t> dióda, ktorá sa vyrába v širokom rozsahu prahových napätí.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405" b="43336"/>
          <a:stretch/>
        </p:blipFill>
        <p:spPr bwMode="auto">
          <a:xfrm>
            <a:off x="3938762" y="3212976"/>
            <a:ext cx="5008892" cy="34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634"/>
          <a:stretch/>
        </p:blipFill>
        <p:spPr bwMode="auto">
          <a:xfrm>
            <a:off x="414662" y="2262963"/>
            <a:ext cx="3568752" cy="43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326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Stabilizátor napätia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352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k-SK" altLang="sk-SK" sz="2400" b="1" dirty="0" smtClean="0">
              <a:solidFill>
                <a:srgbClr val="C00000"/>
              </a:solidFill>
            </a:endParaRPr>
          </a:p>
          <a:p>
            <a:pPr algn="l"/>
            <a:r>
              <a:rPr lang="sk-SK" altLang="sk-SK" sz="2400" b="1" dirty="0" smtClean="0">
                <a:solidFill>
                  <a:srgbClr val="C00000"/>
                </a:solidFill>
              </a:rPr>
              <a:t>Charakteristika </a:t>
            </a:r>
            <a:r>
              <a:rPr lang="sk-SK" altLang="sk-SK" sz="2400" b="1" dirty="0" err="1" smtClean="0">
                <a:solidFill>
                  <a:srgbClr val="C00000"/>
                </a:solidFill>
              </a:rPr>
              <a:t>IO</a:t>
            </a:r>
            <a:r>
              <a:rPr lang="sk-SK" altLang="sk-SK" sz="2400" b="1" dirty="0" smtClean="0">
                <a:solidFill>
                  <a:srgbClr val="C00000"/>
                </a:solidFill>
              </a:rPr>
              <a:t> </a:t>
            </a:r>
            <a:r>
              <a:rPr lang="sk-SK" altLang="sk-SK" sz="2400" b="1" dirty="0" err="1" smtClean="0">
                <a:solidFill>
                  <a:srgbClr val="C00000"/>
                </a:solidFill>
              </a:rPr>
              <a:t>LM317</a:t>
            </a:r>
            <a:endParaRPr lang="sk-SK" alt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323528" y="1412776"/>
            <a:ext cx="8401050" cy="176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err="1" smtClean="0">
                <a:solidFill>
                  <a:schemeClr val="tx1"/>
                </a:solidFill>
              </a:rPr>
              <a:t>LM317</a:t>
            </a:r>
            <a:r>
              <a:rPr lang="sk-SK" altLang="sk-SK" sz="1800" dirty="0" smtClean="0">
                <a:solidFill>
                  <a:schemeClr val="tx1"/>
                </a:solidFill>
              </a:rPr>
              <a:t> je integrovaný obvod určený najmä pre regulovateľné zdroje.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smtClean="0">
                <a:solidFill>
                  <a:schemeClr val="tx1"/>
                </a:solidFill>
              </a:rPr>
              <a:t> Je zvláštny tým, že má iba tri vývody, pričom žiadny z vývodov nie je uzemnený.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smtClean="0">
                <a:solidFill>
                  <a:schemeClr val="tx1"/>
                </a:solidFill>
              </a:rPr>
              <a:t>Integrovaný obvod je pritom napájaný rozdielom napätia medzi vývodmi 2 a 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smtClean="0">
                <a:solidFill>
                  <a:schemeClr val="tx1"/>
                </a:solidFill>
              </a:rPr>
              <a:t>Aby obvod pracoval správne, musí byť medzi týmito vývodmi napätie najmenej 2,5 V a obvod musí byť zaťažený prúdom aspoň 5 </a:t>
            </a:r>
            <a:r>
              <a:rPr lang="sk-SK" altLang="sk-SK" sz="1800" dirty="0" err="1" smtClean="0">
                <a:solidFill>
                  <a:schemeClr val="tx1"/>
                </a:solidFill>
              </a:rPr>
              <a:t>mA</a:t>
            </a:r>
            <a:r>
              <a:rPr lang="sk-SK" altLang="sk-SK" sz="1800" dirty="0" smtClean="0">
                <a:solidFill>
                  <a:schemeClr val="tx1"/>
                </a:solidFill>
              </a:rPr>
              <a:t>.</a:t>
            </a:r>
          </a:p>
          <a:p>
            <a:endParaRPr lang="sk-SK" altLang="sk-SK" sz="2400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6" y="3191550"/>
            <a:ext cx="1905025" cy="33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Documents and Settings\Admin\Desktop\lm317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3236928"/>
            <a:ext cx="4320481" cy="334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178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47850"/>
            <a:ext cx="8894317" cy="32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323528" y="26064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v </a:t>
            </a:r>
            <a:r>
              <a:rPr lang="sk-SK" b="1" dirty="0" err="1" smtClean="0"/>
              <a:t>Multisime</a:t>
            </a:r>
            <a:r>
              <a:rPr lang="sk-SK" b="1" dirty="0" smtClean="0"/>
              <a:t> , zakreslite priebehy z osciloskopu postupne za usmerňovačom, filtrom, stabilizátorom.</a:t>
            </a:r>
          </a:p>
          <a:p>
            <a:r>
              <a:rPr lang="sk-SK" b="1" dirty="0" smtClean="0"/>
              <a:t>Odčítajte amplitúdu, periódu a výstupné napätie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2" b="7185"/>
          <a:stretch/>
        </p:blipFill>
        <p:spPr>
          <a:xfrm>
            <a:off x="251520" y="546488"/>
            <a:ext cx="8502650" cy="3026528"/>
          </a:xfrm>
          <a:prstGeom prst="rect">
            <a:avLst/>
          </a:prstGeom>
          <a:noFill/>
        </p:spPr>
      </p:pic>
      <p:graphicFrame>
        <p:nvGraphicFramePr>
          <p:cNvPr id="21" name="Tabuľ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039358"/>
              </p:ext>
            </p:extLst>
          </p:nvPr>
        </p:nvGraphicFramePr>
        <p:xfrm>
          <a:off x="323528" y="3460576"/>
          <a:ext cx="835863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27"/>
                <a:gridCol w="1671727"/>
                <a:gridCol w="1671727"/>
                <a:gridCol w="1671727"/>
                <a:gridCol w="1671727"/>
              </a:tblGrid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Označenie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Súčiastka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Typ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Parametre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Počet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BR1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1,5A, 100V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4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J1, J2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svorkovnica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 svorky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aseline="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1000µF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C2,C3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keramický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100nF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/>
                        <a:t>1µF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D1,D3,D4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1N4001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3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RV1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potenciometer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5,1K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240</a:t>
                      </a:r>
                      <a:r>
                        <a:rPr lang="el-GR" sz="1400" dirty="0" smtClean="0"/>
                        <a:t>Ω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LED</a:t>
                      </a:r>
                      <a:r>
                        <a:rPr lang="sk-SK" sz="1400" dirty="0" smtClean="0"/>
                        <a:t> 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323528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Prekresli v </a:t>
            </a:r>
            <a:r>
              <a:rPr lang="sk-SK" b="1" dirty="0" err="1" smtClean="0"/>
              <a:t>Multisime</a:t>
            </a:r>
            <a:r>
              <a:rPr lang="sk-SK" b="1" dirty="0" smtClean="0"/>
              <a:t>, pripoj osciloskop na vstup a výstup, porovnaj priebehy</a:t>
            </a:r>
          </a:p>
          <a:p>
            <a:pPr marL="342900" indent="-342900">
              <a:buAutoNum type="arabicPeriod"/>
            </a:pPr>
            <a:r>
              <a:rPr lang="sk-SK" b="1" dirty="0" smtClean="0"/>
              <a:t>Navrhni DPS v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Layoute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4356"/>
            <a:ext cx="9143999" cy="55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Opakovanie:</a:t>
            </a:r>
          </a:p>
          <a:p>
            <a:endParaRPr lang="sk-SK" b="1" dirty="0" smtClean="0"/>
          </a:p>
          <a:p>
            <a:pPr marL="342900" indent="-342900">
              <a:buFontTx/>
              <a:buAutoNum type="arabicPeriod"/>
            </a:pPr>
            <a:r>
              <a:rPr lang="sk-SK" dirty="0" smtClean="0"/>
              <a:t>Popíš postup merania napätia, prúdu a odporu</a:t>
            </a:r>
          </a:p>
          <a:p>
            <a:pPr marL="342900" indent="-342900">
              <a:buAutoNum type="arabicPeriod"/>
            </a:pPr>
            <a:r>
              <a:rPr lang="sk-SK" dirty="0" smtClean="0"/>
              <a:t>Definuj typy elektrických zdrojov</a:t>
            </a:r>
          </a:p>
          <a:p>
            <a:pPr marL="342900" indent="-342900">
              <a:buAutoNum type="arabicPeriod"/>
            </a:pPr>
            <a:r>
              <a:rPr lang="sk-SK" dirty="0" smtClean="0"/>
              <a:t>Definuj ideálny zdroj napätia a ideálny zdroj prúdu</a:t>
            </a:r>
          </a:p>
          <a:p>
            <a:pPr marL="342900" indent="-342900">
              <a:buAutoNum type="arabicPeriod"/>
            </a:pPr>
            <a:r>
              <a:rPr lang="sk-SK" dirty="0" smtClean="0"/>
              <a:t>Popíš blokovú schému lineárneho napájacieho zdroja</a:t>
            </a:r>
          </a:p>
          <a:p>
            <a:pPr marL="342900" indent="-342900">
              <a:buAutoNum type="arabicPeriod"/>
            </a:pPr>
            <a:r>
              <a:rPr lang="sk-SK" dirty="0" smtClean="0"/>
              <a:t> Popíš transformátor</a:t>
            </a:r>
          </a:p>
          <a:p>
            <a:pPr marL="342900" indent="-342900">
              <a:buAutoNum type="arabicPeriod"/>
            </a:pPr>
            <a:r>
              <a:rPr lang="sk-SK" dirty="0" smtClean="0"/>
              <a:t> Popíš usmerňovač</a:t>
            </a:r>
          </a:p>
          <a:p>
            <a:pPr marL="342900" indent="-342900">
              <a:buAutoNum type="arabicPeriod"/>
            </a:pPr>
            <a:r>
              <a:rPr lang="sk-SK" dirty="0" smtClean="0"/>
              <a:t> Popíš filter a stabilizátor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Lineárne napájacie zdroje </a:t>
            </a:r>
            <a:endParaRPr lang="sk-SK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5" y="839589"/>
            <a:ext cx="8746622" cy="12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67544" y="2214563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r>
              <a:rPr lang="sk-SK" sz="2000" b="1" dirty="0" smtClean="0"/>
              <a:t>Nevýhody lineárnych napájacích zdrojov: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Pomerne malá účinnosť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Veľká </a:t>
            </a:r>
            <a:r>
              <a:rPr lang="pt-BR" dirty="0" smtClean="0"/>
              <a:t>hmotnosť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Potreba chladenia, keď je veľký rozdiel medzi vstupným a výstupným napätím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Výstupné napätie je nižšie ako vstupné</a:t>
            </a:r>
          </a:p>
          <a:p>
            <a:endParaRPr lang="sk-SK" dirty="0"/>
          </a:p>
          <a:p>
            <a:r>
              <a:rPr lang="sk-SK" sz="2000" b="1" dirty="0" smtClean="0"/>
              <a:t>Výhody:</a:t>
            </a:r>
            <a:endParaRPr lang="sk-SK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 </a:t>
            </a:r>
            <a:r>
              <a:rPr lang="sk-SK" dirty="0"/>
              <a:t>ich činnosti </a:t>
            </a:r>
            <a:r>
              <a:rPr lang="sk-SK" dirty="0" smtClean="0"/>
              <a:t>nevznikajú </a:t>
            </a:r>
            <a:r>
              <a:rPr lang="sk-SK" dirty="0"/>
              <a:t>silné </a:t>
            </a:r>
            <a:r>
              <a:rPr lang="sk-SK" dirty="0" smtClean="0"/>
              <a:t>rušivé signály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</a:t>
            </a:r>
            <a:r>
              <a:rPr lang="sk-SK" dirty="0" smtClean="0"/>
              <a:t>ízka 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Ľahká použiteľnosť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1623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181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Elektrické zdroje: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51520" y="76470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ideálny zdroj napätia </a:t>
            </a:r>
            <a:r>
              <a:rPr lang="sk-SK" dirty="0"/>
              <a:t> </a:t>
            </a:r>
            <a:r>
              <a:rPr lang="sk-SK" dirty="0" smtClean="0"/>
              <a:t>- má </a:t>
            </a:r>
            <a:r>
              <a:rPr lang="sk-SK" dirty="0"/>
              <a:t>na póloch konštantné napätie bez ohľadu na pripojený vonkajší </a:t>
            </a:r>
            <a:r>
              <a:rPr lang="sk-SK" dirty="0" smtClean="0"/>
              <a:t>obvod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ideálny zdroj prúdu </a:t>
            </a:r>
            <a:r>
              <a:rPr lang="sk-SK" dirty="0"/>
              <a:t> </a:t>
            </a:r>
            <a:r>
              <a:rPr lang="sk-SK" dirty="0" smtClean="0"/>
              <a:t>- obvodom tečie </a:t>
            </a:r>
            <a:r>
              <a:rPr lang="sk-SK" dirty="0"/>
              <a:t>konštantný prúd bez ohľadu na pripojený vonkajší </a:t>
            </a:r>
            <a:r>
              <a:rPr lang="sk-SK" dirty="0" smtClean="0"/>
              <a:t>obvod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51520" y="2060848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Typy zdrojov </a:t>
            </a:r>
            <a:r>
              <a:rPr lang="sk-SK" b="1" dirty="0" smtClean="0">
                <a:solidFill>
                  <a:srgbClr val="FF0000"/>
                </a:solidFill>
              </a:rPr>
              <a:t>napätia</a:t>
            </a:r>
          </a:p>
          <a:p>
            <a:endParaRPr lang="sk-SK" b="1" dirty="0"/>
          </a:p>
          <a:p>
            <a:r>
              <a:rPr lang="sk-SK" b="1" dirty="0" smtClean="0"/>
              <a:t>Elektrochemický </a:t>
            </a:r>
            <a:r>
              <a:rPr lang="sk-SK" b="1" dirty="0"/>
              <a:t>zdroj</a:t>
            </a:r>
            <a:r>
              <a:rPr lang="sk-SK" dirty="0"/>
              <a:t> – neelektrostatické sily vznikajú chemickou reakciou elektród s elektrolytom. Príkladom je galvanický článok alebo </a:t>
            </a:r>
            <a:r>
              <a:rPr lang="sk-SK" dirty="0" smtClean="0"/>
              <a:t>akumulátor. </a:t>
            </a:r>
            <a:endParaRPr lang="sk-SK" dirty="0"/>
          </a:p>
          <a:p>
            <a:r>
              <a:rPr lang="sk-SK" b="1" dirty="0"/>
              <a:t>Fotoelektrický zdroj</a:t>
            </a:r>
            <a:r>
              <a:rPr lang="sk-SK" dirty="0"/>
              <a:t> – napätie v ňom vzniká vzájomným pôsobením svetla s elektrónmi v kovoch alebo polovodičoch. Príkladom je fotočlánok. Používa sa napríklad ako sekundárny napäťový zdroj v menších prístrojoch (kalkulačky atď.).</a:t>
            </a:r>
          </a:p>
          <a:p>
            <a:r>
              <a:rPr lang="sk-SK" b="1" dirty="0"/>
              <a:t>Termoelektrický zdroj</a:t>
            </a:r>
            <a:r>
              <a:rPr lang="sk-SK" dirty="0"/>
              <a:t> – napätie, ktoré vzniká na spoji dvoch rozličných kovov závisí od teploty spoja. Zdroj sa nazýva termočlánok. Napätie termočlánku je tým väčšie, čím väčší je teplotný rozdiel medzi zohrievaným spojom a voľnými koncami.</a:t>
            </a:r>
          </a:p>
          <a:p>
            <a:r>
              <a:rPr lang="sk-SK" b="1" dirty="0"/>
              <a:t>Elektrodynamický zdroj</a:t>
            </a:r>
            <a:r>
              <a:rPr lang="sk-SK" dirty="0"/>
              <a:t> – neelektrostatické sily v ňom vznikajú pohybom vodiča v magnetickom poli. Tento jav sa nazýva elektromagnetická indukcia. Na tomto princípe pracuje napríklad dynamo, alebo alternátor.</a:t>
            </a:r>
          </a:p>
          <a:p>
            <a:r>
              <a:rPr lang="sk-SK" b="1" dirty="0"/>
              <a:t>Mechanický zdroj</a:t>
            </a:r>
            <a:r>
              <a:rPr lang="sk-SK" dirty="0"/>
              <a:t> – náboje sa v ňom oddeľujú trením pásu a prenášajú sa jeho pohybom. Príkladom je </a:t>
            </a:r>
            <a:r>
              <a:rPr lang="sk-SK" dirty="0" err="1"/>
              <a:t>van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Graaffov</a:t>
            </a:r>
            <a:r>
              <a:rPr lang="sk-SK" dirty="0"/>
              <a:t> </a:t>
            </a:r>
            <a:r>
              <a:rPr lang="sk-SK" dirty="0" smtClean="0"/>
              <a:t>generátor - Napájací </a:t>
            </a:r>
            <a:r>
              <a:rPr lang="sk-SK" dirty="0"/>
              <a:t>zdroj</a:t>
            </a:r>
          </a:p>
        </p:txBody>
      </p:sp>
    </p:spTree>
    <p:extLst>
      <p:ext uri="{BB962C8B-B14F-4D97-AF65-F5344CB8AC3E}">
        <p14:creationId xmlns:p14="http://schemas.microsoft.com/office/powerpoint/2010/main" xmlns="" val="353563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Impulzové napájacie zdroje </a:t>
            </a:r>
            <a:endParaRPr lang="sk-SK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3" name="Obdĺžnik 2"/>
          <p:cNvSpPr/>
          <p:nvPr/>
        </p:nvSpPr>
        <p:spPr>
          <a:xfrm>
            <a:off x="395536" y="86599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Oproti klasickým (lineárnym) zdrojom </a:t>
            </a:r>
            <a:r>
              <a:rPr lang="sk-SK" dirty="0" smtClean="0"/>
              <a:t>majú </a:t>
            </a:r>
            <a:r>
              <a:rPr lang="sk-SK" b="1" dirty="0" smtClean="0"/>
              <a:t>výhody</a:t>
            </a:r>
            <a:r>
              <a:rPr lang="sk-SK" dirty="0" smtClean="0"/>
              <a:t>: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vysokú </a:t>
            </a:r>
            <a:r>
              <a:rPr lang="sk-SK" dirty="0"/>
              <a:t>účinnosť (až 90%)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malú </a:t>
            </a:r>
            <a:r>
              <a:rPr lang="pt-BR" dirty="0"/>
              <a:t>hmotnosť (iný transformátor)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malé </a:t>
            </a:r>
            <a:r>
              <a:rPr lang="sk-SK" dirty="0"/>
              <a:t>rozmery</a:t>
            </a:r>
          </a:p>
          <a:p>
            <a:r>
              <a:rPr lang="sk-SK" dirty="0" smtClean="0"/>
              <a:t> </a:t>
            </a:r>
          </a:p>
          <a:p>
            <a:r>
              <a:rPr lang="sk-SK" b="1" dirty="0"/>
              <a:t>N</a:t>
            </a:r>
            <a:r>
              <a:rPr lang="sk-SK" b="1" dirty="0" smtClean="0"/>
              <a:t>evýhoda</a:t>
            </a:r>
            <a:r>
              <a:rPr lang="sk-SK" dirty="0" smtClean="0"/>
              <a:t> </a:t>
            </a:r>
            <a:r>
              <a:rPr lang="sk-SK" dirty="0"/>
              <a:t>- pri ich činnosti vznikajú silné </a:t>
            </a:r>
            <a:r>
              <a:rPr lang="sk-SK" dirty="0" smtClean="0"/>
              <a:t>rušivé signály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Riadiace </a:t>
            </a:r>
            <a:r>
              <a:rPr lang="sk-SK" dirty="0"/>
              <a:t>obvody sú tvorené integrovaným </a:t>
            </a:r>
            <a:r>
              <a:rPr lang="sk-SK" dirty="0" smtClean="0"/>
              <a:t>obvodom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Požadujú </a:t>
            </a:r>
            <a:r>
              <a:rPr lang="sk-SK" smtClean="0"/>
              <a:t>špeciálny transformátor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496888" y="3272596"/>
            <a:ext cx="8251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Bloková schéma napájacieho zdroja so </a:t>
            </a:r>
            <a:r>
              <a:rPr lang="sk-SK" b="1" dirty="0" smtClean="0"/>
              <a:t>spojitou reguláciou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9" y="3683229"/>
            <a:ext cx="6811416" cy="176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7"/>
          <p:cNvSpPr/>
          <p:nvPr/>
        </p:nvSpPr>
        <p:spPr>
          <a:xfrm>
            <a:off x="683568" y="536392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F – filtre; U – usmerňovače; </a:t>
            </a:r>
            <a:r>
              <a:rPr lang="sk-SK" dirty="0" err="1"/>
              <a:t>Sp</a:t>
            </a:r>
            <a:r>
              <a:rPr lang="sk-SK" dirty="0"/>
              <a:t> – </a:t>
            </a:r>
            <a:r>
              <a:rPr lang="sk-SK" dirty="0" smtClean="0"/>
              <a:t>spínač; </a:t>
            </a:r>
            <a:r>
              <a:rPr lang="sk-SK" dirty="0" err="1" smtClean="0"/>
              <a:t>TR</a:t>
            </a:r>
            <a:r>
              <a:rPr lang="sk-SK" dirty="0" smtClean="0"/>
              <a:t> </a:t>
            </a:r>
            <a:r>
              <a:rPr lang="sk-SK" dirty="0"/>
              <a:t>– transformátor; ZV – spätná </a:t>
            </a:r>
            <a:r>
              <a:rPr lang="sk-SK" dirty="0" smtClean="0"/>
              <a:t>väzba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4009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Impulzové napájacie zdroje </a:t>
            </a:r>
            <a:endParaRPr lang="sk-SK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Obdĺžnik 1"/>
          <p:cNvSpPr/>
          <p:nvPr/>
        </p:nvSpPr>
        <p:spPr>
          <a:xfrm>
            <a:off x="251520" y="914395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Princíp činnosti: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striedové</a:t>
            </a:r>
            <a:r>
              <a:rPr lang="sk-SK" dirty="0" smtClean="0"/>
              <a:t> </a:t>
            </a:r>
            <a:r>
              <a:rPr lang="sk-SK" dirty="0"/>
              <a:t>sieťové U sa po prechode cez </a:t>
            </a:r>
            <a:r>
              <a:rPr lang="sk-SK" dirty="0" err="1"/>
              <a:t>odrušovací</a:t>
            </a:r>
            <a:r>
              <a:rPr lang="sk-SK" dirty="0"/>
              <a:t> </a:t>
            </a:r>
            <a:r>
              <a:rPr lang="sk-SK" dirty="0" smtClean="0"/>
              <a:t>filter F0 </a:t>
            </a:r>
            <a:r>
              <a:rPr lang="sk-SK" dirty="0"/>
              <a:t>usmerní usmerňovačom U1 a filtrom F1 </a:t>
            </a:r>
            <a:r>
              <a:rPr lang="sk-SK" dirty="0" smtClean="0"/>
              <a:t>sa vyhladí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spínačom </a:t>
            </a:r>
            <a:r>
              <a:rPr lang="sk-SK" dirty="0" err="1"/>
              <a:t>Sp</a:t>
            </a:r>
            <a:r>
              <a:rPr lang="sk-SK" dirty="0"/>
              <a:t> sa premení na striedavé </a:t>
            </a:r>
            <a:r>
              <a:rPr lang="sk-SK" dirty="0" smtClean="0"/>
              <a:t>napätie vyššej </a:t>
            </a:r>
            <a:r>
              <a:rPr lang="sk-SK" dirty="0"/>
              <a:t>frekvencie napr. </a:t>
            </a:r>
            <a:r>
              <a:rPr lang="sk-SK" dirty="0" err="1"/>
              <a:t>22kHz</a:t>
            </a:r>
            <a:r>
              <a:rPr lang="sk-SK" dirty="0"/>
              <a:t> (obdĺžnikový </a:t>
            </a:r>
            <a:r>
              <a:rPr lang="sk-SK" dirty="0" smtClean="0"/>
              <a:t>priebeh U</a:t>
            </a:r>
            <a:r>
              <a:rPr lang="sk-SK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transformátorom </a:t>
            </a:r>
            <a:r>
              <a:rPr lang="sk-SK" dirty="0" err="1"/>
              <a:t>TR</a:t>
            </a:r>
            <a:r>
              <a:rPr lang="sk-SK" dirty="0"/>
              <a:t> upraví na požadovanú veľkosť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usmerňovačom </a:t>
            </a:r>
            <a:r>
              <a:rPr lang="sk-SK" dirty="0"/>
              <a:t>U2 sa usmerní a filtrom F2 </a:t>
            </a:r>
            <a:r>
              <a:rPr lang="sk-SK" dirty="0" smtClean="0"/>
              <a:t>sa vyhladí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251520" y="285293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výstupné </a:t>
            </a:r>
            <a:r>
              <a:rPr lang="sk-SK" dirty="0"/>
              <a:t>U sa stabilizuje ovplyvňovaním </a:t>
            </a:r>
            <a:r>
              <a:rPr lang="sk-SK" dirty="0" smtClean="0"/>
              <a:t>funkcie spínača </a:t>
            </a:r>
            <a:r>
              <a:rPr lang="sk-SK" dirty="0"/>
              <a:t>cez obvod spätnej väzby ZV v </a:t>
            </a:r>
            <a:r>
              <a:rPr lang="sk-SK" dirty="0" smtClean="0"/>
              <a:t>impulznej forme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 </a:t>
            </a:r>
            <a:r>
              <a:rPr lang="sk-SK" dirty="0"/>
              <a:t>odchýlke výstupného U sa zmenou </a:t>
            </a:r>
            <a:r>
              <a:rPr lang="sk-SK" dirty="0" smtClean="0"/>
              <a:t>šírky spínacieho </a:t>
            </a:r>
            <a:r>
              <a:rPr lang="sk-SK" dirty="0"/>
              <a:t>impulzu zabezpečí </a:t>
            </a:r>
            <a:r>
              <a:rPr lang="sk-SK" dirty="0" smtClean="0"/>
              <a:t>stabilizácia výstupného </a:t>
            </a:r>
            <a:r>
              <a:rPr lang="sk-SK" dirty="0"/>
              <a:t>napätia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4221088"/>
            <a:ext cx="8028384" cy="20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58" y="1"/>
            <a:ext cx="4694641" cy="12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37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Impulzové napájacie zdroje </a:t>
            </a:r>
            <a:endParaRPr lang="sk-SK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3" name="Obdĺžnik 2"/>
          <p:cNvSpPr/>
          <p:nvPr/>
        </p:nvSpPr>
        <p:spPr>
          <a:xfrm>
            <a:off x="329888" y="771669"/>
            <a:ext cx="8418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Využitie spínaných zdrojov prináša so sebou </a:t>
            </a:r>
            <a:r>
              <a:rPr lang="sk-SK" b="1" dirty="0"/>
              <a:t>mnoho </a:t>
            </a:r>
            <a:r>
              <a:rPr lang="sk-SK" b="1" dirty="0" smtClean="0"/>
              <a:t>výhod</a:t>
            </a:r>
            <a:r>
              <a:rPr lang="sk-SK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M</a:t>
            </a:r>
            <a:r>
              <a:rPr lang="sk-SK" b="1" dirty="0" smtClean="0"/>
              <a:t>enšia </a:t>
            </a:r>
            <a:r>
              <a:rPr lang="sk-SK" b="1" dirty="0"/>
              <a:t>hmotnosť</a:t>
            </a:r>
            <a:r>
              <a:rPr lang="sk-SK" dirty="0"/>
              <a:t>,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Menšie rozmery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Vysoká účinnosť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C</a:t>
            </a:r>
            <a:r>
              <a:rPr lang="sk-SK" b="1" dirty="0" smtClean="0"/>
              <a:t>enová </a:t>
            </a:r>
            <a:r>
              <a:rPr lang="sk-SK" b="1" dirty="0"/>
              <a:t>výhodnosť</a:t>
            </a:r>
            <a:r>
              <a:rPr lang="sk-SK" dirty="0"/>
              <a:t> hlavne pri vysokých výkonoch.</a:t>
            </a:r>
          </a:p>
          <a:p>
            <a:endParaRPr lang="sk-SK" dirty="0" smtClean="0"/>
          </a:p>
          <a:p>
            <a:r>
              <a:rPr lang="sk-SK" b="1" dirty="0" smtClean="0"/>
              <a:t>Nevýhodou</a:t>
            </a:r>
            <a:r>
              <a:rPr lang="sk-SK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vzniknuté </a:t>
            </a:r>
            <a:r>
              <a:rPr lang="sk-SK" b="1" dirty="0"/>
              <a:t>spektrum rušenia </a:t>
            </a:r>
            <a:r>
              <a:rPr lang="sk-SK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nutnosť </a:t>
            </a:r>
            <a:r>
              <a:rPr lang="sk-SK" b="1" dirty="0"/>
              <a:t>špeciálneho transformátora</a:t>
            </a:r>
            <a:r>
              <a:rPr lang="sk-SK" dirty="0"/>
              <a:t>, čo má </a:t>
            </a:r>
            <a:r>
              <a:rPr lang="sk-SK" dirty="0" smtClean="0"/>
              <a:t>za následok </a:t>
            </a:r>
            <a:r>
              <a:rPr lang="sk-SK" dirty="0"/>
              <a:t>absenciu týchto zdrojov v amatérskych </a:t>
            </a:r>
            <a:r>
              <a:rPr lang="sk-SK" dirty="0" smtClean="0"/>
              <a:t>konštrukciách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60867" y="3762906"/>
            <a:ext cx="8387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Spínaný zdroj je riadený impulzmi, ktoré spínajú usmernené a vyfiltrované sieťové napätie.</a:t>
            </a:r>
          </a:p>
          <a:p>
            <a:endParaRPr lang="sk-SK" dirty="0" smtClean="0"/>
          </a:p>
          <a:p>
            <a:r>
              <a:rPr lang="sk-SK" b="1" dirty="0" smtClean="0"/>
              <a:t>Frekvencia </a:t>
            </a:r>
            <a:r>
              <a:rPr lang="sk-SK" b="1" dirty="0"/>
              <a:t>impulzov </a:t>
            </a:r>
            <a:r>
              <a:rPr lang="sk-SK" dirty="0"/>
              <a:t>býva väčšinou v rozsahu </a:t>
            </a:r>
            <a:r>
              <a:rPr lang="sk-SK" dirty="0" smtClean="0"/>
              <a:t>50kHz-100kHz</a:t>
            </a:r>
            <a:r>
              <a:rPr lang="sk-SK" dirty="0"/>
              <a:t>, čo nám umožňuje použiť </a:t>
            </a:r>
            <a:r>
              <a:rPr lang="sk-SK" b="1" dirty="0" smtClean="0"/>
              <a:t>menší transformátor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b="1" dirty="0"/>
              <a:t>nižšie filtračné kapacity</a:t>
            </a:r>
            <a:r>
              <a:rPr lang="sk-SK" dirty="0"/>
              <a:t> na výstupe v porovnaní so zapojením pracujúcim </a:t>
            </a:r>
            <a:r>
              <a:rPr lang="sk-SK" dirty="0" smtClean="0"/>
              <a:t>na frekvencii </a:t>
            </a:r>
            <a:r>
              <a:rPr lang="sk-SK" dirty="0"/>
              <a:t>50 Hz.</a:t>
            </a:r>
          </a:p>
        </p:txBody>
      </p:sp>
      <p:sp>
        <p:nvSpPr>
          <p:cNvPr id="8" name="Obdĺžnik 7"/>
          <p:cNvSpPr/>
          <p:nvPr/>
        </p:nvSpPr>
        <p:spPr>
          <a:xfrm>
            <a:off x="395536" y="560201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Stabilizácia výstupného napätia je riadená reguláciou prúdu v primárnom vinutí (</a:t>
            </a:r>
            <a:r>
              <a:rPr lang="sk-SK" dirty="0" smtClean="0"/>
              <a:t>väčšina dvojčinných </a:t>
            </a:r>
            <a:r>
              <a:rPr lang="sk-SK" dirty="0"/>
              <a:t>zapojení) alebo </a:t>
            </a:r>
            <a:r>
              <a:rPr lang="sk-SK" b="1" dirty="0"/>
              <a:t>prenášaním regulačnej odchýlky od referencie cez </a:t>
            </a:r>
            <a:r>
              <a:rPr lang="sk-SK" b="1" dirty="0" err="1"/>
              <a:t>optočlen</a:t>
            </a:r>
            <a:r>
              <a:rPr lang="sk-SK" b="1" dirty="0"/>
              <a:t> </a:t>
            </a:r>
            <a:r>
              <a:rPr lang="sk-SK" b="1" dirty="0" smtClean="0"/>
              <a:t>zo sekundárnej </a:t>
            </a:r>
            <a:r>
              <a:rPr lang="sk-SK" b="1" dirty="0"/>
              <a:t>na primárnu stranu </a:t>
            </a:r>
            <a:r>
              <a:rPr lang="sk-SK" dirty="0"/>
              <a:t>(väčšina jednočinných zapojení).</a:t>
            </a:r>
          </a:p>
        </p:txBody>
      </p:sp>
    </p:spTree>
    <p:extLst>
      <p:ext uri="{BB962C8B-B14F-4D97-AF65-F5344CB8AC3E}">
        <p14:creationId xmlns="" xmlns:p14="http://schemas.microsoft.com/office/powerpoint/2010/main" val="9820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Impulzové napájacie zdroje </a:t>
            </a:r>
            <a:endParaRPr lang="sk-SK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650584"/>
            <a:ext cx="8532440" cy="290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70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472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Základné druhy napájacích zdrojov - rozdelenie: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79512" y="24208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Lineárne zdroje </a:t>
            </a:r>
            <a:r>
              <a:rPr lang="sk-SK" dirty="0" smtClean="0"/>
              <a:t>– k nestabilizovanému zdroju pridáme stabilizačný prvok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Spínané zdroje </a:t>
            </a:r>
            <a:r>
              <a:rPr lang="sk-SK" dirty="0" smtClean="0"/>
              <a:t>– používajú spínací tranzistor, alebo transformátor s usmerňovačom</a:t>
            </a:r>
          </a:p>
        </p:txBody>
      </p:sp>
      <p:sp>
        <p:nvSpPr>
          <p:cNvPr id="7" name="Obdĺžnik 6"/>
          <p:cNvSpPr/>
          <p:nvPr/>
        </p:nvSpPr>
        <p:spPr>
          <a:xfrm>
            <a:off x="274292" y="932527"/>
            <a:ext cx="847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Napájací zdroj</a:t>
            </a:r>
            <a:r>
              <a:rPr lang="sk-SK" dirty="0"/>
              <a:t>, (v praxi aj menej presný pojem </a:t>
            </a:r>
            <a:r>
              <a:rPr lang="sk-SK" b="1" dirty="0"/>
              <a:t>napájanie</a:t>
            </a:r>
            <a:r>
              <a:rPr lang="sk-SK" dirty="0"/>
              <a:t>), je elektronický obvod, ktorý zabezpečuje elektrickú energiu požadovaných parametrov (obvykle s konštantným napätím) pre napájaný elektronický obvod; obvykle premenou elektrickej energie z iného zdroja.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79512" y="3429000"/>
            <a:ext cx="8280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Konštrukčné časti napájacích zdrojov: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Transformátor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Usmerňovač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Stabilizačný prvok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err="1" smtClean="0"/>
              <a:t>Optočleny</a:t>
            </a:r>
            <a:endParaRPr lang="sk-SK" sz="28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2071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.spseke.sk/zdroje/blokschz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706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Lineárne napájacie zdroje</a:t>
            </a:r>
            <a:endParaRPr lang="sk-SK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44" b="23279"/>
          <a:stretch>
            <a:fillRect/>
          </a:stretch>
        </p:blipFill>
        <p:spPr bwMode="auto">
          <a:xfrm>
            <a:off x="320709" y="4581128"/>
            <a:ext cx="838520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ovná spojovacia šípka 8"/>
          <p:cNvCxnSpPr/>
          <p:nvPr/>
        </p:nvCxnSpPr>
        <p:spPr>
          <a:xfrm flipH="1">
            <a:off x="971600" y="2996952"/>
            <a:ext cx="36004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>
            <a:off x="3059832" y="3068960"/>
            <a:ext cx="21602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4211960" y="3068960"/>
            <a:ext cx="50405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5292080" y="3068960"/>
            <a:ext cx="129614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1331640" y="306896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 cievky s feromagnetickým jadrom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3347864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Diódy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4788024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Kondenzátor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6588224" y="315374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Zenerova</a:t>
            </a:r>
            <a:r>
              <a:rPr lang="sk-SK" dirty="0" smtClean="0"/>
              <a:t> dióda,</a:t>
            </a:r>
          </a:p>
          <a:p>
            <a:r>
              <a:rPr lang="sk-SK" dirty="0" smtClean="0"/>
              <a:t>Integrovaný obvod,</a:t>
            </a:r>
          </a:p>
          <a:p>
            <a:r>
              <a:rPr lang="sk-SK" dirty="0" smtClean="0"/>
              <a:t>regulátor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7886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104456" cy="37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Transformátor: 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39"/>
            <a:ext cx="4572000" cy="275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148064" y="1886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Striedavý signál:</a:t>
            </a:r>
            <a:endParaRPr lang="sk-SK" sz="2400" b="1" dirty="0">
              <a:solidFill>
                <a:srgbClr val="C0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932040" y="692696"/>
            <a:ext cx="3995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= </a:t>
            </a:r>
            <a:r>
              <a:rPr lang="sk-SK" b="1" dirty="0" smtClean="0"/>
              <a:t>amplitúda</a:t>
            </a:r>
            <a:r>
              <a:rPr lang="sk-SK" dirty="0" smtClean="0"/>
              <a:t> (napäťová, prúdová)</a:t>
            </a:r>
          </a:p>
          <a:p>
            <a:r>
              <a:rPr lang="sk-SK" dirty="0" smtClean="0"/>
              <a:t>T = </a:t>
            </a:r>
            <a:r>
              <a:rPr lang="sk-SK" b="1" dirty="0" smtClean="0"/>
              <a:t>perióda</a:t>
            </a:r>
            <a:r>
              <a:rPr lang="sk-SK" dirty="0" smtClean="0"/>
              <a:t> (čas v sekundách za ktorý sa opakuje rovnaká poloha signálu, s)</a:t>
            </a:r>
          </a:p>
          <a:p>
            <a:r>
              <a:rPr lang="sk-SK" dirty="0" smtClean="0"/>
              <a:t>f = 1/T = </a:t>
            </a:r>
            <a:r>
              <a:rPr lang="sk-SK" b="1" dirty="0" smtClean="0"/>
              <a:t>frekvencia</a:t>
            </a:r>
            <a:r>
              <a:rPr lang="sk-SK" dirty="0" smtClean="0"/>
              <a:t> (počet opakovaní rovnakého stavu za jednotku času, Hz)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611560" y="3429000"/>
            <a:ext cx="72008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179512" y="55172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Primárna cievka </a:t>
            </a:r>
            <a:r>
              <a:rPr lang="sk-SK" dirty="0" smtClean="0"/>
              <a:t>		</a:t>
            </a:r>
            <a:r>
              <a:rPr lang="sk-SK" b="1" dirty="0" smtClean="0"/>
              <a:t>Sekundárna cievka</a:t>
            </a:r>
            <a:endParaRPr lang="sk-SK" b="1" dirty="0"/>
          </a:p>
        </p:txBody>
      </p:sp>
      <p:cxnSp>
        <p:nvCxnSpPr>
          <p:cNvPr id="12" name="Rovná spojovacia šípka 11"/>
          <p:cNvCxnSpPr/>
          <p:nvPr/>
        </p:nvCxnSpPr>
        <p:spPr>
          <a:xfrm flipV="1">
            <a:off x="3059832" y="3717032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57158" y="163086"/>
            <a:ext cx="83582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Transformátor:</a:t>
            </a:r>
            <a:r>
              <a:rPr lang="sk-SK" sz="2400" b="1" dirty="0">
                <a:solidFill>
                  <a:srgbClr val="C00000"/>
                </a:solidFill>
              </a:rPr>
              <a:t> </a:t>
            </a:r>
            <a:endParaRPr lang="sk-SK" sz="2400" b="1" dirty="0" smtClean="0">
              <a:solidFill>
                <a:srgbClr val="C00000"/>
              </a:solidFill>
            </a:endParaRPr>
          </a:p>
          <a:p>
            <a:endParaRPr lang="sk-SK" sz="2400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Jadro </a:t>
            </a:r>
            <a:r>
              <a:rPr lang="sk-SK" sz="2000" dirty="0"/>
              <a:t>z mäkkej ocele (uzavreté)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Primárna </a:t>
            </a:r>
            <a:r>
              <a:rPr lang="sk-SK" sz="2000" dirty="0"/>
              <a:t>cievka (N</a:t>
            </a:r>
            <a:r>
              <a:rPr lang="sk-SK" sz="2000" baseline="-25000" dirty="0"/>
              <a:t>1</a:t>
            </a:r>
            <a:r>
              <a:rPr lang="sk-SK" sz="2000" dirty="0"/>
              <a:t>, U</a:t>
            </a:r>
            <a:r>
              <a:rPr lang="sk-SK" sz="2000" baseline="-25000" dirty="0"/>
              <a:t>1</a:t>
            </a:r>
            <a:r>
              <a:rPr lang="sk-SK" sz="2000" dirty="0"/>
              <a:t>, I</a:t>
            </a:r>
            <a:r>
              <a:rPr lang="sk-SK" sz="2000" baseline="-25000" dirty="0"/>
              <a:t>1</a:t>
            </a:r>
            <a:r>
              <a:rPr lang="sk-SK" sz="2000" dirty="0"/>
              <a:t> ) je pripojená na zdroj striedavého prúdu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Sekundárna </a:t>
            </a:r>
            <a:r>
              <a:rPr lang="sk-SK" sz="2000" dirty="0"/>
              <a:t>cievka (N</a:t>
            </a:r>
            <a:r>
              <a:rPr lang="sk-SK" sz="2000" baseline="-25000" dirty="0"/>
              <a:t>2</a:t>
            </a:r>
            <a:r>
              <a:rPr lang="sk-SK" sz="2000" dirty="0"/>
              <a:t>, U</a:t>
            </a:r>
            <a:r>
              <a:rPr lang="sk-SK" sz="2000" baseline="-25000" dirty="0"/>
              <a:t>2</a:t>
            </a:r>
            <a:r>
              <a:rPr lang="sk-SK" sz="2000" dirty="0"/>
              <a:t>, I</a:t>
            </a:r>
            <a:r>
              <a:rPr lang="sk-SK" sz="2000" baseline="-25000" dirty="0"/>
              <a:t>2</a:t>
            </a:r>
            <a:r>
              <a:rPr lang="sk-SK" sz="2000" dirty="0"/>
              <a:t>) slúži ako zdroj transformovaného prúdu a napätia</a:t>
            </a:r>
          </a:p>
          <a:p>
            <a:endParaRPr lang="sk-SK" dirty="0"/>
          </a:p>
        </p:txBody>
      </p:sp>
      <p:pic>
        <p:nvPicPr>
          <p:cNvPr id="11268" name="Picture 4" descr="fyzika-transformator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62280"/>
            <a:ext cx="7000924" cy="447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20928"/>
            <a:ext cx="6840760" cy="57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899592" y="1793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Popis parametrov signálu z osciloskopu (amplitúda, perióda, frekvencia)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7544" y="76063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Definuj pojmy a jednotky, zakresli signál: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Kladná amplitúda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Záporná amplitúda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Perióda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Frekvencia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Vymenuj </a:t>
            </a:r>
            <a:r>
              <a:rPr lang="sk-SK" b="1" dirty="0" smtClean="0"/>
              <a:t>bloky lineárneho napájacieho zdroja </a:t>
            </a:r>
            <a:r>
              <a:rPr lang="sk-SK" dirty="0" smtClean="0"/>
              <a:t>a priebeh signálu za blokom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Definuj </a:t>
            </a:r>
            <a:r>
              <a:rPr lang="sk-SK" b="1" dirty="0" smtClean="0"/>
              <a:t>ideálny zdroj napätia </a:t>
            </a:r>
            <a:r>
              <a:rPr lang="sk-SK" dirty="0" smtClean="0"/>
              <a:t>a </a:t>
            </a:r>
            <a:r>
              <a:rPr lang="sk-SK" b="1" dirty="0" smtClean="0"/>
              <a:t>ideálny zdroj prúdu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 Vymenuj </a:t>
            </a:r>
            <a:r>
              <a:rPr lang="sk-SK" b="1" dirty="0" smtClean="0"/>
              <a:t>typy elektrických zdrojov napätia 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 Definuj </a:t>
            </a:r>
            <a:r>
              <a:rPr lang="sk-SK" b="1" dirty="0" smtClean="0"/>
              <a:t>transformátor,</a:t>
            </a:r>
            <a:r>
              <a:rPr lang="sk-SK" dirty="0" smtClean="0"/>
              <a:t> účinnosť transformátora a transformátorový pomer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 Zakresli </a:t>
            </a:r>
            <a:r>
              <a:rPr lang="sk-SK" b="1" dirty="0" smtClean="0"/>
              <a:t>jednocestný usmerňovač </a:t>
            </a:r>
            <a:r>
              <a:rPr lang="sk-SK" dirty="0" smtClean="0"/>
              <a:t>a výstupný signál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Zakresli </a:t>
            </a:r>
            <a:r>
              <a:rPr lang="sk-SK" b="1" dirty="0" smtClean="0"/>
              <a:t>dvojcestný usmerňovač </a:t>
            </a:r>
            <a:r>
              <a:rPr lang="sk-SK" dirty="0" smtClean="0"/>
              <a:t>a výstupný signál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1520" y="15902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Opakovanie: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-27384"/>
            <a:ext cx="779303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Transformátor + usmerňovač 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pic>
        <p:nvPicPr>
          <p:cNvPr id="1026" name="Picture 2" descr="Súbor:Halfwave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74390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23528" y="404664"/>
            <a:ext cx="2980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Jednocestný usmerňovač:</a:t>
            </a:r>
          </a:p>
          <a:p>
            <a:endParaRPr lang="sk-SK" b="1" dirty="0"/>
          </a:p>
        </p:txBody>
      </p:sp>
      <p:pic>
        <p:nvPicPr>
          <p:cNvPr id="1028" name="Picture 4" descr="Súbor:Full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61" y="2780928"/>
            <a:ext cx="7429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67544" y="2492896"/>
            <a:ext cx="26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2. Dvojcestný usmerňovač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611560" y="4653136"/>
            <a:ext cx="444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3</a:t>
            </a:r>
            <a:r>
              <a:rPr lang="sk-SK" b="1" dirty="0" smtClean="0"/>
              <a:t>. Dvojcestný usmerňovač – </a:t>
            </a:r>
            <a:r>
              <a:rPr lang="sk-SK" b="1" dirty="0" err="1" smtClean="0"/>
              <a:t>Greatzov</a:t>
            </a:r>
            <a:r>
              <a:rPr lang="sk-SK" b="1" dirty="0" smtClean="0"/>
              <a:t> mostík</a:t>
            </a:r>
            <a:endParaRPr lang="sk-SK" b="1" dirty="0"/>
          </a:p>
        </p:txBody>
      </p:sp>
      <p:pic>
        <p:nvPicPr>
          <p:cNvPr id="11" name="Picture 2" descr="Súbor:Gratz rectifie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7429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1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9002</TotalTime>
  <Words>966</Words>
  <Application>Microsoft Office PowerPoint</Application>
  <PresentationFormat>Prezentácia na obrazovke (4:3)</PresentationFormat>
  <Paragraphs>205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Juraj</cp:lastModifiedBy>
  <cp:revision>248</cp:revision>
  <dcterms:created xsi:type="dcterms:W3CDTF">2013-02-01T18:44:01Z</dcterms:created>
  <dcterms:modified xsi:type="dcterms:W3CDTF">2017-03-18T19:29:17Z</dcterms:modified>
</cp:coreProperties>
</file>