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2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60" r:id="rId10"/>
    <p:sldId id="358" r:id="rId11"/>
    <p:sldId id="359" r:id="rId12"/>
    <p:sldId id="361" r:id="rId13"/>
    <p:sldId id="363" r:id="rId14"/>
    <p:sldId id="321" r:id="rId15"/>
    <p:sldId id="324" r:id="rId16"/>
    <p:sldId id="364" r:id="rId17"/>
    <p:sldId id="365" r:id="rId18"/>
    <p:sldId id="366" r:id="rId19"/>
    <p:sldId id="350" r:id="rId20"/>
    <p:sldId id="369" r:id="rId21"/>
    <p:sldId id="351" r:id="rId22"/>
    <p:sldId id="303" r:id="rId23"/>
    <p:sldId id="309" r:id="rId24"/>
    <p:sldId id="304" r:id="rId25"/>
    <p:sldId id="305" r:id="rId26"/>
    <p:sldId id="296" r:id="rId27"/>
    <p:sldId id="297" r:id="rId28"/>
    <p:sldId id="288" r:id="rId29"/>
    <p:sldId id="311" r:id="rId30"/>
    <p:sldId id="326" r:id="rId31"/>
    <p:sldId id="325" r:id="rId32"/>
    <p:sldId id="306" r:id="rId33"/>
    <p:sldId id="313" r:id="rId34"/>
    <p:sldId id="329" r:id="rId35"/>
    <p:sldId id="372" r:id="rId36"/>
    <p:sldId id="373" r:id="rId37"/>
    <p:sldId id="377" r:id="rId38"/>
    <p:sldId id="374" r:id="rId39"/>
    <p:sldId id="378" r:id="rId40"/>
    <p:sldId id="375" r:id="rId41"/>
    <p:sldId id="376" r:id="rId42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3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0763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3" y="4589224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3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8D4-A106-461F-BB91-C39D6822152E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7249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8D4-A106-461F-BB91-C39D6822152E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724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8D4-A106-461F-BB91-C39D6822152E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724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8D4-A106-461F-BB91-C39D6822152E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7249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8D4-A106-461F-BB91-C39D6822152E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724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260648"/>
            <a:ext cx="8572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Označenie a jednotky napätia, prúdu,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Meranie napätia, prúdu a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Ohmov zákon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Kirchoffove</a:t>
            </a:r>
            <a:r>
              <a:rPr lang="sk-SK" dirty="0" smtClean="0"/>
              <a:t> zákony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Rezistor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Kondenzátor</a:t>
            </a:r>
          </a:p>
          <a:p>
            <a:pPr marL="342900" indent="-342900">
              <a:buAutoNum type="arabicPeriod"/>
            </a:pPr>
            <a:r>
              <a:rPr lang="sk-SK" dirty="0" smtClean="0"/>
              <a:t>Dióda</a:t>
            </a:r>
          </a:p>
          <a:p>
            <a:pPr marL="342900" indent="-342900">
              <a:buAutoNum type="arabicPeriod"/>
            </a:pPr>
            <a:r>
              <a:rPr lang="sk-SK" dirty="0" smtClean="0"/>
              <a:t>LED dióda</a:t>
            </a:r>
          </a:p>
          <a:p>
            <a:pPr marL="342900" indent="-342900">
              <a:buAutoNum type="arabicPeriod"/>
            </a:pPr>
            <a:r>
              <a:rPr lang="sk-SK" dirty="0" smtClean="0"/>
              <a:t> Tranzistor</a:t>
            </a:r>
          </a:p>
          <a:p>
            <a:pPr marL="342900" indent="-342900">
              <a:buAutoNum type="arabicPeriod"/>
            </a:pPr>
            <a:r>
              <a:rPr lang="sk-SK" dirty="0" smtClean="0"/>
              <a:t> Zapojenie odporov a výpočet odporov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431436" cy="405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Transformátor: 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39"/>
            <a:ext cx="4211960" cy="25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148064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Striedavý signál: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148064" y="764704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= </a:t>
            </a:r>
            <a:r>
              <a:rPr lang="sk-SK" b="1" dirty="0" smtClean="0"/>
              <a:t>amplitúda</a:t>
            </a:r>
            <a:r>
              <a:rPr lang="sk-SK" dirty="0" smtClean="0"/>
              <a:t> (napäťová, prúdová)</a:t>
            </a:r>
          </a:p>
          <a:p>
            <a:r>
              <a:rPr lang="sk-SK" dirty="0" smtClean="0"/>
              <a:t>T = </a:t>
            </a:r>
            <a:r>
              <a:rPr lang="sk-SK" b="1" dirty="0" smtClean="0"/>
              <a:t>perióda</a:t>
            </a:r>
            <a:r>
              <a:rPr lang="sk-SK" dirty="0" smtClean="0"/>
              <a:t> (čas v sekundách)</a:t>
            </a:r>
          </a:p>
          <a:p>
            <a:r>
              <a:rPr lang="sk-SK" dirty="0" smtClean="0"/>
              <a:t>f = 1/T = </a:t>
            </a:r>
            <a:r>
              <a:rPr lang="sk-SK" b="1" dirty="0" smtClean="0"/>
              <a:t>frekvencia</a:t>
            </a:r>
            <a:r>
              <a:rPr lang="sk-SK" dirty="0" smtClean="0"/>
              <a:t> (počet opakovaní rovnakého stavu za jednotku času, Hz)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755576" y="3429000"/>
            <a:ext cx="72008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395536" y="55172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Primárna cievka </a:t>
            </a:r>
            <a:r>
              <a:rPr lang="sk-SK" dirty="0" smtClean="0"/>
              <a:t>		</a:t>
            </a:r>
            <a:r>
              <a:rPr lang="sk-SK" b="1" dirty="0" smtClean="0"/>
              <a:t>Sekundárna cievka</a:t>
            </a:r>
            <a:endParaRPr lang="sk-SK" b="1" dirty="0"/>
          </a:p>
        </p:txBody>
      </p:sp>
      <p:cxnSp>
        <p:nvCxnSpPr>
          <p:cNvPr id="12" name="Rovná spojovacia šípka 11"/>
          <p:cNvCxnSpPr/>
          <p:nvPr/>
        </p:nvCxnSpPr>
        <p:spPr>
          <a:xfrm flipV="1">
            <a:off x="3347864" y="3717032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57158" y="163086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Transformátor:</a:t>
            </a:r>
            <a:r>
              <a:rPr lang="sk-SK" sz="2400" b="1" dirty="0">
                <a:solidFill>
                  <a:srgbClr val="C00000"/>
                </a:solidFill>
              </a:rPr>
              <a:t> </a:t>
            </a:r>
            <a:endParaRPr lang="sk-SK" sz="2400" b="1" dirty="0" smtClean="0">
              <a:solidFill>
                <a:srgbClr val="C00000"/>
              </a:solidFill>
            </a:endParaRPr>
          </a:p>
          <a:p>
            <a:endParaRPr lang="sk-SK" sz="24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Jadro </a:t>
            </a:r>
            <a:r>
              <a:rPr lang="sk-SK" sz="2000" dirty="0"/>
              <a:t>z mäkkej ocele (uzavreté)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Primárna </a:t>
            </a:r>
            <a:r>
              <a:rPr lang="sk-SK" sz="2000" dirty="0"/>
              <a:t>cievka (N</a:t>
            </a:r>
            <a:r>
              <a:rPr lang="sk-SK" sz="2000" baseline="-25000" dirty="0"/>
              <a:t>1</a:t>
            </a:r>
            <a:r>
              <a:rPr lang="sk-SK" sz="2000" dirty="0"/>
              <a:t>, U</a:t>
            </a:r>
            <a:r>
              <a:rPr lang="sk-SK" sz="2000" baseline="-25000" dirty="0"/>
              <a:t>1</a:t>
            </a:r>
            <a:r>
              <a:rPr lang="sk-SK" sz="2000" dirty="0"/>
              <a:t>, I</a:t>
            </a:r>
            <a:r>
              <a:rPr lang="sk-SK" sz="2000" baseline="-25000" dirty="0"/>
              <a:t>1</a:t>
            </a:r>
            <a:r>
              <a:rPr lang="sk-SK" sz="2000" dirty="0"/>
              <a:t> ) je pripojená na zdroj striedavého prúdu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Sekundárna </a:t>
            </a:r>
            <a:r>
              <a:rPr lang="sk-SK" sz="2000" dirty="0"/>
              <a:t>cievka (N</a:t>
            </a:r>
            <a:r>
              <a:rPr lang="sk-SK" sz="2000" baseline="-25000" dirty="0"/>
              <a:t>2</a:t>
            </a:r>
            <a:r>
              <a:rPr lang="sk-SK" sz="2000" dirty="0"/>
              <a:t>, U</a:t>
            </a:r>
            <a:r>
              <a:rPr lang="sk-SK" sz="2000" baseline="-25000" dirty="0"/>
              <a:t>2</a:t>
            </a:r>
            <a:r>
              <a:rPr lang="sk-SK" sz="2000" dirty="0"/>
              <a:t>, I</a:t>
            </a:r>
            <a:r>
              <a:rPr lang="sk-SK" sz="2000" baseline="-25000" dirty="0"/>
              <a:t>2</a:t>
            </a:r>
            <a:r>
              <a:rPr lang="sk-SK" sz="2000" dirty="0"/>
              <a:t>) slúži ako zdroj transformovaného prúdu a napätia</a:t>
            </a:r>
          </a:p>
          <a:p>
            <a:endParaRPr lang="sk-SK" dirty="0"/>
          </a:p>
        </p:txBody>
      </p:sp>
      <p:pic>
        <p:nvPicPr>
          <p:cNvPr id="11268" name="Picture 4" descr="fyzika-transformator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62280"/>
            <a:ext cx="7000924" cy="447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-27384"/>
            <a:ext cx="779303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 + usmerňovač 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26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439025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404664"/>
            <a:ext cx="298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Jednocestný usmerňovač:</a:t>
            </a:r>
          </a:p>
          <a:p>
            <a:endParaRPr lang="sk-SK" b="1" dirty="0"/>
          </a:p>
        </p:txBody>
      </p:sp>
      <p:pic>
        <p:nvPicPr>
          <p:cNvPr id="1028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1" y="2780928"/>
            <a:ext cx="7429500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67544" y="2492896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Dvojcestný usmerňovač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11560" y="4653136"/>
            <a:ext cx="44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3</a:t>
            </a:r>
            <a:r>
              <a:rPr lang="sk-SK" b="1" dirty="0" smtClean="0"/>
              <a:t>. Dvojcestný usmerňovač – </a:t>
            </a:r>
            <a:r>
              <a:rPr lang="sk-SK" b="1" dirty="0" err="1" smtClean="0"/>
              <a:t>Greatzov</a:t>
            </a:r>
            <a:r>
              <a:rPr lang="sk-SK" b="1" dirty="0" smtClean="0"/>
              <a:t> mostík</a:t>
            </a:r>
            <a:endParaRPr lang="sk-SK" b="1" dirty="0"/>
          </a:p>
        </p:txBody>
      </p:sp>
      <p:pic>
        <p:nvPicPr>
          <p:cNvPr id="11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742950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6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Filtrovanie napätia po usmernení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" name="Picture 5" descr="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7" t="6656" r="13102" b="20987"/>
          <a:stretch/>
        </p:blipFill>
        <p:spPr bwMode="auto">
          <a:xfrm>
            <a:off x="379481" y="1385454"/>
            <a:ext cx="8135846" cy="31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6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152599"/>
            <a:ext cx="7793038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Kondenzátor = filter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" name="Obrázok 9" descr="průběh napětí za usměrňovač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778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95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88916" y="1361249"/>
            <a:ext cx="66976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Z </a:t>
            </a:r>
            <a:r>
              <a:rPr lang="cs-CZ" altLang="sk-SK" dirty="0" err="1" smtClean="0"/>
              <a:t>definicie</a:t>
            </a:r>
            <a:r>
              <a:rPr lang="cs-CZ" altLang="sk-SK" dirty="0" smtClean="0"/>
              <a:t> </a:t>
            </a:r>
            <a:r>
              <a:rPr lang="cs-CZ" altLang="sk-SK" dirty="0"/>
              <a:t>Faradu vyplývá </a:t>
            </a:r>
            <a:r>
              <a:rPr lang="cs-CZ" altLang="sk-SK" dirty="0" err="1" smtClean="0"/>
              <a:t>vzťah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</a:t>
            </a:r>
            <a:r>
              <a:rPr lang="cs-CZ" altLang="sk-SK" dirty="0" smtClean="0"/>
              <a:t>Q/U</a:t>
            </a:r>
            <a:r>
              <a:rPr lang="cs-CZ" altLang="sk-SK" baseline="-25000" dirty="0" smtClean="0"/>
              <a:t>r</a:t>
            </a:r>
            <a:r>
              <a:rPr lang="cs-CZ" altLang="sk-SK" dirty="0" smtClean="0"/>
              <a:t>=(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·t ) / U</a:t>
            </a:r>
            <a:r>
              <a:rPr lang="cs-CZ" altLang="sk-SK" baseline="-25000" dirty="0"/>
              <a:t>r</a:t>
            </a: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Dosadíme vzorec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/>
              <a:t>čas t = 0,5·T a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napätie</a:t>
            </a:r>
            <a:r>
              <a:rPr lang="cs-CZ" altLang="sk-SK" dirty="0" smtClean="0"/>
              <a:t> </a:t>
            </a:r>
            <a:r>
              <a:rPr lang="cs-CZ" altLang="sk-SK" dirty="0"/>
              <a:t>U</a:t>
            </a:r>
            <a:r>
              <a:rPr lang="cs-CZ" altLang="sk-SK" baseline="-25000" dirty="0"/>
              <a:t>r</a:t>
            </a:r>
            <a:r>
              <a:rPr lang="cs-CZ" altLang="sk-SK" dirty="0"/>
              <a:t> = </a:t>
            </a:r>
            <a:r>
              <a:rPr lang="cs-CZ" altLang="sk-SK" dirty="0" err="1"/>
              <a:t>U</a:t>
            </a:r>
            <a:r>
              <a:rPr lang="cs-CZ" altLang="sk-SK" baseline="-25000" dirty="0" err="1"/>
              <a:t>max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·0,5·T ) / (U</a:t>
            </a:r>
            <a:r>
              <a:rPr lang="cs-CZ" altLang="sk-SK" baseline="-25000" dirty="0"/>
              <a:t>m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)</a:t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Po </a:t>
            </a:r>
            <a:r>
              <a:rPr lang="cs-CZ" altLang="sk-SK" dirty="0" err="1" smtClean="0"/>
              <a:t>dosadení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vzorca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frekvenciu</a:t>
            </a:r>
            <a:r>
              <a:rPr lang="cs-CZ" altLang="sk-SK" dirty="0" smtClean="0"/>
              <a:t> </a:t>
            </a:r>
            <a:r>
              <a:rPr lang="cs-CZ" altLang="sk-SK" dirty="0"/>
              <a:t>f = 1 / T a </a:t>
            </a:r>
            <a:r>
              <a:rPr lang="cs-CZ" altLang="sk-SK" dirty="0" err="1" smtClean="0"/>
              <a:t>jednoduchej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úprave</a:t>
            </a:r>
            <a:r>
              <a:rPr lang="cs-CZ" altLang="sk-SK" dirty="0" smtClean="0"/>
              <a:t> </a:t>
            </a:r>
            <a:r>
              <a:rPr lang="cs-CZ" altLang="sk-SK" dirty="0"/>
              <a:t>dostaneme výsledný </a:t>
            </a:r>
            <a:r>
              <a:rPr lang="cs-CZ" altLang="sk-SK" dirty="0" err="1" smtClean="0"/>
              <a:t>vzťah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endParaRPr lang="cs-CZ" altLang="sk-SK" b="1" dirty="0" smtClean="0"/>
          </a:p>
          <a:p>
            <a:pPr eaLnBrk="1" hangingPunct="1"/>
            <a:r>
              <a:rPr lang="cs-CZ" altLang="sk-SK" b="1" dirty="0" smtClean="0"/>
              <a:t>C </a:t>
            </a:r>
            <a:r>
              <a:rPr lang="cs-CZ" altLang="sk-SK" b="1" dirty="0"/>
              <a:t>= </a:t>
            </a:r>
            <a:r>
              <a:rPr lang="cs-CZ" altLang="sk-SK" b="1" dirty="0" err="1"/>
              <a:t>I</a:t>
            </a:r>
            <a:r>
              <a:rPr lang="cs-CZ" altLang="sk-SK" b="1" baseline="-25000" dirty="0" err="1"/>
              <a:t>m</a:t>
            </a:r>
            <a:r>
              <a:rPr lang="cs-CZ" altLang="sk-SK" b="1" dirty="0"/>
              <a:t> / [ </a:t>
            </a:r>
            <a:r>
              <a:rPr lang="cs-CZ" altLang="sk-SK" b="1" dirty="0" err="1"/>
              <a:t>2f</a:t>
            </a:r>
            <a:r>
              <a:rPr lang="cs-CZ" altLang="sk-SK" b="1" dirty="0"/>
              <a:t>·(U</a:t>
            </a:r>
            <a:r>
              <a:rPr lang="cs-CZ" altLang="sk-SK" b="1" baseline="-25000" dirty="0"/>
              <a:t>m</a:t>
            </a:r>
            <a:r>
              <a:rPr lang="cs-CZ" altLang="sk-SK" b="1" dirty="0"/>
              <a:t> - U</a:t>
            </a:r>
            <a:r>
              <a:rPr lang="cs-CZ" altLang="sk-SK" b="1" baseline="-25000" dirty="0"/>
              <a:t>x</a:t>
            </a:r>
            <a:r>
              <a:rPr lang="cs-CZ" altLang="sk-SK" b="1" dirty="0"/>
              <a:t>) ]</a:t>
            </a:r>
            <a:r>
              <a:rPr lang="cs-CZ" altLang="sk-SK" dirty="0"/>
              <a:t/>
            </a:r>
            <a:br>
              <a:rPr lang="cs-CZ" altLang="sk-SK" dirty="0"/>
            </a:br>
            <a:endParaRPr lang="sk-SK" altLang="sk-SK" dirty="0"/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142844" y="4335485"/>
            <a:ext cx="7488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U</a:t>
            </a:r>
            <a:r>
              <a:rPr lang="cs-CZ" altLang="sk-SK" baseline="-25000" dirty="0"/>
              <a:t>m</a:t>
            </a:r>
            <a:r>
              <a:rPr lang="cs-CZ" altLang="sk-SK" dirty="0"/>
              <a:t> = maximální </a:t>
            </a:r>
            <a:r>
              <a:rPr lang="cs-CZ" altLang="sk-SK" dirty="0" err="1" smtClean="0"/>
              <a:t>napetie</a:t>
            </a:r>
            <a:r>
              <a:rPr lang="cs-CZ" altLang="sk-SK" dirty="0" smtClean="0"/>
              <a:t> </a:t>
            </a:r>
            <a:r>
              <a:rPr lang="cs-CZ" altLang="sk-SK" dirty="0"/>
              <a:t>na </a:t>
            </a:r>
            <a:r>
              <a:rPr lang="cs-CZ" altLang="sk-SK" dirty="0" smtClean="0"/>
              <a:t>výstupe; </a:t>
            </a:r>
            <a:r>
              <a:rPr lang="cs-CZ" altLang="sk-SK" dirty="0"/>
              <a:t>[U</a:t>
            </a:r>
            <a:r>
              <a:rPr lang="cs-CZ" altLang="sk-SK" baseline="-25000" dirty="0"/>
              <a:t>m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x</a:t>
            </a:r>
            <a:r>
              <a:rPr lang="cs-CZ" altLang="sk-SK" dirty="0"/>
              <a:t> = </a:t>
            </a:r>
            <a:r>
              <a:rPr lang="cs-CZ" altLang="sk-SK" dirty="0" err="1" smtClean="0"/>
              <a:t>minimálne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napätie</a:t>
            </a:r>
            <a:r>
              <a:rPr lang="cs-CZ" altLang="sk-SK" dirty="0" smtClean="0"/>
              <a:t> </a:t>
            </a:r>
            <a:r>
              <a:rPr lang="cs-CZ" altLang="sk-SK" dirty="0"/>
              <a:t>na </a:t>
            </a:r>
            <a:r>
              <a:rPr lang="cs-CZ" altLang="sk-SK" dirty="0" smtClean="0"/>
              <a:t>výstupe </a:t>
            </a:r>
            <a:r>
              <a:rPr lang="cs-CZ" altLang="sk-SK" dirty="0" err="1" smtClean="0"/>
              <a:t>pri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maximálnej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záťaži</a:t>
            </a:r>
            <a:r>
              <a:rPr lang="cs-CZ" altLang="sk-SK" dirty="0"/>
              <a:t>; [U</a:t>
            </a:r>
            <a:r>
              <a:rPr lang="cs-CZ" altLang="sk-SK" baseline="-25000" dirty="0"/>
              <a:t>x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r</a:t>
            </a:r>
            <a:r>
              <a:rPr lang="cs-CZ" altLang="sk-SK" dirty="0"/>
              <a:t> = </a:t>
            </a:r>
            <a:r>
              <a:rPr lang="cs-CZ" altLang="sk-SK" dirty="0" err="1" smtClean="0"/>
              <a:t>rozdiel</a:t>
            </a:r>
            <a:r>
              <a:rPr lang="cs-CZ" altLang="sk-SK" dirty="0" smtClean="0"/>
              <a:t> </a:t>
            </a:r>
            <a:r>
              <a:rPr lang="cs-CZ" altLang="sk-SK" dirty="0"/>
              <a:t>U</a:t>
            </a:r>
            <a:r>
              <a:rPr lang="cs-CZ" altLang="sk-SK" baseline="-25000" dirty="0"/>
              <a:t>m</a:t>
            </a:r>
            <a:r>
              <a:rPr lang="cs-CZ" altLang="sk-SK" dirty="0"/>
              <a:t> a U</a:t>
            </a:r>
            <a:r>
              <a:rPr lang="cs-CZ" altLang="sk-SK" baseline="-25000" dirty="0"/>
              <a:t>x</a:t>
            </a:r>
            <a:r>
              <a:rPr lang="cs-CZ" altLang="sk-SK" dirty="0"/>
              <a:t>; [U</a:t>
            </a:r>
            <a:r>
              <a:rPr lang="cs-CZ" altLang="sk-SK" baseline="-25000" dirty="0"/>
              <a:t>r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 = </a:t>
            </a:r>
            <a:r>
              <a:rPr lang="cs-CZ" altLang="sk-SK" dirty="0" err="1" smtClean="0"/>
              <a:t>maximálny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prúd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odoberaný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zdroja</a:t>
            </a:r>
            <a:r>
              <a:rPr lang="cs-CZ" altLang="sk-SK" dirty="0" smtClean="0"/>
              <a:t>; </a:t>
            </a:r>
            <a:r>
              <a:rPr lang="cs-CZ" altLang="sk-SK" dirty="0"/>
              <a:t>[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]=A</a:t>
            </a:r>
            <a:br>
              <a:rPr lang="cs-CZ" altLang="sk-SK" dirty="0"/>
            </a:br>
            <a:r>
              <a:rPr lang="cs-CZ" altLang="sk-SK" dirty="0"/>
              <a:t>t = </a:t>
            </a:r>
            <a:r>
              <a:rPr lang="cs-CZ" altLang="sk-SK" dirty="0" err="1" smtClean="0"/>
              <a:t>približný</a:t>
            </a:r>
            <a:r>
              <a:rPr lang="cs-CZ" altLang="sk-SK" dirty="0" smtClean="0"/>
              <a:t> </a:t>
            </a:r>
            <a:r>
              <a:rPr lang="cs-CZ" altLang="sk-SK" dirty="0"/>
              <a:t>čas, po </a:t>
            </a:r>
            <a:r>
              <a:rPr lang="cs-CZ" altLang="sk-SK" dirty="0" err="1" smtClean="0"/>
              <a:t>ktorý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sa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filtračný</a:t>
            </a:r>
            <a:r>
              <a:rPr lang="cs-CZ" altLang="sk-SK" dirty="0" smtClean="0"/>
              <a:t> </a:t>
            </a:r>
            <a:r>
              <a:rPr lang="cs-CZ" altLang="sk-SK" dirty="0"/>
              <a:t>kondenzátor </a:t>
            </a:r>
            <a:r>
              <a:rPr lang="cs-CZ" altLang="sk-SK" dirty="0" err="1" smtClean="0"/>
              <a:t>vybíja</a:t>
            </a:r>
            <a:r>
              <a:rPr lang="cs-CZ" altLang="sk-SK" dirty="0" smtClean="0"/>
              <a:t>; </a:t>
            </a:r>
            <a:r>
              <a:rPr lang="cs-CZ" altLang="sk-SK" dirty="0"/>
              <a:t>[t]=s</a:t>
            </a:r>
            <a:br>
              <a:rPr lang="cs-CZ" altLang="sk-SK" dirty="0"/>
            </a:br>
            <a:r>
              <a:rPr lang="cs-CZ" altLang="sk-SK" dirty="0"/>
              <a:t>T = perioda; [T]=s</a:t>
            </a:r>
            <a:br>
              <a:rPr lang="cs-CZ" altLang="sk-SK" dirty="0"/>
            </a:br>
            <a:r>
              <a:rPr lang="cs-CZ" altLang="sk-SK" dirty="0"/>
              <a:t>C = kapacita </a:t>
            </a:r>
            <a:r>
              <a:rPr lang="cs-CZ" altLang="sk-SK" dirty="0" err="1" smtClean="0"/>
              <a:t>filtračného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kondenzátora</a:t>
            </a:r>
            <a:r>
              <a:rPr lang="cs-CZ" altLang="sk-SK" dirty="0" smtClean="0"/>
              <a:t>; </a:t>
            </a:r>
            <a:r>
              <a:rPr lang="cs-CZ" altLang="sk-SK" dirty="0"/>
              <a:t>[C]=F</a:t>
            </a:r>
            <a:br>
              <a:rPr lang="cs-CZ" altLang="sk-SK" dirty="0"/>
            </a:br>
            <a:r>
              <a:rPr lang="cs-CZ" altLang="sk-SK" dirty="0"/>
              <a:t>f = </a:t>
            </a:r>
            <a:r>
              <a:rPr lang="cs-CZ" altLang="sk-SK" dirty="0" err="1" smtClean="0"/>
              <a:t>frekvencia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striedavého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napätia</a:t>
            </a:r>
            <a:r>
              <a:rPr lang="cs-CZ" altLang="sk-SK" dirty="0" smtClean="0"/>
              <a:t>; </a:t>
            </a:r>
            <a:r>
              <a:rPr lang="cs-CZ" altLang="sk-SK" dirty="0"/>
              <a:t>[f]=Hz (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/>
              <a:t>el. </a:t>
            </a:r>
            <a:r>
              <a:rPr lang="cs-CZ" altLang="sk-SK" dirty="0" err="1" smtClean="0"/>
              <a:t>sieť</a:t>
            </a:r>
            <a:r>
              <a:rPr lang="cs-CZ" altLang="sk-SK" dirty="0" smtClean="0"/>
              <a:t> </a:t>
            </a:r>
            <a:r>
              <a:rPr lang="cs-CZ" altLang="sk-SK" dirty="0"/>
              <a:t>50Hz)</a:t>
            </a:r>
            <a:endParaRPr lang="sk-SK" altLang="sk-SK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1406" y="428604"/>
            <a:ext cx="7793038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Kondenzátor = filter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pic>
        <p:nvPicPr>
          <p:cNvPr id="10" name="Obrázok 9" descr="průběh napětí za usměrňovač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0" y="0"/>
            <a:ext cx="4643470" cy="22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757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7681" y="116632"/>
            <a:ext cx="8846319" cy="146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Transformátor+ usmerňovač+ kondenzátor+ regulátor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95592" cy="35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5536" y="5229200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sk-SK" altLang="sk-SK" dirty="0">
                <a:solidFill>
                  <a:srgbClr val="000810"/>
                </a:solidFill>
              </a:rPr>
              <a:t>Výstupné regulované jednosmerné napätie je bez zvlnenia, vhodné je pre napájanie všetkých elektronických obvodov.</a:t>
            </a:r>
          </a:p>
        </p:txBody>
      </p:sp>
    </p:spTree>
    <p:extLst>
      <p:ext uri="{BB962C8B-B14F-4D97-AF65-F5344CB8AC3E}">
        <p14:creationId xmlns="" xmlns:p14="http://schemas.microsoft.com/office/powerpoint/2010/main" val="4232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11172" y="76470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Stabilizácia </a:t>
            </a:r>
            <a:r>
              <a:rPr lang="sk-SK" b="1" dirty="0" err="1" smtClean="0"/>
              <a:t>Zenerovou</a:t>
            </a:r>
            <a:r>
              <a:rPr lang="sk-SK" b="1" dirty="0" smtClean="0"/>
              <a:t> diódou</a:t>
            </a:r>
          </a:p>
          <a:p>
            <a:r>
              <a:rPr lang="sk-SK" dirty="0" smtClean="0"/>
              <a:t>Stabilizácia napätia u základného druhu lineárnych zdrojov sa dosahuje tak, že k obvodu napájanému z nestabilizovaného zdroja vyššieho napätia cez vhodný </a:t>
            </a:r>
            <a:r>
              <a:rPr lang="sk-SK" dirty="0" err="1" smtClean="0"/>
              <a:t>rezistor</a:t>
            </a:r>
            <a:r>
              <a:rPr lang="sk-SK" dirty="0" smtClean="0"/>
              <a:t> je paralelne zapojený prvok, ktorého </a:t>
            </a:r>
            <a:r>
              <a:rPr lang="sk-SK" dirty="0" err="1" smtClean="0"/>
              <a:t>voltampérová</a:t>
            </a:r>
            <a:r>
              <a:rPr lang="sk-SK" dirty="0" smtClean="0"/>
              <a:t> charakteristika vykazuje prudký nárast prúdu pri požadovanom napätí. Takýmto prvkom je </a:t>
            </a:r>
            <a:r>
              <a:rPr lang="sk-SK" dirty="0" err="1" smtClean="0"/>
              <a:t>Zenerova</a:t>
            </a:r>
            <a:r>
              <a:rPr lang="sk-SK" dirty="0" smtClean="0"/>
              <a:t> dióda, ktorá sa vyrába v širokom rozsahu prahových napätí.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05" b="43336"/>
          <a:stretch/>
        </p:blipFill>
        <p:spPr bwMode="auto">
          <a:xfrm>
            <a:off x="3563888" y="4121668"/>
            <a:ext cx="3672408" cy="249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634"/>
          <a:stretch/>
        </p:blipFill>
        <p:spPr bwMode="auto">
          <a:xfrm>
            <a:off x="414662" y="2774989"/>
            <a:ext cx="3149226" cy="38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Stabilizátor napätia</a:t>
            </a:r>
            <a:endParaRPr lang="sk-S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6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Stabilizátor napätia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k-SK" altLang="sk-SK" sz="2400" b="1" dirty="0" smtClean="0">
              <a:solidFill>
                <a:srgbClr val="C00000"/>
              </a:solidFill>
            </a:endParaRPr>
          </a:p>
          <a:p>
            <a:pPr algn="l"/>
            <a:r>
              <a:rPr lang="sk-SK" altLang="sk-SK" sz="2400" b="1" dirty="0" smtClean="0">
                <a:solidFill>
                  <a:srgbClr val="C00000"/>
                </a:solidFill>
              </a:rPr>
              <a:t>Charakteristika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IO</a:t>
            </a:r>
            <a:r>
              <a:rPr lang="sk-SK" altLang="sk-SK" sz="2400" b="1" dirty="0" smtClean="0">
                <a:solidFill>
                  <a:srgbClr val="C00000"/>
                </a:solidFill>
              </a:rPr>
              <a:t>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LM317</a:t>
            </a:r>
            <a:endParaRPr lang="sk-SK" alt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251520" y="1412776"/>
            <a:ext cx="8401050" cy="176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err="1" smtClean="0">
                <a:solidFill>
                  <a:schemeClr val="tx1"/>
                </a:solidFill>
              </a:rPr>
              <a:t>LM317</a:t>
            </a:r>
            <a:r>
              <a:rPr lang="sk-SK" altLang="sk-SK" sz="1800" dirty="0" smtClean="0">
                <a:solidFill>
                  <a:schemeClr val="tx1"/>
                </a:solidFill>
              </a:rPr>
              <a:t> je integrovaný obvod určený najmä pre regulovateľné zdroje.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 Je zvláštny tým, že má iba tri vývody, pričom žiadny z vývodov nie je uzemnený.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Integrovaný obvod je pritom napájaný rozdielom napätia medzi vývodmi 2 a 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Aby obvod pracoval správne, musí byť medzi týmito vývodmi napätie najmenej 2,5 V a obvod musí byť zaťažený prúdom aspoň 5 </a:t>
            </a:r>
            <a:r>
              <a:rPr lang="sk-SK" altLang="sk-SK" sz="1800" dirty="0" err="1" smtClean="0">
                <a:solidFill>
                  <a:schemeClr val="tx1"/>
                </a:solidFill>
              </a:rPr>
              <a:t>mA</a:t>
            </a:r>
            <a:r>
              <a:rPr lang="sk-SK" altLang="sk-SK" sz="1800" dirty="0" smtClean="0">
                <a:solidFill>
                  <a:schemeClr val="tx1"/>
                </a:solidFill>
              </a:rPr>
              <a:t>.</a:t>
            </a:r>
          </a:p>
          <a:p>
            <a:endParaRPr lang="sk-SK" altLang="sk-SK" sz="24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67" y="3501008"/>
            <a:ext cx="17281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\Desktop\lm317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09015" y="3501354"/>
            <a:ext cx="3763385" cy="291768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1259632" y="63720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1   2   3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3178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546488"/>
            <a:ext cx="8502650" cy="3026528"/>
          </a:xfrm>
          <a:prstGeom prst="rect">
            <a:avLst/>
          </a:prstGeom>
          <a:noFill/>
        </p:spPr>
      </p:pic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039358"/>
              </p:ext>
            </p:extLst>
          </p:nvPr>
        </p:nvGraphicFramePr>
        <p:xfrm>
          <a:off x="323528" y="3460576"/>
          <a:ext cx="835863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27"/>
                <a:gridCol w="1671727"/>
                <a:gridCol w="1671727"/>
                <a:gridCol w="1671727"/>
                <a:gridCol w="1671727"/>
              </a:tblGrid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Označenie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Súčiastka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Typ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Parametre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Počet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BR1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1,5A, 100V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J1, J2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svorkovnica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 svorky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aseline="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1000µF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C2,C3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keramický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100nF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1µF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D1,D3,D4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1N4001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RV1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potenciometer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5,1K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240</a:t>
                      </a:r>
                      <a:r>
                        <a:rPr lang="el-GR" sz="1400" dirty="0" smtClean="0"/>
                        <a:t>Ω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LED</a:t>
                      </a:r>
                      <a:r>
                        <a:rPr lang="sk-SK" sz="1400" dirty="0" smtClean="0"/>
                        <a:t> 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23528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, pripoj osciloskop na vstup a výstup, porovnaj priebehy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Navrhni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18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Elektrické zdroje: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1520" y="7647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ideálny zdroj napätia </a:t>
            </a:r>
            <a:r>
              <a:rPr lang="sk-SK" dirty="0"/>
              <a:t> </a:t>
            </a:r>
            <a:r>
              <a:rPr lang="sk-SK" dirty="0" smtClean="0"/>
              <a:t>- má </a:t>
            </a:r>
            <a:r>
              <a:rPr lang="sk-SK" dirty="0"/>
              <a:t>na póloch konštantné napätie bez ohľadu na pripojený vonkajší </a:t>
            </a:r>
            <a:r>
              <a:rPr lang="sk-SK" dirty="0" smtClean="0"/>
              <a:t>obvod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ideálny zdroj prúdu </a:t>
            </a:r>
            <a:r>
              <a:rPr lang="sk-SK" dirty="0"/>
              <a:t> </a:t>
            </a:r>
            <a:r>
              <a:rPr lang="sk-SK" dirty="0" smtClean="0"/>
              <a:t>- obvodom tečie </a:t>
            </a:r>
            <a:r>
              <a:rPr lang="sk-SK" dirty="0"/>
              <a:t>konštantný prúd bez ohľadu na pripojený vonkajší </a:t>
            </a:r>
            <a:r>
              <a:rPr lang="sk-SK" dirty="0" smtClean="0"/>
              <a:t>obvod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51520" y="206084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Typy zdrojov </a:t>
            </a:r>
            <a:r>
              <a:rPr lang="sk-SK" b="1" dirty="0" smtClean="0">
                <a:solidFill>
                  <a:srgbClr val="FF0000"/>
                </a:solidFill>
              </a:rPr>
              <a:t>napätia</a:t>
            </a:r>
          </a:p>
          <a:p>
            <a:endParaRPr lang="sk-SK" b="1" dirty="0"/>
          </a:p>
          <a:p>
            <a:r>
              <a:rPr lang="sk-SK" b="1" dirty="0" smtClean="0"/>
              <a:t>Elektrochemický </a:t>
            </a:r>
            <a:r>
              <a:rPr lang="sk-SK" b="1" dirty="0"/>
              <a:t>zdroj</a:t>
            </a:r>
            <a:r>
              <a:rPr lang="sk-SK" dirty="0"/>
              <a:t> – neelektrostatické sily vznikajú chemickou reakciou elektród s elektrolytom. Príkladom je galvanický článok alebo </a:t>
            </a:r>
            <a:r>
              <a:rPr lang="sk-SK" dirty="0" smtClean="0"/>
              <a:t>akumulátor. </a:t>
            </a:r>
            <a:endParaRPr lang="sk-SK" dirty="0"/>
          </a:p>
          <a:p>
            <a:r>
              <a:rPr lang="sk-SK" b="1" dirty="0"/>
              <a:t>Fotoelektrický zdroj</a:t>
            </a:r>
            <a:r>
              <a:rPr lang="sk-SK" dirty="0"/>
              <a:t> – napätie v ňom vzniká vzájomným pôsobením svetla s elektrónmi v kovoch alebo polovodičoch. Príkladom je fotočlánok. Používa sa napríklad ako sekundárny napäťový zdroj v menších prístrojoch (kalkulačky atď.).</a:t>
            </a:r>
          </a:p>
          <a:p>
            <a:r>
              <a:rPr lang="sk-SK" b="1" dirty="0"/>
              <a:t>Termoelektrický zdroj</a:t>
            </a:r>
            <a:r>
              <a:rPr lang="sk-SK" dirty="0"/>
              <a:t> – napätie, ktoré vzniká na spoji dvoch rozličných kovov závisí od teploty spoja. Zdroj sa nazýva termočlánok. Napätie termočlánku je tým väčšie, čím väčší je teplotný rozdiel medzi zohrievaným spojom a voľnými koncami.</a:t>
            </a:r>
          </a:p>
          <a:p>
            <a:r>
              <a:rPr lang="sk-SK" b="1" dirty="0"/>
              <a:t>Elektrodynamický zdroj</a:t>
            </a:r>
            <a:r>
              <a:rPr lang="sk-SK" dirty="0"/>
              <a:t> – neelektrostatické sily v ňom vznikajú pohybom vodiča v magnetickom poli. Tento jav sa nazýva elektromagnetická indukcia. Na tomto princípe pracuje napríklad dynamo, alebo alternátor.</a:t>
            </a:r>
          </a:p>
          <a:p>
            <a:r>
              <a:rPr lang="sk-SK" b="1" dirty="0"/>
              <a:t>Mechanický zdroj</a:t>
            </a:r>
            <a:r>
              <a:rPr lang="sk-SK" dirty="0"/>
              <a:t> – náboje sa v ňom oddeľujú trením pásu a prenášajú sa jeho pohybom. Príkladom je </a:t>
            </a:r>
            <a:r>
              <a:rPr lang="sk-SK" dirty="0" err="1"/>
              <a:t>van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Graaffov</a:t>
            </a:r>
            <a:r>
              <a:rPr lang="sk-SK" dirty="0"/>
              <a:t> </a:t>
            </a:r>
            <a:r>
              <a:rPr lang="sk-SK" dirty="0" smtClean="0"/>
              <a:t>generátor - Napájací </a:t>
            </a:r>
            <a:r>
              <a:rPr lang="sk-SK" dirty="0"/>
              <a:t>zdroj</a:t>
            </a:r>
          </a:p>
        </p:txBody>
      </p:sp>
    </p:spTree>
    <p:extLst>
      <p:ext uri="{BB962C8B-B14F-4D97-AF65-F5344CB8AC3E}">
        <p14:creationId xmlns="" xmlns:p14="http://schemas.microsoft.com/office/powerpoint/2010/main" val="353563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9143999" cy="55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47850"/>
            <a:ext cx="8894317" cy="32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79512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Lineárny napájací zdroj s LM317</a:t>
            </a:r>
            <a:endParaRPr lang="sk-SK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63770"/>
            <a:ext cx="8413001" cy="39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Jednocestný usmerňovač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57158" y="607220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 priebeh na osciloskope, určte amplitúdu a periódu</a:t>
            </a:r>
          </a:p>
          <a:p>
            <a:pPr marL="342900" indent="-342900">
              <a:buAutoNum type="arabicPeriod"/>
            </a:pPr>
            <a:r>
              <a:rPr lang="sk-SK" dirty="0" smtClean="0"/>
              <a:t>Zapojte v kontaktnej ploche a pripojte osciloskop, odčítajte amplitúdu  a periódu</a:t>
            </a:r>
            <a:endParaRPr lang="sk-SK" dirty="0"/>
          </a:p>
        </p:txBody>
      </p:sp>
      <p:pic>
        <p:nvPicPr>
          <p:cNvPr id="6" name="Picture 2" descr="http://alzat.szm.com/zdroje/jednocestny/schem_jcusm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000528" cy="254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Dvojcestný usmerňovač</a:t>
            </a:r>
            <a:endParaRPr lang="sk-SK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7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57158" y="595102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 priebeh na osciloskope, určte amplitúdu a periódu</a:t>
            </a:r>
          </a:p>
          <a:p>
            <a:pPr marL="342900" indent="-342900">
              <a:buAutoNum type="arabicPeriod"/>
            </a:pPr>
            <a:r>
              <a:rPr lang="sk-SK" dirty="0" smtClean="0"/>
              <a:t>Zapojte v kontaktnej ploche a pripojte osciloskop, odčítajte amplitúdu  a periódu</a:t>
            </a:r>
            <a:endParaRPr lang="sk-SK" dirty="0"/>
          </a:p>
        </p:txBody>
      </p:sp>
      <p:pic>
        <p:nvPicPr>
          <p:cNvPr id="6" name="Picture 2" descr="http://alzat.szm.com/zdroje/dvojcestny/schema_dcusm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664296" cy="2682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97" y="1961456"/>
            <a:ext cx="828320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Dvojcestný usmerňovač s </a:t>
            </a:r>
            <a:r>
              <a:rPr lang="sk-SK" b="1" dirty="0" err="1" smtClean="0"/>
              <a:t>Greatzovým</a:t>
            </a:r>
            <a:r>
              <a:rPr lang="sk-SK" b="1" dirty="0" smtClean="0"/>
              <a:t> mostíkom</a:t>
            </a:r>
          </a:p>
          <a:p>
            <a:r>
              <a:rPr lang="sk-SK" dirty="0" smtClean="0"/>
              <a:t>1. Zakreslite v </a:t>
            </a:r>
            <a:r>
              <a:rPr lang="sk-SK" dirty="0" err="1" smtClean="0"/>
              <a:t>Multisime</a:t>
            </a:r>
            <a:r>
              <a:rPr lang="sk-SK" dirty="0" smtClean="0"/>
              <a:t> a odčítajte amplitúdu a periódu</a:t>
            </a:r>
          </a:p>
          <a:p>
            <a:r>
              <a:rPr lang="sk-SK" dirty="0" smtClean="0"/>
              <a:t>2. Zapojte na kontaktnej ploche a pripojte na osciloskop</a:t>
            </a:r>
            <a:endParaRPr lang="sk-SK" dirty="0"/>
          </a:p>
        </p:txBody>
      </p:sp>
      <p:pic>
        <p:nvPicPr>
          <p:cNvPr id="4" name="Picture 4" descr="http://web.spseke.sk/zdroje/dvojcestny/mosusko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96752"/>
            <a:ext cx="3658454" cy="157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Dvojcestný usmerňovač + filter</a:t>
            </a:r>
            <a:endParaRPr lang="sk-SK" b="1" dirty="0"/>
          </a:p>
        </p:txBody>
      </p:sp>
      <p:pic>
        <p:nvPicPr>
          <p:cNvPr id="6" name="Picture 4" descr="http://web.spseke.sk/zdroje/dvojcestny/mosusko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670481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39552" y="40050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Navrhnite v </a:t>
            </a:r>
            <a:r>
              <a:rPr lang="sk-SK" dirty="0" err="1" smtClean="0"/>
              <a:t>Multisime</a:t>
            </a:r>
            <a:r>
              <a:rPr lang="sk-SK" dirty="0" smtClean="0"/>
              <a:t>, ak diódy sú typu 1N4002, Rz=1000 Ohmov, primárne vinutie má odpor 0,1 Ohmov. Filter neuvažujte. Napätie na primárnej cievke je 230V. Napätie na sekundárnej cievke je 23V. C=100uF. Na </a:t>
            </a:r>
            <a:r>
              <a:rPr lang="sk-SK" dirty="0" err="1" smtClean="0"/>
              <a:t>Rz</a:t>
            </a:r>
            <a:r>
              <a:rPr lang="sk-SK" dirty="0" smtClean="0"/>
              <a:t> pripojte osciloskop.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050"/>
            <a:ext cx="7786710" cy="4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42844" y="26064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Dvojcestný usmerňovač + filter</a:t>
            </a:r>
          </a:p>
          <a:p>
            <a:pPr marL="342900" indent="-342900">
              <a:buAutoNum type="arabicPeriod"/>
            </a:pPr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, odčítajte amplitúdu a periódu</a:t>
            </a:r>
          </a:p>
          <a:p>
            <a:pPr marL="342900" indent="-342900">
              <a:buAutoNum type="arabicPeriod"/>
            </a:pPr>
            <a:r>
              <a:rPr lang="sk-SK" dirty="0" smtClean="0"/>
              <a:t>Zapojte na kontaktnej ploche a pripojte na osciloskop, odčítajte amplitúdu a periódu</a:t>
            </a:r>
            <a:endParaRPr lang="sk-SK" dirty="0"/>
          </a:p>
        </p:txBody>
      </p:sp>
      <p:pic>
        <p:nvPicPr>
          <p:cNvPr id="4" name="Picture 4" descr="http://web.spseke.sk/zdroje/dvojcestny/mosusko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824748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12968" cy="305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Dvojcestný usmerňovač + filter + stabilizátor</a:t>
            </a:r>
          </a:p>
          <a:p>
            <a:r>
              <a:rPr lang="sk-SK" dirty="0" smtClean="0"/>
              <a:t>1. Zapojte v </a:t>
            </a:r>
            <a:r>
              <a:rPr lang="sk-SK" dirty="0" err="1" smtClean="0"/>
              <a:t>Multisime</a:t>
            </a:r>
            <a:r>
              <a:rPr lang="sk-SK" dirty="0" smtClean="0"/>
              <a:t>, pripojte osciloskop, skontrolujte priebeh napätí na sekundárnej cievke a na stabilizátore podľa obrázka.</a:t>
            </a:r>
          </a:p>
          <a:p>
            <a:r>
              <a:rPr lang="sk-SK" dirty="0" smtClean="0"/>
              <a:t>2. Zapojte na kontaktnej ploche a pripojte na osciloskop.</a:t>
            </a:r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52" b="7185"/>
          <a:stretch/>
        </p:blipFill>
        <p:spPr>
          <a:xfrm>
            <a:off x="389830" y="546488"/>
            <a:ext cx="8502650" cy="30265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88593"/>
            <a:ext cx="8315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353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simuláciu napájacieho zdroja, a navrhnite DPS v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6876256" y="11663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C2, C3 – obmedzenie rušenia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948264" y="836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C4 - filtračné</a:t>
            </a:r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755576" y="3501008"/>
          <a:ext cx="7992890" cy="305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920450">
                <a:tc>
                  <a:txBody>
                    <a:bodyPr/>
                    <a:lstStyle/>
                    <a:p>
                      <a:r>
                        <a:rPr lang="sk-SK" dirty="0" smtClean="0"/>
                        <a:t>Merací bod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Priebeh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Amplitúda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Perióda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Frekvencia</a:t>
                      </a:r>
                      <a:endParaRPr lang="sk-SK" dirty="0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402472"/>
            <a:ext cx="8502650" cy="3026528"/>
          </a:xfrm>
          <a:prstGeom prst="rect">
            <a:avLst/>
          </a:prstGeom>
          <a:noFill/>
        </p:spPr>
      </p:pic>
      <p:sp>
        <p:nvSpPr>
          <p:cNvPr id="5" name="Ovál 4"/>
          <p:cNvSpPr/>
          <p:nvPr/>
        </p:nvSpPr>
        <p:spPr>
          <a:xfrm>
            <a:off x="1115616" y="5486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1043608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403648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2267744" y="11967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2267744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1403648" y="558924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3347864" y="306896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1403648" y="50131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3347864" y="1196752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7452320" y="27089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7308304" y="306896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1403648" y="623731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4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Elektrochemické zdroje: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3/3a/Galvanicky_cla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96932"/>
            <a:ext cx="5056593" cy="293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95536" y="5157192"/>
            <a:ext cx="692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Akumulátory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Galvanické články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724128" y="1296932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Baterky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Hodinky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Mobilné telefóny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Prenosné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Fotoaparáty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Kamery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Nevýhody: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Nízky výkon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Malá životnosť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Síran zinočnatý			Síran meďnatý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0617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142852"/>
            <a:ext cx="8502650" cy="3026528"/>
          </a:xfrm>
          <a:prstGeom prst="rect">
            <a:avLst/>
          </a:prstGeom>
          <a:noFill/>
        </p:spPr>
      </p:pic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039358"/>
              </p:ext>
            </p:extLst>
          </p:nvPr>
        </p:nvGraphicFramePr>
        <p:xfrm>
          <a:off x="323528" y="3356992"/>
          <a:ext cx="835863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27"/>
                <a:gridCol w="1671727"/>
                <a:gridCol w="1671727"/>
                <a:gridCol w="1671727"/>
                <a:gridCol w="1671727"/>
              </a:tblGrid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Označenie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Súčiastka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Typ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Parametre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Počet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BR1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1,5A, 100V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J1, J2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svorkovnica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 svorky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aseline="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1000µF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C2,C3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keramický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100nF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1µF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D1,D3,D4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1N4001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RV1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potenciometer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5,1K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240</a:t>
                      </a:r>
                      <a:r>
                        <a:rPr lang="el-GR" sz="1400" dirty="0" smtClean="0"/>
                        <a:t>Ω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LED</a:t>
                      </a:r>
                      <a:r>
                        <a:rPr lang="sk-SK" sz="1400" dirty="0" smtClean="0"/>
                        <a:t> 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47850"/>
            <a:ext cx="8894317" cy="32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9143999" cy="55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71414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 Lineárny napájací zdroj: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 </a:t>
            </a:r>
            <a:r>
              <a:rPr lang="sk-SK" b="1" dirty="0" smtClean="0"/>
              <a:t>jednocestný usmerňovač </a:t>
            </a:r>
            <a:r>
              <a:rPr lang="sk-SK" dirty="0" smtClean="0"/>
              <a:t>pre transformátor s </a:t>
            </a:r>
            <a:r>
              <a:rPr lang="sk-SK" dirty="0" err="1" smtClean="0"/>
              <a:t>transf</a:t>
            </a:r>
            <a:r>
              <a:rPr lang="sk-SK" dirty="0" smtClean="0"/>
              <a:t>. pomerom 1:10, napájacím napätím 230V str., zaťažovacím odporom 1k. Pripojte osciloskop a zakreslite priebeh, odčítajte amplitúdu a periódu. </a:t>
            </a:r>
          </a:p>
          <a:p>
            <a:pPr marL="342900" indent="-342900"/>
            <a:r>
              <a:rPr lang="sk-SK" dirty="0" smtClean="0"/>
              <a:t>       Overte pri zapojení do kontaktnej plochy a pripojením na osciloskop.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 </a:t>
            </a:r>
            <a:r>
              <a:rPr lang="sk-SK" b="1" dirty="0" smtClean="0"/>
              <a:t>dvojcestný usmerňovač  s </a:t>
            </a:r>
            <a:r>
              <a:rPr lang="sk-SK" b="1" dirty="0" err="1" smtClean="0"/>
              <a:t>greatzovým</a:t>
            </a:r>
            <a:r>
              <a:rPr lang="sk-SK" b="1" dirty="0" smtClean="0"/>
              <a:t> mostíkom</a:t>
            </a:r>
            <a:r>
              <a:rPr lang="sk-SK" dirty="0" smtClean="0"/>
              <a:t>, </a:t>
            </a:r>
            <a:r>
              <a:rPr lang="sk-SK" dirty="0" err="1" smtClean="0"/>
              <a:t>transf</a:t>
            </a:r>
            <a:r>
              <a:rPr lang="sk-SK" dirty="0" smtClean="0"/>
              <a:t>. pomerom  1:10, napájacím napätím 230V str., zaťažovacím odporom 1k. Pripojte osciloskop, zakreslite priebeh a odčítajte amplitúdu a periódu.</a:t>
            </a:r>
          </a:p>
          <a:p>
            <a:pPr marL="342900" indent="-342900"/>
            <a:r>
              <a:rPr lang="sk-SK" dirty="0" smtClean="0"/>
              <a:t>       Overte pri zapojení do kontaktnej plochy a pripojením na osciloskop.</a:t>
            </a:r>
          </a:p>
          <a:p>
            <a:pPr marL="342900" indent="-342900"/>
            <a:r>
              <a:rPr lang="sk-SK" dirty="0" smtClean="0"/>
              <a:t>3.   Po zapojení bodu 2, pripojte k zariadeniu </a:t>
            </a:r>
            <a:r>
              <a:rPr lang="sk-SK" b="1" dirty="0" smtClean="0"/>
              <a:t>filter</a:t>
            </a:r>
            <a:r>
              <a:rPr lang="sk-SK" dirty="0" smtClean="0"/>
              <a:t> 100uF. Pripojte osciloskop, zakreslite priebeh, odčítajte amplitúdu a periódu.</a:t>
            </a:r>
          </a:p>
          <a:p>
            <a:pPr marL="342900" indent="-342900"/>
            <a:r>
              <a:rPr lang="sk-SK" dirty="0" smtClean="0"/>
              <a:t>       Overte pri zapojení do kontaktnej plochy a pripojením na osciloskop.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Po zapojení bodu 3, pripojte k zariadeniu </a:t>
            </a:r>
            <a:r>
              <a:rPr lang="sk-SK" b="1" dirty="0" smtClean="0"/>
              <a:t>stabilizátor</a:t>
            </a:r>
            <a:r>
              <a:rPr lang="sk-SK" dirty="0" smtClean="0"/>
              <a:t>  LM 317. Pripojte osciloskop, zakreslite priebeh.</a:t>
            </a:r>
          </a:p>
          <a:p>
            <a:pPr marL="342900" indent="-342900"/>
            <a:r>
              <a:rPr lang="sk-SK" dirty="0" smtClean="0"/>
              <a:t>       Overte pri zapojení do kontaktnej plochy a pripojením na osciloskop.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870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Lineárne napájacie zdroje - použitie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65" y="764704"/>
            <a:ext cx="8746622" cy="12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2214563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Výhody lineárnych napájacích zdrojov:</a:t>
            </a:r>
          </a:p>
          <a:p>
            <a:endParaRPr lang="sk-SK" dirty="0"/>
          </a:p>
          <a:p>
            <a:r>
              <a:rPr lang="sk-SK" b="1" dirty="0" smtClean="0"/>
              <a:t>Nevýhody lineárnych napájacích zdrojov: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Pomerne malá účinnosť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Veľká </a:t>
            </a:r>
            <a:r>
              <a:rPr lang="pt-BR" dirty="0" smtClean="0"/>
              <a:t>hmotnosť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Potreba chladenia, keď je veľký rozdiel medzi vstupným a výstupným napätím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Výstupné napätie je nižšie ako vstupné</a:t>
            </a:r>
          </a:p>
          <a:p>
            <a:endParaRPr lang="sk-SK" dirty="0"/>
          </a:p>
          <a:p>
            <a:r>
              <a:rPr lang="sk-SK" b="1" dirty="0" smtClean="0"/>
              <a:t>Výhody:</a:t>
            </a:r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 </a:t>
            </a:r>
            <a:r>
              <a:rPr lang="sk-SK" dirty="0"/>
              <a:t>ich činnosti </a:t>
            </a:r>
            <a:r>
              <a:rPr lang="sk-SK" dirty="0" smtClean="0"/>
              <a:t>nevznikajú </a:t>
            </a:r>
            <a:r>
              <a:rPr lang="sk-SK" dirty="0"/>
              <a:t>silné </a:t>
            </a:r>
            <a:r>
              <a:rPr lang="sk-SK" dirty="0" smtClean="0"/>
              <a:t>rušivé signály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ízka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Ľahká použiteľnosť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62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3b2.sk/igi/image.axd?picture=2010%2F10%2F103ps01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3726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l.hw.cz/constrc/lab_zdroj_30a_5a/zdrojsvent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69" y="1988840"/>
            <a:ext cx="8434562" cy="329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142852"/>
            <a:ext cx="8502650" cy="3026528"/>
          </a:xfrm>
          <a:prstGeom prst="rect">
            <a:avLst/>
          </a:prstGeom>
          <a:noFill/>
        </p:spPr>
      </p:pic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039358"/>
              </p:ext>
            </p:extLst>
          </p:nvPr>
        </p:nvGraphicFramePr>
        <p:xfrm>
          <a:off x="323528" y="3356992"/>
          <a:ext cx="835863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27"/>
                <a:gridCol w="1671727"/>
                <a:gridCol w="1671727"/>
                <a:gridCol w="1671727"/>
                <a:gridCol w="1671727"/>
              </a:tblGrid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Označenie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Súčiastka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Typ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Parametre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Počet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BR1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1,5A, 100V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J1, J2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svorkovnica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 svorky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aseline="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1000µF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C2,C3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keramický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100nF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1µF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D1,D3,D4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1N4001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RV1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potenciometer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5,1K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240</a:t>
                      </a:r>
                      <a:r>
                        <a:rPr lang="el-GR" sz="1400" dirty="0" smtClean="0"/>
                        <a:t>Ω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LED</a:t>
                      </a:r>
                      <a:r>
                        <a:rPr lang="sk-SK" sz="1400" dirty="0" smtClean="0"/>
                        <a:t> 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85" t="7143" r="1753"/>
          <a:stretch>
            <a:fillRect/>
          </a:stretch>
        </p:blipFill>
        <p:spPr bwMode="auto">
          <a:xfrm>
            <a:off x="251520" y="44624"/>
            <a:ext cx="88126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pandatron.cz/elektronika2/supply0-30-1a_osaz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22263"/>
          <a:stretch>
            <a:fillRect/>
          </a:stretch>
        </p:blipFill>
        <p:spPr bwMode="auto">
          <a:xfrm>
            <a:off x="251520" y="3356992"/>
            <a:ext cx="5114230" cy="3456384"/>
          </a:xfrm>
          <a:prstGeom prst="rect">
            <a:avLst/>
          </a:prstGeom>
          <a:noFill/>
        </p:spPr>
      </p:pic>
      <p:pic>
        <p:nvPicPr>
          <p:cNvPr id="1030" name="Picture 6" descr="http://pandatron.cz/elektronika2/supply0-30-1a_pc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11540"/>
            <a:ext cx="3171781" cy="151380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292080" y="3284984"/>
            <a:ext cx="37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Zakresli schému v </a:t>
            </a:r>
            <a:r>
              <a:rPr lang="sk-SK" dirty="0" err="1" smtClean="0"/>
              <a:t>Multisime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Zakresli priebeh pred usmerňovačom,  za usmerňovačom a na výstupe </a:t>
            </a:r>
          </a:p>
          <a:p>
            <a:pPr marL="342900" indent="-342900">
              <a:buAutoNum type="arabicPeriod"/>
            </a:pPr>
            <a:r>
              <a:rPr lang="sk-SK" dirty="0" smtClean="0"/>
              <a:t>Navrhni DPS v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Layoute</a:t>
            </a:r>
            <a:endParaRPr lang="sk-SK" dirty="0" smtClean="0"/>
          </a:p>
          <a:p>
            <a:pPr marL="342900" indent="-342900">
              <a:buAutoNum type="arabicPeriod"/>
            </a:pPr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1" y="72008"/>
            <a:ext cx="879646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Fotoelektrický zdroj: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1520" y="76470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 tomto zdroji vzniká napätie vzájomným pôsobením svetla s elektrónmi v kovoch alebo polovodičoch. </a:t>
            </a:r>
            <a:endParaRPr lang="sk-SK" dirty="0" smtClean="0"/>
          </a:p>
          <a:p>
            <a:endParaRPr lang="sk-SK" dirty="0"/>
          </a:p>
          <a:p>
            <a:r>
              <a:rPr lang="sk-SK" b="1" dirty="0" smtClean="0"/>
              <a:t>Fotočlánok</a:t>
            </a:r>
          </a:p>
          <a:p>
            <a:r>
              <a:rPr lang="sk-SK" dirty="0" smtClean="0"/>
              <a:t>Vo </a:t>
            </a:r>
            <a:r>
              <a:rPr lang="sk-SK" dirty="0"/>
              <a:t>fotočlánku sa mení svetelná energia priamo na energiu elektrickú. Podmienkou vzniku </a:t>
            </a:r>
            <a:r>
              <a:rPr lang="sk-SK" dirty="0" err="1"/>
              <a:t>fotoelektromotorického</a:t>
            </a:r>
            <a:r>
              <a:rPr lang="sk-SK" dirty="0"/>
              <a:t> napätia je existencia elektrického poľa v materiáli pred jeho osvetlením. </a:t>
            </a:r>
            <a:endParaRPr lang="sk-SK" dirty="0" smtClean="0"/>
          </a:p>
        </p:txBody>
      </p:sp>
      <p:pic>
        <p:nvPicPr>
          <p:cNvPr id="51202" name="Picture 2" descr="http://www.oskole.sk/userfiles/image/zaida/ekologia/Obnovite%C4%BEn%C3%A9%20pr%C3%ADrodn%C3%A9%20zdroje%20-%20slnecna%20energia_html_2d720c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6187386" cy="422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7800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strojar-inovator.sk/images/0.rocnik-2014/projekt-6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4385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eleccircuit.com/wp-content/uploads/2007/08/power-supply-regulator-1_2v-20v-and-3v-6v-9v-12v-3amp-with-lm317t-and-2n3055.jpg"/>
          <p:cNvPicPr>
            <a:picLocks noChangeAspect="1" noChangeArrowheads="1"/>
          </p:cNvPicPr>
          <p:nvPr/>
        </p:nvPicPr>
        <p:blipFill>
          <a:blip r:embed="rId2" cstate="print"/>
          <a:srcRect l="3373" t="5766" b="1984"/>
          <a:stretch>
            <a:fillRect/>
          </a:stretch>
        </p:blipFill>
        <p:spPr bwMode="auto">
          <a:xfrm>
            <a:off x="827584" y="37866"/>
            <a:ext cx="7200800" cy="670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3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Termoelektrický zdroj: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751344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Keďže elektrické potenciály vnútri i na povrchu kovov vzhľadom na ich okolie závisia od teploty, možno z nich vytvoriť obvod, v ktorom výsledný rozdiel potenciálov nebude nulový.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 </a:t>
            </a:r>
            <a:r>
              <a:rPr lang="sk-SK" dirty="0"/>
              <a:t>to je potrebné, aby sa aspoň dve stykové miesta udržovali pri nerovnakých teplotách</a:t>
            </a:r>
            <a:r>
              <a:rPr lang="sk-SK" dirty="0" smtClean="0"/>
              <a:t>. Takto </a:t>
            </a:r>
            <a:r>
              <a:rPr lang="sk-SK" dirty="0"/>
              <a:t>vznikajúce napätie sa nazýva termoelektrické napätie a obvod termočlánok(termoelektrický článok). </a:t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Termočlánok </a:t>
            </a:r>
            <a:r>
              <a:rPr lang="sk-SK" dirty="0"/>
              <a:t>je zariadenie pozostávajúce z dvoch kovových alebo polovodičových látok vybraných tak, aby v okruhu vznikalo čo najväčšie termoelektrické napätie.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 </a:t>
            </a:r>
            <a:r>
              <a:rPr lang="sk-SK" dirty="0"/>
              <a:t>termočlánku ide o priamu premenu tepelnej energie na elektrickú. Kovové termočlánky sa využívajú hlavne v meracej a regulačnej technike na meranie teplôt. </a:t>
            </a:r>
            <a:endParaRPr lang="sk-SK" dirty="0" smtClean="0"/>
          </a:p>
        </p:txBody>
      </p:sp>
      <p:pic>
        <p:nvPicPr>
          <p:cNvPr id="5" name="Picture 30" descr="http://www.energyweb.cz/web/EE/images/05/52_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6431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849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192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Mechanický zdroj: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1520" y="836712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Van</a:t>
            </a:r>
            <a:r>
              <a:rPr lang="sk-SK" b="1" dirty="0"/>
              <a:t> </a:t>
            </a:r>
            <a:r>
              <a:rPr lang="sk-SK" b="1" dirty="0" err="1"/>
              <a:t>de</a:t>
            </a:r>
            <a:r>
              <a:rPr lang="sk-SK" b="1" dirty="0"/>
              <a:t> </a:t>
            </a:r>
            <a:r>
              <a:rPr lang="sk-SK" b="1" dirty="0" err="1"/>
              <a:t>Graafov</a:t>
            </a:r>
            <a:r>
              <a:rPr lang="sk-SK" b="1" dirty="0"/>
              <a:t> generátor</a:t>
            </a:r>
            <a:br>
              <a:rPr lang="sk-SK" b="1" dirty="0"/>
            </a:br>
            <a:r>
              <a:rPr lang="sk-SK" dirty="0"/>
              <a:t>Tvorí ho duté kovové teleso, obvykle guľa, do vnútra ktorého sa prináša elektrický náboj pomocou uzavretého bežiaceho pásu z kvalitného dielektrika, napr. hodvábu alebo zo špeciálnej gumy.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Vo </a:t>
            </a:r>
            <a:r>
              <a:rPr lang="sk-SK" dirty="0"/>
              <a:t>veľkých generátoroch sa náboj privádza na pás z pomocného vysokonapäťového usmerňovača, v malých sa vyrába trením pása. Pri konštrukcii generátora sa musia dodržať zásady vysokonapäťovej techniky.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7106" name="Picture 2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220" y="548680"/>
            <a:ext cx="403244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127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5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Elektro-dynamický</a:t>
            </a:r>
            <a:r>
              <a:rPr lang="sk-SK" b="1" dirty="0" smtClean="0">
                <a:solidFill>
                  <a:srgbClr val="FF0000"/>
                </a:solidFill>
              </a:rPr>
              <a:t> zdroj: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98072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Generátory vyrábajúce striedavý elektrický prúd sa volajú alternátory a generátory jednosmerného prúdu dynamá.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Menia </a:t>
            </a:r>
            <a:r>
              <a:rPr lang="sk-SK" dirty="0"/>
              <a:t>mechanickú energiu otáčavého pohybu na energiu elektrickú. Ich činnosť je založená na elektromagnetickej indukcii.</a:t>
            </a:r>
            <a:br>
              <a:rPr lang="sk-SK" dirty="0"/>
            </a:br>
            <a:endParaRPr lang="sk-SK" dirty="0" smtClean="0"/>
          </a:p>
        </p:txBody>
      </p:sp>
      <p:pic>
        <p:nvPicPr>
          <p:cNvPr id="5" name="Picture 43" descr="http://lucy.troja.mff.cuni.cz/~tichy/elektross/obrazky/generato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5"/>
            <a:ext cx="6559492" cy="391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401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476672"/>
            <a:ext cx="472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druhy napájacích zdrojov - rozdelenie: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9512" y="263691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Lineárne zdroje </a:t>
            </a:r>
            <a:r>
              <a:rPr lang="sk-SK" dirty="0" smtClean="0"/>
              <a:t>– k nestabilizovanému zdroju pridáme stabilizačný prvok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Spínané zdroje </a:t>
            </a:r>
            <a:r>
              <a:rPr lang="sk-SK" dirty="0" smtClean="0"/>
              <a:t>– používajú spínací tranzistor, alebo transformátor s usmerňovačom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Sieťové zdroje </a:t>
            </a:r>
            <a:r>
              <a:rPr lang="sk-SK" dirty="0"/>
              <a:t>- konštruujú buď s bežným transformátorom a následným usmerňovačom a lineárnym stabilizátorom, alebo ako spínané zdroje s transformátorom</a:t>
            </a:r>
          </a:p>
        </p:txBody>
      </p:sp>
      <p:sp>
        <p:nvSpPr>
          <p:cNvPr id="7" name="Obdĺžnik 6"/>
          <p:cNvSpPr/>
          <p:nvPr/>
        </p:nvSpPr>
        <p:spPr>
          <a:xfrm>
            <a:off x="274292" y="1148551"/>
            <a:ext cx="847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Napájací zdroj</a:t>
            </a:r>
            <a:r>
              <a:rPr lang="sk-SK" dirty="0"/>
              <a:t>, (v praxi aj menej presný pojem </a:t>
            </a:r>
            <a:r>
              <a:rPr lang="sk-SK" b="1" dirty="0"/>
              <a:t>napájanie</a:t>
            </a:r>
            <a:r>
              <a:rPr lang="sk-SK" dirty="0"/>
              <a:t>), je elektronický obvod, ktorý zabezpečuje elektrickú energiu požadovaných parametrov (obvykle s konštantným napätím) pre napájaný elektronický obvod; obvykle premenou elektrickej energie z iného zdroja.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79512" y="443711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Konštrukčné časti napájacích zdrojov: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Transformátor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Usmerňovač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Stabilizačný prvok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Optočleny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2071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spseke.sk/zdroje/blokschz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0688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7504" y="446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Lineárne napájacie zdroje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44" b="23279"/>
          <a:stretch>
            <a:fillRect/>
          </a:stretch>
        </p:blipFill>
        <p:spPr bwMode="auto">
          <a:xfrm>
            <a:off x="320709" y="4581128"/>
            <a:ext cx="83852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 flipH="1">
            <a:off x="971600" y="2996952"/>
            <a:ext cx="36004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3059832" y="3068960"/>
            <a:ext cx="21602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4211960" y="3068960"/>
            <a:ext cx="50405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5292080" y="3068960"/>
            <a:ext cx="12961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1331640" y="30689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 cievky s feromagnetickým jadrom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347864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Diódy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88024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Kondenzátor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6588224" y="315374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Zenerova</a:t>
            </a:r>
            <a:r>
              <a:rPr lang="sk-SK" dirty="0" smtClean="0"/>
              <a:t> dióda,</a:t>
            </a:r>
          </a:p>
          <a:p>
            <a:r>
              <a:rPr lang="sk-SK" dirty="0" smtClean="0"/>
              <a:t>Integrovaný obvod,</a:t>
            </a:r>
          </a:p>
          <a:p>
            <a:r>
              <a:rPr lang="sk-SK" dirty="0" smtClean="0"/>
              <a:t>regulátor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3491880" y="107340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Zo striedavého napätia získame jednosmerné napätie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578860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1266</Words>
  <Application>Microsoft Office PowerPoint</Application>
  <PresentationFormat>Prezentácia na obrazovke (4:3)</PresentationFormat>
  <Paragraphs>320</Paragraphs>
  <Slides>41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206</cp:revision>
  <dcterms:created xsi:type="dcterms:W3CDTF">2013-02-01T18:44:01Z</dcterms:created>
  <dcterms:modified xsi:type="dcterms:W3CDTF">2017-11-07T14:42:05Z</dcterms:modified>
</cp:coreProperties>
</file>