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64" r:id="rId4"/>
    <p:sldId id="260" r:id="rId5"/>
    <p:sldId id="263" r:id="rId6"/>
    <p:sldId id="262" r:id="rId7"/>
    <p:sldId id="261" r:id="rId8"/>
    <p:sldId id="257" r:id="rId9"/>
    <p:sldId id="265" r:id="rId10"/>
    <p:sldId id="258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9766-BECC-4703-806F-BEA0513687CF}" type="datetimeFigureOut">
              <a:rPr lang="sk-SK" smtClean="0"/>
              <a:pPr/>
              <a:t>13.12.2016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B3C6-6949-4631-83BE-B6F4CBA874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9766-BECC-4703-806F-BEA0513687CF}" type="datetimeFigureOut">
              <a:rPr lang="sk-SK" smtClean="0"/>
              <a:pPr/>
              <a:t>13.12.2016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B3C6-6949-4631-83BE-B6F4CBA874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9766-BECC-4703-806F-BEA0513687CF}" type="datetimeFigureOut">
              <a:rPr lang="sk-SK" smtClean="0"/>
              <a:pPr/>
              <a:t>13.12.2016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B3C6-6949-4631-83BE-B6F4CBA874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9766-BECC-4703-806F-BEA0513687CF}" type="datetimeFigureOut">
              <a:rPr lang="sk-SK" smtClean="0"/>
              <a:pPr/>
              <a:t>13.12.2016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B3C6-6949-4631-83BE-B6F4CBA874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9766-BECC-4703-806F-BEA0513687CF}" type="datetimeFigureOut">
              <a:rPr lang="sk-SK" smtClean="0"/>
              <a:pPr/>
              <a:t>13.12.2016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B3C6-6949-4631-83BE-B6F4CBA874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9766-BECC-4703-806F-BEA0513687CF}" type="datetimeFigureOut">
              <a:rPr lang="sk-SK" smtClean="0"/>
              <a:pPr/>
              <a:t>13.12.2016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B3C6-6949-4631-83BE-B6F4CBA874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9766-BECC-4703-806F-BEA0513687CF}" type="datetimeFigureOut">
              <a:rPr lang="sk-SK" smtClean="0"/>
              <a:pPr/>
              <a:t>13.12.2016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B3C6-6949-4631-83BE-B6F4CBA874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9766-BECC-4703-806F-BEA0513687CF}" type="datetimeFigureOut">
              <a:rPr lang="sk-SK" smtClean="0"/>
              <a:pPr/>
              <a:t>13.12.2016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B3C6-6949-4631-83BE-B6F4CBA874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9766-BECC-4703-806F-BEA0513687CF}" type="datetimeFigureOut">
              <a:rPr lang="sk-SK" smtClean="0"/>
              <a:pPr/>
              <a:t>13.12.2016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B3C6-6949-4631-83BE-B6F4CBA874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9766-BECC-4703-806F-BEA0513687CF}" type="datetimeFigureOut">
              <a:rPr lang="sk-SK" smtClean="0"/>
              <a:pPr/>
              <a:t>13.12.2016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B3C6-6949-4631-83BE-B6F4CBA874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9766-BECC-4703-806F-BEA0513687CF}" type="datetimeFigureOut">
              <a:rPr lang="sk-SK" smtClean="0"/>
              <a:pPr/>
              <a:t>13.12.2016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B3C6-6949-4631-83BE-B6F4CBA874C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9766-BECC-4703-806F-BEA0513687CF}" type="datetimeFigureOut">
              <a:rPr lang="sk-SK" smtClean="0"/>
              <a:pPr/>
              <a:t>13.12.2016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9B3C6-6949-4631-83BE-B6F4CBA874C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3388" y="-71462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 Light" pitchFamily="34" charset="0"/>
              </a:rPr>
              <a:t>Opakovanie:</a:t>
            </a:r>
            <a:endParaRPr lang="sk-SK" dirty="0" smtClean="0">
              <a:latin typeface="Calibri Light" pitchFamily="34" charset="0"/>
            </a:endParaRP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Rozdelenie rozvádzačov podľa napätia  a podľa konštrukcie</a:t>
            </a: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Aké zariadenia sa montujú do rozvádzačov, čo sú modulárne zariadenia ?</a:t>
            </a: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Požiadavky na farebné značenie  ovládacích  a signalizačných prvkov v rozvádzačoch</a:t>
            </a: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Čo je elektrické zariadenie, požiadavky na elektrické zariadenia</a:t>
            </a: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Čo je elektrický oblúk</a:t>
            </a:r>
          </a:p>
        </p:txBody>
      </p:sp>
      <p:pic>
        <p:nvPicPr>
          <p:cNvPr id="7" name="Picture 11" descr="Varianta 2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 b="24988"/>
          <a:stretch>
            <a:fillRect/>
          </a:stretch>
        </p:blipFill>
        <p:spPr bwMode="auto">
          <a:xfrm>
            <a:off x="5207615" y="2398691"/>
            <a:ext cx="2002096" cy="673119"/>
          </a:xfrm>
          <a:prstGeom prst="rect">
            <a:avLst/>
          </a:prstGeom>
          <a:noFill/>
        </p:spPr>
      </p:pic>
      <p:pic>
        <p:nvPicPr>
          <p:cNvPr id="8" name="Picture 12" descr="Varianta 2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</a:blip>
          <a:srcRect b="35714"/>
          <a:stretch>
            <a:fillRect/>
          </a:stretch>
        </p:blipFill>
        <p:spPr bwMode="auto">
          <a:xfrm>
            <a:off x="2635847" y="2398690"/>
            <a:ext cx="2500330" cy="670336"/>
          </a:xfrm>
          <a:prstGeom prst="rect">
            <a:avLst/>
          </a:prstGeom>
          <a:noFill/>
        </p:spPr>
      </p:pic>
      <p:pic>
        <p:nvPicPr>
          <p:cNvPr id="9" name="Picture 13" descr="Varianta 2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 b="33333"/>
          <a:stretch>
            <a:fillRect/>
          </a:stretch>
        </p:blipFill>
        <p:spPr bwMode="auto">
          <a:xfrm>
            <a:off x="206954" y="2470129"/>
            <a:ext cx="2269340" cy="571503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153834" y="3209884"/>
            <a:ext cx="89901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alibri Light" pitchFamily="34" charset="0"/>
              </a:rPr>
              <a:t>7.    Popíš prúdovú zaťažiteľnosť a prierezy vodičov </a:t>
            </a:r>
            <a:r>
              <a:rPr lang="sk-SK" dirty="0" err="1" smtClean="0">
                <a:latin typeface="Calibri Light" pitchFamily="34" charset="0"/>
              </a:rPr>
              <a:t>Cu</a:t>
            </a:r>
            <a:endParaRPr lang="sk-SK" dirty="0" smtClean="0">
              <a:latin typeface="Calibri Light" pitchFamily="34" charset="0"/>
            </a:endParaRPr>
          </a:p>
          <a:p>
            <a:r>
              <a:rPr lang="sk-SK" dirty="0" smtClean="0">
                <a:latin typeface="Calibri Light" pitchFamily="34" charset="0"/>
              </a:rPr>
              <a:t>8.    Popíš označenie kábla CYKY J 3x1,5 ;   CYKY  O  2x1,5</a:t>
            </a:r>
          </a:p>
          <a:p>
            <a:pPr marL="342900" indent="-342900"/>
            <a:r>
              <a:rPr lang="sk-SK" dirty="0" smtClean="0">
                <a:latin typeface="Calibri Light" pitchFamily="34" charset="0"/>
              </a:rPr>
              <a:t>9.    Použitie a rozdelenie inštalačných </a:t>
            </a:r>
            <a:r>
              <a:rPr lang="sk-SK" dirty="0" err="1" smtClean="0">
                <a:latin typeface="Calibri Light" pitchFamily="34" charset="0"/>
              </a:rPr>
              <a:t>krabíc</a:t>
            </a:r>
            <a:endParaRPr lang="sk-SK" dirty="0" smtClean="0">
              <a:latin typeface="Calibri Light" pitchFamily="34" charset="0"/>
            </a:endParaRPr>
          </a:p>
          <a:p>
            <a:pPr marL="342900" indent="-342900"/>
            <a:r>
              <a:rPr lang="sk-SK" dirty="0" smtClean="0">
                <a:latin typeface="Calibri Light" pitchFamily="34" charset="0"/>
              </a:rPr>
              <a:t>10.  Požiadavky na zapojenie vodičov do zásuvky 230V  v sieti TNS a v sieti TNC</a:t>
            </a:r>
          </a:p>
          <a:p>
            <a:pPr marL="342900" indent="-342900">
              <a:buAutoNum type="arabicPeriod" startAt="11"/>
            </a:pPr>
            <a:r>
              <a:rPr lang="sk-SK" dirty="0" smtClean="0">
                <a:latin typeface="Calibri Light" pitchFamily="34" charset="0"/>
              </a:rPr>
              <a:t> </a:t>
            </a:r>
            <a:r>
              <a:rPr lang="sk-SK" b="1" dirty="0" smtClean="0">
                <a:latin typeface="Calibri Light" pitchFamily="34" charset="0"/>
              </a:rPr>
              <a:t>Princíp činnosti </a:t>
            </a:r>
            <a:r>
              <a:rPr lang="sk-SK" b="1" dirty="0" err="1" smtClean="0">
                <a:latin typeface="Calibri Light" pitchFamily="34" charset="0"/>
              </a:rPr>
              <a:t>stykača</a:t>
            </a:r>
            <a:endParaRPr lang="sk-SK" b="1" dirty="0" smtClean="0">
              <a:latin typeface="Calibri Light" pitchFamily="34" charset="0"/>
            </a:endParaRPr>
          </a:p>
          <a:p>
            <a:pPr marL="342900" indent="-342900">
              <a:buAutoNum type="arabicPeriod" startAt="11"/>
            </a:pPr>
            <a:r>
              <a:rPr lang="sk-SK" dirty="0" smtClean="0">
                <a:latin typeface="Calibri Light" pitchFamily="34" charset="0"/>
              </a:rPr>
              <a:t> </a:t>
            </a:r>
            <a:r>
              <a:rPr lang="sk-SK" b="1" dirty="0" smtClean="0">
                <a:latin typeface="Calibri Light" pitchFamily="34" charset="0"/>
              </a:rPr>
              <a:t>Použitie  </a:t>
            </a:r>
            <a:r>
              <a:rPr lang="sk-SK" b="1" dirty="0" err="1" smtClean="0">
                <a:latin typeface="Calibri Light" pitchFamily="34" charset="0"/>
              </a:rPr>
              <a:t>stykačov</a:t>
            </a:r>
            <a:endParaRPr lang="sk-SK" b="1" dirty="0" smtClean="0">
              <a:latin typeface="Calibri Light" pitchFamily="34" charset="0"/>
            </a:endParaRPr>
          </a:p>
          <a:p>
            <a:pPr marL="342900" indent="-342900"/>
            <a:r>
              <a:rPr lang="sk-SK" dirty="0" smtClean="0">
                <a:latin typeface="Calibri Light" pitchFamily="34" charset="0"/>
              </a:rPr>
              <a:t>13.  </a:t>
            </a:r>
            <a:r>
              <a:rPr lang="sk-SK" b="1" dirty="0" smtClean="0">
                <a:latin typeface="Calibri Light" pitchFamily="34" charset="0"/>
              </a:rPr>
              <a:t>Rozdelenie  </a:t>
            </a:r>
            <a:r>
              <a:rPr lang="sk-SK" b="1" dirty="0" err="1" smtClean="0">
                <a:latin typeface="Calibri Light" pitchFamily="34" charset="0"/>
              </a:rPr>
              <a:t>stykačov</a:t>
            </a:r>
            <a:endParaRPr lang="sk-SK" dirty="0" smtClean="0">
              <a:latin typeface="Calibri Light" pitchFamily="34" charset="0"/>
            </a:endParaRPr>
          </a:p>
          <a:p>
            <a:pPr marL="342900" indent="-342900">
              <a:buAutoNum type="arabicPeriod" startAt="15"/>
            </a:pPr>
            <a:r>
              <a:rPr lang="sk-SK" dirty="0" smtClean="0">
                <a:latin typeface="Calibri Light" pitchFamily="34" charset="0"/>
              </a:rPr>
              <a:t> </a:t>
            </a:r>
            <a:r>
              <a:rPr lang="sk-SK" b="1" dirty="0" smtClean="0">
                <a:latin typeface="Calibri Light" pitchFamily="34" charset="0"/>
              </a:rPr>
              <a:t>Údržba  </a:t>
            </a:r>
            <a:r>
              <a:rPr lang="sk-SK" b="1" dirty="0" err="1" smtClean="0">
                <a:latin typeface="Calibri Light" pitchFamily="34" charset="0"/>
              </a:rPr>
              <a:t>stykačov</a:t>
            </a:r>
            <a:endParaRPr lang="sk-SK" b="1" dirty="0" smtClean="0">
              <a:latin typeface="Calibri Light" pitchFamily="34" charset="0"/>
            </a:endParaRPr>
          </a:p>
          <a:p>
            <a:pPr marL="342900" indent="-342900">
              <a:buAutoNum type="arabicPeriod" startAt="15"/>
            </a:pPr>
            <a:r>
              <a:rPr lang="sk-SK" dirty="0" smtClean="0">
                <a:latin typeface="Calibri Light" pitchFamily="34" charset="0"/>
              </a:rPr>
              <a:t> </a:t>
            </a:r>
            <a:r>
              <a:rPr lang="sk-SK" b="1" dirty="0" smtClean="0">
                <a:latin typeface="Calibri Light" pitchFamily="34" charset="0"/>
              </a:rPr>
              <a:t>Kontakty  </a:t>
            </a:r>
            <a:r>
              <a:rPr lang="sk-SK" b="1" dirty="0" err="1" smtClean="0">
                <a:latin typeface="Calibri Light" pitchFamily="34" charset="0"/>
              </a:rPr>
              <a:t>stykačov</a:t>
            </a:r>
            <a:r>
              <a:rPr lang="sk-SK" b="1" dirty="0" smtClean="0">
                <a:latin typeface="Calibri Light" pitchFamily="34" charset="0"/>
              </a:rPr>
              <a:t>  - označenie</a:t>
            </a:r>
          </a:p>
          <a:p>
            <a:pPr marL="342900" indent="-342900">
              <a:buAutoNum type="arabicPeriod" startAt="15"/>
            </a:pPr>
            <a:r>
              <a:rPr lang="sk-SK" dirty="0" smtClean="0">
                <a:latin typeface="Calibri Light" pitchFamily="34" charset="0"/>
              </a:rPr>
              <a:t> </a:t>
            </a:r>
            <a:r>
              <a:rPr lang="sk-SK" b="1" dirty="0" smtClean="0">
                <a:latin typeface="Calibri Light" pitchFamily="34" charset="0"/>
              </a:rPr>
              <a:t>Kontakty  NC  a  NO</a:t>
            </a:r>
            <a:endParaRPr lang="sk-SK" b="1" dirty="0">
              <a:latin typeface="Calibri Light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87892" y="1643050"/>
            <a:ext cx="904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alibri Light" pitchFamily="34" charset="0"/>
              </a:rPr>
              <a:t>6.   Popíš nasledovné zapojenia, výhody a nevýhody, pravidlá pre zapojenie zásuvkových obvodov,  rôzne </a:t>
            </a:r>
            <a:r>
              <a:rPr lang="sk-SK" dirty="0" err="1" smtClean="0">
                <a:latin typeface="Calibri Light" pitchFamily="34" charset="0"/>
              </a:rPr>
              <a:t>nap.sústavy</a:t>
            </a:r>
            <a:r>
              <a:rPr lang="sk-SK" dirty="0" smtClean="0">
                <a:latin typeface="Calibri Light" pitchFamily="34" charset="0"/>
              </a:rPr>
              <a:t>: </a:t>
            </a:r>
            <a:endParaRPr lang="sk-SK" dirty="0">
              <a:latin typeface="Calibri Light" pitchFamily="34" charset="0"/>
            </a:endParaRPr>
          </a:p>
        </p:txBody>
      </p:sp>
      <p:pic>
        <p:nvPicPr>
          <p:cNvPr id="12" name="Picture 14" descr="https://upload.wikimedia.org/wikipedia/commons/thumb/e/eb/Kontakt.svg/220px-Kontakt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7657" y="4737366"/>
            <a:ext cx="3956566" cy="190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Prúdový chránič </a:t>
            </a:r>
          </a:p>
          <a:p>
            <a:r>
              <a:rPr lang="sk-SK" dirty="0" smtClean="0"/>
              <a:t>Prúdové chrániče sú moderné prístroje, ktoré chránia aj pred priamym dotykom živej časti. </a:t>
            </a:r>
          </a:p>
          <a:p>
            <a:endParaRPr lang="sk-SK" dirty="0"/>
          </a:p>
          <a:p>
            <a:r>
              <a:rPr lang="sk-SK" b="1" dirty="0" smtClean="0"/>
              <a:t>K hlavným výhodám prúdových chráničov patrí: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Citlivá ochrana osôb pri nebezpečnom dotyku s neživou časťou. 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Jediná možná ochrana pri nebezpečnom dotyku s živou časťou. 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Odpojenie chybnej inštalácie pri vzniku nebezpečného unikajúceho prúdu.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Možnosť ľahkej kontroly funkčnosti tlačidlom TEST, pri pravidelnej kontrole je zaručená vysoká spoľahlivosť ochrany.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42844" y="2857498"/>
            <a:ext cx="5786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Podmienky nasadenia prúdových chráničov: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Chránené neživé časti musia byť uzemnené pomocou ochranného vodiča. 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Ochranné vodiče musia byť správne dimenzované podľa normy. 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Chráničom musia prechádzať všetky funkčné potrebné pracovné vodiče. 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Chránič musí vypínať všetky pracovné vodiče chráneného obvodu.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Chránič nesmie prechádzať ochranným vodičom.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Pred uvedením do prevádzky sa musí chránič vyskúšať a v predpísaných časoch kontrolovať (1 krát za 1 až 3 mesiace).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4" y="4429132"/>
            <a:ext cx="29813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14284" y="214292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Prúdový chránič</a:t>
            </a:r>
            <a:endParaRPr lang="sk-SK" sz="2400" b="1" dirty="0"/>
          </a:p>
        </p:txBody>
      </p:sp>
      <p:pic>
        <p:nvPicPr>
          <p:cNvPr id="6" name="obrázek 1" descr="C:\Users\katka\Pictures\chrá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535785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5643570" y="785798"/>
            <a:ext cx="3286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Úlohou prúdového chrániča je odpojiť od napájania elektrické zariadenie najneskôr do 0,2 sekundy, ak rozdiel prúdov do zariadenia vtekajúcich a zo zariadenia vytekajúcich prekročí tzv. vybavovací prúd prúdového </a:t>
            </a:r>
            <a:r>
              <a:rPr lang="sk-SK" dirty="0" smtClean="0"/>
              <a:t>chrániča (30mA).</a:t>
            </a:r>
          </a:p>
          <a:p>
            <a:endParaRPr lang="sk-SK" dirty="0" smtClean="0"/>
          </a:p>
          <a:p>
            <a:r>
              <a:rPr lang="sk-SK" dirty="0" smtClean="0"/>
              <a:t>Za </a:t>
            </a:r>
            <a:r>
              <a:rPr lang="sk-SK" dirty="0"/>
              <a:t>prúdovým chráničom musíme zapojiť ešte ističe alebo poistky, ktoré istia jednotlivé svetelné, zásuvkové alebo technologické obvody. 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14284" y="5187281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Nadprúdová ochrana asynchrónnych motorov</a:t>
            </a:r>
            <a:endParaRPr lang="sk-SK" sz="24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285720" y="564894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Motorové </a:t>
            </a:r>
            <a:r>
              <a:rPr lang="sk-SK" dirty="0" err="1" smtClean="0"/>
              <a:t>ističťe</a:t>
            </a:r>
            <a:r>
              <a:rPr lang="sk-SK" dirty="0" smtClean="0"/>
              <a:t> – pomocou bimetalu, pri zohriatí odpojenie od siete</a:t>
            </a:r>
          </a:p>
          <a:p>
            <a:pPr marL="342900" indent="-342900">
              <a:buAutoNum type="arabicPeriod"/>
            </a:pPr>
            <a:r>
              <a:rPr lang="sk-SK" dirty="0" smtClean="0"/>
              <a:t>Tepelné nadprúdové relé – pridáva sa ku </a:t>
            </a:r>
            <a:r>
              <a:rPr lang="sk-SK" dirty="0" err="1" smtClean="0"/>
              <a:t>stykaču</a:t>
            </a:r>
            <a:r>
              <a:rPr lang="sk-SK" dirty="0" smtClean="0"/>
              <a:t> – doplnok sa dá dokúpiť</a:t>
            </a:r>
          </a:p>
          <a:p>
            <a:pPr marL="342900" indent="-342900">
              <a:buAutoNum type="arabicPeriod"/>
            </a:pPr>
            <a:r>
              <a:rPr lang="sk-SK" dirty="0"/>
              <a:t> </a:t>
            </a:r>
            <a:r>
              <a:rPr lang="sk-SK" dirty="0" smtClean="0"/>
              <a:t>Ochrana motorov </a:t>
            </a:r>
            <a:r>
              <a:rPr lang="sk-SK" dirty="0" err="1" smtClean="0"/>
              <a:t>termistormi</a:t>
            </a:r>
            <a:r>
              <a:rPr lang="sk-SK" dirty="0" smtClean="0"/>
              <a:t> – </a:t>
            </a:r>
            <a:r>
              <a:rPr lang="sk-SK" dirty="0" err="1" smtClean="0"/>
              <a:t>teplodné</a:t>
            </a:r>
            <a:r>
              <a:rPr lang="sk-SK" dirty="0" smtClean="0"/>
              <a:t> </a:t>
            </a:r>
            <a:r>
              <a:rPr lang="sk-SK" dirty="0" err="1" smtClean="0"/>
              <a:t>čidlá</a:t>
            </a:r>
            <a:r>
              <a:rPr lang="sk-SK" dirty="0" smtClean="0"/>
              <a:t> v motoroch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5231428" y="780708"/>
            <a:ext cx="375873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err="1" smtClean="0">
                <a:solidFill>
                  <a:srgbClr val="FF0000"/>
                </a:solidFill>
                <a:latin typeface="Calibri Light" pitchFamily="34" charset="0"/>
              </a:rPr>
              <a:t>Stykače</a:t>
            </a:r>
            <a:endParaRPr lang="sk-SK" sz="6600" b="1" dirty="0" smtClean="0">
              <a:solidFill>
                <a:srgbClr val="FF0000"/>
              </a:solidFill>
              <a:latin typeface="Calibri Light" pitchFamily="34" charset="0"/>
            </a:endParaRPr>
          </a:p>
          <a:p>
            <a:endParaRPr lang="sk-SK" sz="2400" b="1" dirty="0" smtClean="0">
              <a:solidFill>
                <a:srgbClr val="FF0000"/>
              </a:solidFill>
              <a:latin typeface="Calibri Ligh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4400" b="1" dirty="0" smtClean="0">
                <a:latin typeface="Calibri Light" pitchFamily="34" charset="0"/>
              </a:rPr>
              <a:t> princíp</a:t>
            </a:r>
          </a:p>
          <a:p>
            <a:pPr>
              <a:buFont typeface="Arial" pitchFamily="34" charset="0"/>
              <a:buChar char="•"/>
            </a:pPr>
            <a:r>
              <a:rPr lang="sk-SK" sz="4400" b="1" dirty="0" smtClean="0">
                <a:latin typeface="Calibri Light" pitchFamily="34" charset="0"/>
              </a:rPr>
              <a:t> kontakty </a:t>
            </a:r>
          </a:p>
          <a:p>
            <a:pPr>
              <a:buFont typeface="Arial" pitchFamily="34" charset="0"/>
              <a:buChar char="•"/>
            </a:pPr>
            <a:r>
              <a:rPr lang="sk-SK" sz="4400" b="1" dirty="0" smtClean="0">
                <a:latin typeface="Calibri Light" pitchFamily="34" charset="0"/>
              </a:rPr>
              <a:t> rozdelenie</a:t>
            </a:r>
          </a:p>
          <a:p>
            <a:pPr>
              <a:buFont typeface="Arial" pitchFamily="34" charset="0"/>
              <a:buChar char="•"/>
            </a:pPr>
            <a:r>
              <a:rPr lang="sk-SK" sz="4400" b="1" dirty="0" smtClean="0">
                <a:latin typeface="Calibri Light" pitchFamily="34" charset="0"/>
              </a:rPr>
              <a:t> použitie </a:t>
            </a:r>
          </a:p>
          <a:p>
            <a:pPr>
              <a:buFont typeface="Arial" pitchFamily="34" charset="0"/>
              <a:buChar char="•"/>
            </a:pPr>
            <a:r>
              <a:rPr lang="sk-SK" sz="4400" b="1" dirty="0" smtClean="0">
                <a:latin typeface="Calibri Light" pitchFamily="34" charset="0"/>
              </a:rPr>
              <a:t> zapojenia </a:t>
            </a:r>
            <a:endParaRPr lang="sk-SK" sz="4400" b="1" dirty="0">
              <a:latin typeface="Calibri Light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9680" r="1034" b="6522"/>
          <a:stretch>
            <a:fillRect/>
          </a:stretch>
        </p:blipFill>
        <p:spPr bwMode="auto">
          <a:xfrm>
            <a:off x="87893" y="928670"/>
            <a:ext cx="490771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2523" y="4214818"/>
            <a:ext cx="329147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lokTextu 3"/>
          <p:cNvSpPr txBox="1"/>
          <p:nvPr/>
        </p:nvSpPr>
        <p:spPr>
          <a:xfrm>
            <a:off x="142844" y="214290"/>
            <a:ext cx="60007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Poistky </a:t>
            </a:r>
          </a:p>
          <a:p>
            <a:r>
              <a:rPr lang="sk-SK" dirty="0" smtClean="0"/>
              <a:t>Poistka je jednoduchým a nenáročným istiacim prvkom, ktorý sa používa od počiatkov elektrifikácie a dobre slúži do dnes. </a:t>
            </a:r>
          </a:p>
          <a:p>
            <a:endParaRPr lang="sk-SK" b="1" dirty="0" smtClean="0"/>
          </a:p>
          <a:p>
            <a:r>
              <a:rPr lang="sk-SK" b="1" dirty="0" smtClean="0">
                <a:solidFill>
                  <a:srgbClr val="FF0000"/>
                </a:solidFill>
              </a:rPr>
              <a:t>Istiaci prvok </a:t>
            </a:r>
            <a:r>
              <a:rPr lang="sk-SK" dirty="0" smtClean="0">
                <a:solidFill>
                  <a:srgbClr val="FF0000"/>
                </a:solidFill>
              </a:rPr>
              <a:t>= prvok, ktorý spôsobí odpojenie el. zariadenia pri skrate alebo zväčšení prúdu v obvode.</a:t>
            </a:r>
          </a:p>
          <a:p>
            <a:endParaRPr lang="sk-SK" b="1" dirty="0" smtClean="0"/>
          </a:p>
          <a:p>
            <a:r>
              <a:rPr lang="sk-SK" b="1" dirty="0" smtClean="0"/>
              <a:t>K výhodám poistiek patrí: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Cena, jednoduchosť, spoľahlivosť, hospodárnosť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Výborne istí pred skratom i preťažením 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Dokáže obmedziť skratový prúd (vypne sa ešte pred dosiahnutím maxima) 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Vysoká kvalita a spoľahlivosť 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Malé vlastné straty a malé oteplenie (hospodárna prevádzka) 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Zaručená vypínacia schopnosť v celom rozsahu </a:t>
            </a:r>
            <a:r>
              <a:rPr lang="sk-SK" dirty="0" err="1" smtClean="0"/>
              <a:t>nadprúdov</a:t>
            </a:r>
            <a:r>
              <a:rPr lang="sk-SK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Možnosť rozlíšenia jednotlivých stupňov 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Spoľahlivá funkcia aj po rokoch  nečinnosti 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Veľká odolnosť voči prevádzkovým poruchám 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Dobrá stálosť </a:t>
            </a:r>
            <a:r>
              <a:rPr lang="sk-SK" dirty="0" err="1" smtClean="0"/>
              <a:t>ampérsekundových</a:t>
            </a:r>
            <a:r>
              <a:rPr lang="sk-SK" dirty="0" smtClean="0"/>
              <a:t> charakteristík aj pri zmenách teploty 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  <a:p>
            <a:r>
              <a:rPr lang="sk-SK" b="1" dirty="0" smtClean="0"/>
              <a:t>Nevýhodou poistiek </a:t>
            </a:r>
            <a:r>
              <a:rPr lang="sk-SK" dirty="0" smtClean="0"/>
              <a:t>je najmä to, že vložku možno použiť len jednorázovo, po pretavení drôtika je potrebné vložku vymeniť. </a:t>
            </a:r>
            <a:endParaRPr lang="sk-SK" dirty="0"/>
          </a:p>
        </p:txBody>
      </p:sp>
      <p:pic>
        <p:nvPicPr>
          <p:cNvPr id="13314" name="Picture 2" descr="Výsledok vyhľadávania obrázkov pre dopyt poistka"/>
          <p:cNvPicPr>
            <a:picLocks noChangeAspect="1" noChangeArrowheads="1"/>
          </p:cNvPicPr>
          <p:nvPr/>
        </p:nvPicPr>
        <p:blipFill>
          <a:blip r:embed="rId3"/>
          <a:srcRect t="27523" b="27752"/>
          <a:stretch>
            <a:fillRect/>
          </a:stretch>
        </p:blipFill>
        <p:spPr bwMode="auto">
          <a:xfrm rot="16200000">
            <a:off x="6624481" y="2519531"/>
            <a:ext cx="2538779" cy="107157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6572264" y="311991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0000"/>
                </a:solidFill>
              </a:rPr>
              <a:t>K čomu slúžia istiace prvky ?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668" y="569360"/>
            <a:ext cx="4944612" cy="38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 b="14084"/>
          <a:stretch>
            <a:fillRect/>
          </a:stretch>
        </p:blipFill>
        <p:spPr bwMode="auto">
          <a:xfrm>
            <a:off x="2368729" y="3929066"/>
            <a:ext cx="6560989" cy="26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96612" y="2505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Tavné poistky</a:t>
            </a:r>
            <a:endParaRPr lang="sk-SK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77777" t="10372" b="48261"/>
          <a:stretch>
            <a:fillRect/>
          </a:stretch>
        </p:blipFill>
        <p:spPr bwMode="auto">
          <a:xfrm>
            <a:off x="214282" y="2426744"/>
            <a:ext cx="1928826" cy="307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214314" y="646158"/>
            <a:ext cx="2500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skrutkovacie</a:t>
            </a:r>
            <a:r>
              <a:rPr lang="sk-SK" dirty="0" smtClean="0"/>
              <a:t> poistky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NH poistky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prístrojové poistky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857620" y="14072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Skrutkovacie</a:t>
            </a:r>
            <a:r>
              <a:rPr lang="sk-SK" sz="2400" b="1" dirty="0" smtClean="0"/>
              <a:t> poistky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356"/>
            <a:ext cx="3786214" cy="441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1" y="14285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/>
              <a:t>Skrutkovacie</a:t>
            </a:r>
            <a:r>
              <a:rPr lang="sk-SK" sz="2400" b="1" dirty="0" smtClean="0"/>
              <a:t> poistky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 t="5890"/>
          <a:stretch>
            <a:fillRect/>
          </a:stretch>
        </p:blipFill>
        <p:spPr bwMode="auto">
          <a:xfrm>
            <a:off x="109901" y="5429268"/>
            <a:ext cx="8962695" cy="114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7" name="Ovál 6"/>
          <p:cNvSpPr/>
          <p:nvPr/>
        </p:nvSpPr>
        <p:spPr>
          <a:xfrm>
            <a:off x="2786050" y="5786454"/>
            <a:ext cx="714380" cy="71438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3428992" y="5786454"/>
            <a:ext cx="714380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3129" y="3000372"/>
            <a:ext cx="5250873" cy="216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10" name="Ovál 9"/>
          <p:cNvSpPr/>
          <p:nvPr/>
        </p:nvSpPr>
        <p:spPr>
          <a:xfrm>
            <a:off x="6500826" y="3571876"/>
            <a:ext cx="235745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158022" y="-1057049"/>
            <a:ext cx="2685581" cy="528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ál 12"/>
          <p:cNvSpPr/>
          <p:nvPr/>
        </p:nvSpPr>
        <p:spPr>
          <a:xfrm>
            <a:off x="8643966" y="214290"/>
            <a:ext cx="285752" cy="150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7858150" y="214290"/>
            <a:ext cx="285752" cy="150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4620"/>
            <a:ext cx="279371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-32" y="192880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Záťažový odpojovač výkonových poistiek</a:t>
            </a:r>
            <a:endParaRPr lang="sk-SK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r="2381"/>
          <a:stretch>
            <a:fillRect/>
          </a:stretch>
        </p:blipFill>
        <p:spPr bwMode="auto">
          <a:xfrm>
            <a:off x="3079597" y="2714620"/>
            <a:ext cx="277828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2928926" y="192880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Ochrana pri výmene výkonových poistiek</a:t>
            </a:r>
            <a:endParaRPr lang="sk-SK" b="1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 l="6108" t="4082" r="6274" b="4082"/>
          <a:stretch>
            <a:fillRect/>
          </a:stretch>
        </p:blipFill>
        <p:spPr bwMode="auto">
          <a:xfrm>
            <a:off x="6000760" y="2714623"/>
            <a:ext cx="3000396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lokTextu 9"/>
          <p:cNvSpPr txBox="1"/>
          <p:nvPr/>
        </p:nvSpPr>
        <p:spPr>
          <a:xfrm>
            <a:off x="6000760" y="207167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Poistkový systém NH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142844" y="142856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Nízkonapäťový </a:t>
            </a:r>
            <a:r>
              <a:rPr lang="sk-SK" sz="2400" b="1" dirty="0" err="1" smtClean="0"/>
              <a:t>vysokovýkonový</a:t>
            </a:r>
            <a:r>
              <a:rPr lang="sk-SK" sz="2400" b="1" dirty="0" smtClean="0"/>
              <a:t> poistkový systém (NH)</a:t>
            </a:r>
            <a:endParaRPr lang="sk-SK" sz="24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214346" y="57148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Nízkonapäťové výkonové poistky môžu obsluhovať len odborne spôsobilí alebo zaškolení pracovníci.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Vkladanie alebo vyberanie poistiek by sa nemalo prevádzať pod prúdom.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 obvodoch, ktoré sú pod prúdom treba používať rukoväť a helmu s ochranným štítom.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8" y="714356"/>
            <a:ext cx="1535947" cy="268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785786" y="-2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Priemyselné poistky</a:t>
            </a:r>
            <a:endParaRPr lang="sk-SK" b="1" dirty="0"/>
          </a:p>
        </p:txBody>
      </p:sp>
      <p:pic>
        <p:nvPicPr>
          <p:cNvPr id="16388" name="Picture 4" descr="https://upload.wikimedia.org/wikipedia/commons/thumb/0/0b/NH-Sicherung.jpg/170px-NH-Sicheru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4" y="714356"/>
            <a:ext cx="2000264" cy="2659174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2714614" y="-2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Nožové</a:t>
            </a:r>
          </a:p>
          <a:p>
            <a:pPr algn="ctr"/>
            <a:r>
              <a:rPr lang="sk-SK" b="1" dirty="0" smtClean="0"/>
              <a:t>poistky</a:t>
            </a:r>
            <a:endParaRPr lang="sk-SK" b="1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714356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4929190" y="20214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Automobilové nožové poistk</a:t>
            </a:r>
            <a:r>
              <a:rPr lang="sk-SK" dirty="0" smtClean="0"/>
              <a:t>y</a:t>
            </a:r>
            <a:endParaRPr lang="sk-SK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 r="42734"/>
          <a:stretch>
            <a:fillRect/>
          </a:stretch>
        </p:blipFill>
        <p:spPr bwMode="auto">
          <a:xfrm rot="16200000">
            <a:off x="6429388" y="2643185"/>
            <a:ext cx="11430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/>
          <a:srcRect t="2006"/>
          <a:stretch>
            <a:fillRect/>
          </a:stretch>
        </p:blipFill>
        <p:spPr bwMode="auto">
          <a:xfrm>
            <a:off x="4214810" y="3590730"/>
            <a:ext cx="1000132" cy="305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BlokTextu 14"/>
          <p:cNvSpPr txBox="1"/>
          <p:nvPr/>
        </p:nvSpPr>
        <p:spPr>
          <a:xfrm rot="16200000">
            <a:off x="-1506301" y="4734089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Prístrojové poistky</a:t>
            </a:r>
            <a:endParaRPr lang="sk-SK" sz="24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5429256" y="4786326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Prístrojové poistky </a:t>
            </a:r>
            <a:r>
              <a:rPr lang="sk-SK" dirty="0" smtClean="0"/>
              <a:t>chránia prístroje: zdroje, rozhlasové, televízne prijímače, meracie prístroje pred preťažením a skratom. </a:t>
            </a:r>
          </a:p>
          <a:p>
            <a:r>
              <a:rPr lang="sk-SK" dirty="0" smtClean="0"/>
              <a:t>Rozdelenie:</a:t>
            </a:r>
          </a:p>
          <a:p>
            <a:r>
              <a:rPr lang="sk-SK" dirty="0" smtClean="0"/>
              <a:t>Pomalé (T), stredne pomalé (M),</a:t>
            </a:r>
          </a:p>
          <a:p>
            <a:r>
              <a:rPr lang="sk-SK" dirty="0" smtClean="0"/>
              <a:t>Rýchle (F), super rýchle (FF)</a:t>
            </a:r>
            <a:endParaRPr lang="sk-SK" dirty="0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500442"/>
            <a:ext cx="3714776" cy="322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14282" y="1129431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Tepelná spúšť:</a:t>
            </a:r>
          </a:p>
          <a:p>
            <a:r>
              <a:rPr lang="sk-SK" dirty="0" smtClean="0"/>
              <a:t>Pri prúdovom preťažení sa zahreje bimetal tepelnej spúšte a ohne sa. Istič spustí vypínač a odpojí  chránený obvod.</a:t>
            </a:r>
          </a:p>
          <a:p>
            <a:endParaRPr lang="sk-SK" dirty="0" smtClean="0"/>
          </a:p>
          <a:p>
            <a:r>
              <a:rPr lang="sk-SK" b="1" dirty="0" smtClean="0"/>
              <a:t>Elektromagnetická spúšť:</a:t>
            </a:r>
          </a:p>
          <a:p>
            <a:r>
              <a:rPr lang="sk-SK" dirty="0" smtClean="0"/>
              <a:t>Pri skrate vytvorí skratový prúd v cievke elektromagnetické pole, pritiahne kotvu vypínača. Vypínací kontakt ističa odpojí chránený obvod od siete.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068883"/>
            <a:ext cx="2388810" cy="278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214282" y="142852"/>
            <a:ext cx="9072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Vypínací systém ističov: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b="1" dirty="0" smtClean="0"/>
              <a:t>tepelná spúšť </a:t>
            </a:r>
            <a:r>
              <a:rPr lang="sk-SK" dirty="0" smtClean="0"/>
              <a:t>(prúdové preťaženie)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b="1" dirty="0" smtClean="0"/>
              <a:t>elektromagnetická spúšť</a:t>
            </a:r>
            <a:r>
              <a:rPr lang="sk-SK" dirty="0" smtClean="0"/>
              <a:t> (ochrana pred skratom)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14282" y="3718707"/>
            <a:ext cx="52864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 výhodám ističov patrí: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 vypnutí stačí okamžite „natiahnuť“ a istič je znovu pripravený. 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Pri vypnutí nedôjde k deštrukcii žiadnej súčasti.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Možnosť využitia mechanizmu pre ďalšie funkcie (spúšte, diaľkové vypínanie  signalizácia). </a:t>
            </a:r>
          </a:p>
          <a:p>
            <a:endParaRPr lang="sk-SK" dirty="0" smtClean="0"/>
          </a:p>
          <a:p>
            <a:r>
              <a:rPr lang="sk-SK" b="1" dirty="0" smtClean="0"/>
              <a:t>Nevýhodou</a:t>
            </a:r>
            <a:r>
              <a:rPr lang="sk-SK" dirty="0" smtClean="0"/>
              <a:t> ističov je ich </a:t>
            </a:r>
            <a:r>
              <a:rPr lang="sk-SK" b="1" dirty="0" smtClean="0"/>
              <a:t>menšia skratová odolnosť</a:t>
            </a:r>
            <a:r>
              <a:rPr lang="sk-SK" dirty="0" smtClean="0"/>
              <a:t>, moderné riešenia však odstraňujú aj túto nevýhodu a dokážu skratový prúd obmedziť ešte pred dosiahnutím prvého maxima.  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5500694" y="-7146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Ističe</a:t>
            </a:r>
            <a:endParaRPr lang="sk-SK" sz="24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 l="3175" t="1961" r="3856" b="1961"/>
          <a:stretch>
            <a:fillRect/>
          </a:stretch>
        </p:blipFill>
        <p:spPr bwMode="auto">
          <a:xfrm>
            <a:off x="5643570" y="428604"/>
            <a:ext cx="32147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85786" y="71414"/>
            <a:ext cx="8358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Ističe sa podľa vypínacej charakteristiky rozdeľujú do troch skupín:</a:t>
            </a:r>
          </a:p>
          <a:p>
            <a:r>
              <a:rPr lang="sk-SK" dirty="0" smtClean="0"/>
              <a:t>B – zariadenia s malými prúdovými rázmi (vedenia a bežné spotrebiče)  </a:t>
            </a:r>
          </a:p>
          <a:p>
            <a:r>
              <a:rPr lang="sk-SK" dirty="0" smtClean="0"/>
              <a:t>C – zariadenia prúdovými rázmi do </a:t>
            </a:r>
            <a:r>
              <a:rPr lang="sk-SK" dirty="0" smtClean="0"/>
              <a:t>1,5 </a:t>
            </a:r>
            <a:r>
              <a:rPr lang="sk-SK" dirty="0" smtClean="0"/>
              <a:t>In  (viacpólové asynchrónne motory, osvetlenie) </a:t>
            </a:r>
          </a:p>
          <a:p>
            <a:r>
              <a:rPr lang="sk-SK" dirty="0" smtClean="0"/>
              <a:t>D – zariadenia s veľkými prúdovými rázmi (transformátory, dvojpólové asynchrónne motory)</a:t>
            </a:r>
          </a:p>
          <a:p>
            <a:endParaRPr lang="sk-SK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6"/>
            <a:ext cx="3000396" cy="317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s://upload.wikimedia.org/wikipedia/commons/thumb/7/7e/Symbol_leitungsschutzschalter.svg/220px-Symbol_leitungsschutzschalter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244219" y="601356"/>
            <a:ext cx="1143008" cy="654632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 l="6520" t="5079" r="3506" b="2042"/>
          <a:stretch>
            <a:fillRect/>
          </a:stretch>
        </p:blipFill>
        <p:spPr bwMode="auto">
          <a:xfrm>
            <a:off x="3719849" y="1357299"/>
            <a:ext cx="528130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142876" y="4889384"/>
            <a:ext cx="3714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Okamžité spustenie ističa pri skrate nastáva: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pri ističoch typu B pri </a:t>
            </a:r>
            <a:r>
              <a:rPr lang="sk-SK" dirty="0" err="1" smtClean="0"/>
              <a:t>troj</a:t>
            </a:r>
            <a:r>
              <a:rPr lang="sk-SK" dirty="0" smtClean="0"/>
              <a:t> až päťnásobku menovitého prúdu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pri ističoch typu C pri päť až desaťnásobku menovitého prúdu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877</Words>
  <Application>Microsoft Office PowerPoint</Application>
  <PresentationFormat>Prezentácia na obrazovke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</dc:creator>
  <cp:lastModifiedBy>Juraj</cp:lastModifiedBy>
  <cp:revision>111</cp:revision>
  <dcterms:created xsi:type="dcterms:W3CDTF">2016-12-11T11:59:14Z</dcterms:created>
  <dcterms:modified xsi:type="dcterms:W3CDTF">2016-12-13T12:20:39Z</dcterms:modified>
</cp:coreProperties>
</file>