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9" r:id="rId2"/>
    <p:sldId id="340" r:id="rId3"/>
    <p:sldId id="291" r:id="rId4"/>
    <p:sldId id="304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308" r:id="rId19"/>
    <p:sldId id="309" r:id="rId20"/>
    <p:sldId id="310" r:id="rId21"/>
    <p:sldId id="311" r:id="rId22"/>
    <p:sldId id="321" r:id="rId23"/>
    <p:sldId id="322" r:id="rId24"/>
    <p:sldId id="323" r:id="rId25"/>
    <p:sldId id="324" r:id="rId26"/>
    <p:sldId id="338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5161" autoAdjust="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2914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2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451331D-7AE7-4711-A863-B6DFE7E9D76A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40"/>
            <a:ext cx="2982914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40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9CEAFA9-9D2B-4983-B5DD-4F0645BDE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5" y="0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r">
              <a:defRPr sz="1200"/>
            </a:lvl1pPr>
          </a:lstStyle>
          <a:p>
            <a:fld id="{9FAEEF62-B348-4B4D-A28B-46277409BF8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4" tIns="47257" rIns="94514" bIns="4725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4" y="4589224"/>
            <a:ext cx="5505449" cy="4347686"/>
          </a:xfrm>
          <a:prstGeom prst="rect">
            <a:avLst/>
          </a:prstGeom>
        </p:spPr>
        <p:txBody>
          <a:bodyPr vert="horz" lIns="94514" tIns="47257" rIns="94514" bIns="47257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3" y="9176772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5" y="9176772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r">
              <a:defRPr sz="1200"/>
            </a:lvl1pPr>
          </a:lstStyle>
          <a:p>
            <a:fld id="{D31135EE-3D12-43D1-B8A3-A7F3E140936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ED3A-52A5-4AD5-9F06-B1B8EB169928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EDF7-715C-4A7E-A643-545791AFEDC0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332656"/>
            <a:ext cx="427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Základy automatického riadenia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24136" y="836712"/>
            <a:ext cx="8324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Otvorený systém automatického </a:t>
            </a:r>
            <a:r>
              <a:rPr lang="sk-SK" b="1" dirty="0" smtClean="0">
                <a:solidFill>
                  <a:srgbClr val="FF0000"/>
                </a:solidFill>
              </a:rPr>
              <a:t>riadenia</a:t>
            </a:r>
            <a:r>
              <a:rPr lang="sk-SK" dirty="0"/>
              <a:t> </a:t>
            </a:r>
            <a:r>
              <a:rPr lang="sk-SK" dirty="0" smtClean="0"/>
              <a:t>(riadenie </a:t>
            </a:r>
            <a:r>
              <a:rPr lang="sk-SK" dirty="0"/>
              <a:t>v otvorenej </a:t>
            </a:r>
            <a:r>
              <a:rPr lang="sk-SK" dirty="0" smtClean="0"/>
              <a:t>slučke).  </a:t>
            </a:r>
            <a:endParaRPr lang="sk-SK" dirty="0"/>
          </a:p>
          <a:p>
            <a:r>
              <a:rPr lang="sk-SK" dirty="0" smtClean="0"/>
              <a:t>Riadenie</a:t>
            </a:r>
            <a:r>
              <a:rPr lang="sk-SK" dirty="0"/>
              <a:t>, kde </a:t>
            </a:r>
            <a:r>
              <a:rPr lang="sk-SK" b="1" dirty="0"/>
              <a:t>nie je spätná väzba od riadeného k riadiacemu </a:t>
            </a:r>
            <a:r>
              <a:rPr lang="sk-SK" b="1" dirty="0" smtClean="0"/>
              <a:t>systému</a:t>
            </a:r>
            <a:r>
              <a:rPr lang="sk-SK" dirty="0" smtClean="0"/>
              <a:t>. </a:t>
            </a:r>
            <a:r>
              <a:rPr lang="sk-SK" dirty="0"/>
              <a:t>Takéto riadenie</a:t>
            </a:r>
          </a:p>
          <a:p>
            <a:r>
              <a:rPr lang="sk-SK" dirty="0"/>
              <a:t>nazývame </a:t>
            </a:r>
            <a:r>
              <a:rPr lang="sk-SK" b="1" dirty="0"/>
              <a:t>ovládaním 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00"/>
          <a:stretch>
            <a:fillRect/>
          </a:stretch>
        </p:blipFill>
        <p:spPr bwMode="auto">
          <a:xfrm>
            <a:off x="683568" y="2276872"/>
            <a:ext cx="7562850" cy="20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39552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</a:t>
            </a:r>
            <a:r>
              <a:rPr lang="sk-SK" dirty="0" smtClean="0"/>
              <a:t>(t) – poruchy</a:t>
            </a:r>
          </a:p>
          <a:p>
            <a:r>
              <a:rPr lang="sk-SK" dirty="0" smtClean="0"/>
              <a:t>u(t) – vstupné veličiny riadeného systému</a:t>
            </a:r>
          </a:p>
          <a:p>
            <a:r>
              <a:rPr lang="sk-SK" dirty="0"/>
              <a:t>c</a:t>
            </a:r>
            <a:r>
              <a:rPr lang="sk-SK" dirty="0" smtClean="0"/>
              <a:t>ieľ – žiadaný stav</a:t>
            </a:r>
          </a:p>
          <a:p>
            <a:r>
              <a:rPr lang="sk-SK" dirty="0" smtClean="0"/>
              <a:t>y(t) – riadené veličiny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73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Prehľad kombinačných logických funkcií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885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280920" cy="29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74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Prehľad kombinačných logických funkcií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8352929" cy="29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37" y="3670732"/>
            <a:ext cx="8399219" cy="29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7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Zákony a pravidlá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733"/>
          <a:stretch>
            <a:fillRect/>
          </a:stretch>
        </p:blipFill>
        <p:spPr bwMode="auto">
          <a:xfrm>
            <a:off x="1" y="1438076"/>
            <a:ext cx="9144000" cy="43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4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Karnaughove</a:t>
            </a:r>
            <a:r>
              <a:rPr lang="sk-SK" sz="2400" b="1" dirty="0" smtClean="0">
                <a:solidFill>
                  <a:srgbClr val="FF0000"/>
                </a:solidFill>
              </a:rPr>
              <a:t> mapy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4" y="1400944"/>
            <a:ext cx="2000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48" y="1400944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1" y="2515369"/>
            <a:ext cx="1819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48" y="2486794"/>
            <a:ext cx="1762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1" y="4281264"/>
            <a:ext cx="2105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45560"/>
            <a:ext cx="2276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4995"/>
            <a:ext cx="20288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49" y="1181100"/>
            <a:ext cx="2171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nica 2"/>
          <p:cNvCxnSpPr/>
          <p:nvPr/>
        </p:nvCxnSpPr>
        <p:spPr>
          <a:xfrm>
            <a:off x="4788024" y="836712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88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Karnaughove</a:t>
            </a:r>
            <a:r>
              <a:rPr lang="sk-SK" sz="2400" b="1" dirty="0" smtClean="0">
                <a:solidFill>
                  <a:srgbClr val="FF0000"/>
                </a:solidFill>
              </a:rPr>
              <a:t> mapy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480143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66397"/>
            <a:ext cx="4948944" cy="9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2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Kontaktová realizácia logickej funkcie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88432" cy="6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76464" cy="2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1"/>
            <a:ext cx="4752528" cy="15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67544" y="39330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Realizujte logické funkcie kontaktovou schémou: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539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R</a:t>
            </a:r>
            <a:r>
              <a:rPr lang="sk-SK" sz="2400" b="1" dirty="0" smtClean="0">
                <a:solidFill>
                  <a:srgbClr val="FF0000"/>
                </a:solidFill>
              </a:rPr>
              <a:t>ealizácia logickej funkcie logickými členmi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00" t="15023" r="4000" b="3375"/>
          <a:stretch>
            <a:fillRect/>
          </a:stretch>
        </p:blipFill>
        <p:spPr bwMode="auto">
          <a:xfrm>
            <a:off x="395536" y="980728"/>
            <a:ext cx="36575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4941168"/>
            <a:ext cx="4752528" cy="15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932040" y="41490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Realizujte pomocou logických členov v </a:t>
            </a:r>
            <a:r>
              <a:rPr lang="sk-SK" b="1" dirty="0" err="1" smtClean="0"/>
              <a:t>Multisime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6300192" y="105273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651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942975"/>
            <a:ext cx="6638701" cy="38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123728" y="2492896"/>
            <a:ext cx="67687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51520" y="17934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Zakreslite pomocou logických členov a kontaktovou realizáciou: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372" r="2397" b="7175"/>
          <a:stretch>
            <a:fillRect/>
          </a:stretch>
        </p:blipFill>
        <p:spPr bwMode="auto">
          <a:xfrm>
            <a:off x="1910979" y="2564904"/>
            <a:ext cx="723302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5112568" cy="337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738" r="5153"/>
          <a:stretch>
            <a:fillRect/>
          </a:stretch>
        </p:blipFill>
        <p:spPr bwMode="auto">
          <a:xfrm>
            <a:off x="5364089" y="692696"/>
            <a:ext cx="1728192" cy="17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16024" y="18864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Zakreslite pomocou logických členov a kontaktovou realizáciou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553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919630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Realizujte nasledovné  funkcie logickými členmi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44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51520" y="353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9768" y="550298"/>
            <a:ext cx="889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Realizujte funkcie AND, OR, NAND, NOR, XOR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 pomocou IO:</a:t>
            </a:r>
            <a:endParaRPr lang="sk-SK" b="1" dirty="0"/>
          </a:p>
        </p:txBody>
      </p:sp>
      <p:pic>
        <p:nvPicPr>
          <p:cNvPr id="22530" name="Picture 2" descr="http://mikrokontrolery-pic.cz/wp-content/uploads/jednobitova-uplna-scit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87982"/>
            <a:ext cx="4608512" cy="26533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95536" y="3646642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úplná </a:t>
            </a:r>
            <a:r>
              <a:rPr lang="sk-SK" b="1" dirty="0" err="1" smtClean="0"/>
              <a:t>ščítačka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08104" y="126876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3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188640"/>
            <a:ext cx="427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Základy automatického riadenia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24136" y="764704"/>
            <a:ext cx="8324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Uzavretý systém automatického riadenia </a:t>
            </a:r>
            <a:r>
              <a:rPr lang="sk-SK" dirty="0" smtClean="0"/>
              <a:t>je také riadenie</a:t>
            </a:r>
            <a:r>
              <a:rPr lang="sk-SK" dirty="0"/>
              <a:t>, pri ktorom sa prostredníctvom snímačov určuje okamžitý stav riadeného </a:t>
            </a:r>
            <a:r>
              <a:rPr lang="sk-SK" dirty="0" smtClean="0"/>
              <a:t>systému a </a:t>
            </a:r>
            <a:r>
              <a:rPr lang="sk-SK" dirty="0"/>
              <a:t>porovnáva sa so žiadaným stavom (cieľom). Zistená odchýlka od žiadaného stavu </a:t>
            </a:r>
            <a:r>
              <a:rPr lang="sk-SK" dirty="0" smtClean="0"/>
              <a:t>sa automaticky </a:t>
            </a:r>
            <a:r>
              <a:rPr lang="sk-SK" dirty="0"/>
              <a:t>odstraňuje, a to nezávisle na tom, či vznikla vplyvom porúch d(t) </a:t>
            </a:r>
            <a:r>
              <a:rPr lang="sk-SK" dirty="0" smtClean="0"/>
              <a:t>alebo zmenou </a:t>
            </a:r>
            <a:r>
              <a:rPr lang="sk-SK" dirty="0"/>
              <a:t>žiadaného stavu (cieľa).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Riadenie </a:t>
            </a:r>
            <a:r>
              <a:rPr lang="sk-SK" dirty="0"/>
              <a:t>v uzavretej slučke teda zabezpečuje </a:t>
            </a:r>
            <a:r>
              <a:rPr lang="sk-SK" dirty="0" smtClean="0"/>
              <a:t>nastavenie stavu </a:t>
            </a:r>
            <a:r>
              <a:rPr lang="sk-SK" dirty="0"/>
              <a:t>systému (vektor riadených veličín y(t)) na jeho žiadaný stav. Riadiaci zásah </a:t>
            </a:r>
            <a:r>
              <a:rPr lang="sk-SK" dirty="0" smtClean="0"/>
              <a:t>sa uskutočňuje </a:t>
            </a:r>
            <a:r>
              <a:rPr lang="sk-SK" dirty="0"/>
              <a:t>zmenou vektora vstupných veličín u(t).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5" t="14567" r="3846"/>
          <a:stretch>
            <a:fillRect/>
          </a:stretch>
        </p:blipFill>
        <p:spPr bwMode="auto">
          <a:xfrm>
            <a:off x="35496" y="3369035"/>
            <a:ext cx="6192688" cy="30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012160" y="5229200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</a:t>
            </a:r>
            <a:r>
              <a:rPr lang="sk-SK" dirty="0" smtClean="0"/>
              <a:t>(t) – poruchy</a:t>
            </a:r>
          </a:p>
          <a:p>
            <a:r>
              <a:rPr lang="sk-SK" dirty="0" smtClean="0"/>
              <a:t>y(t) – riadené veličiny</a:t>
            </a:r>
          </a:p>
          <a:p>
            <a:r>
              <a:rPr lang="sk-SK" dirty="0"/>
              <a:t>u</a:t>
            </a:r>
            <a:r>
              <a:rPr lang="sk-SK" dirty="0" smtClean="0"/>
              <a:t>(t) – vstupné veličiny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071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číslicová technika: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A1: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357"/>
          <a:stretch/>
        </p:blipFill>
        <p:spPr bwMode="auto">
          <a:xfrm>
            <a:off x="539552" y="1340768"/>
            <a:ext cx="6219825" cy="6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826"/>
          <a:stretch/>
        </p:blipFill>
        <p:spPr bwMode="auto">
          <a:xfrm>
            <a:off x="539551" y="3573016"/>
            <a:ext cx="6219825" cy="7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23528" y="3284984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B1: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286380" y="1357298"/>
            <a:ext cx="114300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929190" y="3714752"/>
            <a:ext cx="114300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12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4" y="692696"/>
            <a:ext cx="8935742" cy="60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4626"/>
            <a:ext cx="7632848" cy="475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2758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239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2758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23766"/>
            <a:ext cx="8064896" cy="42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441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91046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7843"/>
            <a:ext cx="3168352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90808"/>
            <a:ext cx="4608512" cy="26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07504" y="18864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>
                <a:solidFill>
                  <a:srgbClr val="FF0000"/>
                </a:solidFill>
              </a:rPr>
              <a:t>Prekreslite v </a:t>
            </a:r>
            <a:r>
              <a:rPr lang="sk-SK" b="1" dirty="0" err="1" smtClean="0">
                <a:solidFill>
                  <a:srgbClr val="FF0000"/>
                </a:solidFill>
              </a:rPr>
              <a:t>Multisime</a:t>
            </a:r>
            <a:endParaRPr lang="sk-SK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sk-SK" b="1" dirty="0" smtClean="0">
                <a:solidFill>
                  <a:srgbClr val="FF0000"/>
                </a:solidFill>
              </a:rPr>
              <a:t>Navrhnite DPS v </a:t>
            </a:r>
            <a:r>
              <a:rPr lang="sk-SK" b="1" dirty="0" err="1" smtClean="0">
                <a:solidFill>
                  <a:srgbClr val="FF0000"/>
                </a:solidFill>
              </a:rPr>
              <a:t>Layoute</a:t>
            </a:r>
            <a:endParaRPr lang="sk-SK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sk-SK" b="1" dirty="0" smtClean="0">
                <a:solidFill>
                  <a:srgbClr val="FF0000"/>
                </a:solidFill>
              </a:rPr>
              <a:t>Zapojte pomocou kontaktnej plochy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355976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355976" y="57332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716016" y="54452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3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220072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4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292080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5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65212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6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156176" y="51571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1561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13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516216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11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7092280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16428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9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7524328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8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36795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Vyplňte pre funkciu AND a OR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744"/>
            <a:ext cx="8558209" cy="68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62" y="908720"/>
            <a:ext cx="864767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764704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Riadenie</a:t>
            </a:r>
            <a:r>
              <a:rPr lang="sk-SK" dirty="0" smtClean="0"/>
              <a:t> – je pôsobenie riadiaceho objektu na riadený s cieľom dosiahnuť určité požiadavky</a:t>
            </a:r>
          </a:p>
          <a:p>
            <a:r>
              <a:rPr lang="sk-SK" dirty="0" smtClean="0"/>
              <a:t> </a:t>
            </a:r>
          </a:p>
          <a:p>
            <a:r>
              <a:rPr lang="sk-SK" dirty="0" smtClean="0"/>
              <a:t>Riadenie podľa tvaru signálu pri prenose rozdeľujeme (pri prenose informácie):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logické riadenie</a:t>
            </a:r>
            <a:r>
              <a:rPr lang="sk-SK" dirty="0" smtClean="0"/>
              <a:t> – binárne signály (TRUE, FALSE)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analógové riadene</a:t>
            </a:r>
            <a:r>
              <a:rPr lang="sk-SK" dirty="0" smtClean="0"/>
              <a:t> – spojité signály v danom intervale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diskrétne (číslicové)</a:t>
            </a:r>
            <a:r>
              <a:rPr lang="sk-SK" dirty="0" smtClean="0"/>
              <a:t> </a:t>
            </a:r>
            <a:r>
              <a:rPr lang="sk-SK" b="1" dirty="0" smtClean="0"/>
              <a:t>riadenie </a:t>
            </a:r>
            <a:r>
              <a:rPr lang="sk-SK" dirty="0" smtClean="0"/>
              <a:t>– signály sú definované iba v určitých časových okamihoch daných tzv. periódou vzorkovania. </a:t>
            </a:r>
          </a:p>
          <a:p>
            <a:r>
              <a:rPr lang="sk-SK" dirty="0" smtClean="0"/>
              <a:t>Základom riadiaceho obvodu je mikropočítačová výpočtová jednotka.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Riadiace systémy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čphsp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633"/>
            <a:ext cx="8424937" cy="345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3899"/>
            <a:ext cx="9144000" cy="58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837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Do obdĺžnikov na výstupoch hradiel napíšte, aká bude úroveň po privedení núl a jednotiek na vstupy.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8588"/>
            <a:ext cx="8805290" cy="6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50468"/>
          <a:stretch>
            <a:fillRect/>
          </a:stretch>
        </p:blipFill>
        <p:spPr bwMode="auto">
          <a:xfrm>
            <a:off x="35496" y="4149080"/>
            <a:ext cx="6276398" cy="23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95" b="6467"/>
          <a:stretch>
            <a:fillRect/>
          </a:stretch>
        </p:blipFill>
        <p:spPr bwMode="auto">
          <a:xfrm>
            <a:off x="5938888" y="1"/>
            <a:ext cx="317509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5496" y="4462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 obrázkoch sú pohľady zhora na dosky plošných spojov, na ktorých sú obvody realizujúce logické funkcie Y. </a:t>
            </a:r>
          </a:p>
          <a:p>
            <a:endParaRPr lang="sk-SK" b="1" dirty="0" smtClean="0"/>
          </a:p>
          <a:p>
            <a:r>
              <a:rPr lang="sk-SK" b="1" dirty="0" smtClean="0"/>
              <a:t>Nakreslite schémy zapojenia obvodov, napíšte, aké logické funkcie vykonávajú, nakreslite </a:t>
            </a:r>
            <a:r>
              <a:rPr lang="sk-SK" b="1" dirty="0" err="1" smtClean="0"/>
              <a:t>pravdivostné</a:t>
            </a:r>
            <a:r>
              <a:rPr lang="sk-SK" b="1" dirty="0" smtClean="0"/>
              <a:t> tabuľky.</a:t>
            </a:r>
            <a:endParaRPr lang="sk-SK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20066" y="1772816"/>
            <a:ext cx="62801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04656" cy="622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372200" y="306896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7400 – AND</a:t>
            </a:r>
          </a:p>
          <a:p>
            <a:r>
              <a:rPr lang="sk-SK" dirty="0" smtClean="0"/>
              <a:t>7404 – NOT</a:t>
            </a:r>
          </a:p>
          <a:p>
            <a:r>
              <a:rPr lang="sk-SK" dirty="0" smtClean="0"/>
              <a:t>7486 – EXOR (XOR)</a:t>
            </a:r>
          </a:p>
          <a:p>
            <a:r>
              <a:rPr lang="sk-SK" dirty="0" smtClean="0"/>
              <a:t>7402 -  NOR</a:t>
            </a:r>
          </a:p>
          <a:p>
            <a:r>
              <a:rPr lang="sk-SK" dirty="0" smtClean="0"/>
              <a:t>7432 -  OR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300192" y="188640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Nakreslite schémy zapojenia</a:t>
            </a:r>
          </a:p>
          <a:p>
            <a:r>
              <a:rPr lang="sk-SK" sz="2000" b="1" dirty="0" smtClean="0"/>
              <a:t>obvodov, zistite, akú logickú funkciu obvody vykonávajú a vypíšte </a:t>
            </a:r>
            <a:r>
              <a:rPr lang="sk-SK" sz="2000" b="1" dirty="0" err="1" smtClean="0"/>
              <a:t>pravdivostnú</a:t>
            </a:r>
            <a:r>
              <a:rPr lang="sk-SK" sz="2000" b="1" dirty="0" smtClean="0"/>
              <a:t> tabuľku.</a:t>
            </a:r>
          </a:p>
          <a:p>
            <a:r>
              <a:rPr lang="sk-SK" sz="2000" b="1" dirty="0" smtClean="0"/>
              <a:t>A, B, C sú vstupy, Y je výstup obvodu.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master.wz.cz/konstrukce/sonda/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4116"/>
            <a:ext cx="7704856" cy="3396932"/>
          </a:xfrm>
          <a:prstGeom prst="rect">
            <a:avLst/>
          </a:prstGeom>
          <a:noFill/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323528" y="4005064"/>
          <a:ext cx="4392488" cy="2560320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sk-SK"/>
                        <a:t>Seznam součástek: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R1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1k5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R2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100R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R3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47R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D1, D2, D3, D4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1N4148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IC1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MH7400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IC2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LQ470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5076056" y="4005064"/>
          <a:ext cx="3791744" cy="1463040"/>
        </p:xfrm>
        <a:graphic>
          <a:graphicData uri="http://schemas.openxmlformats.org/drawingml/2006/table">
            <a:tbl>
              <a:tblPr/>
              <a:tblGrid>
                <a:gridCol w="1895872"/>
                <a:gridCol w="1895872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sk-SK"/>
                        <a:t>Zapojení svorek: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JP1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vstup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JP2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napájení +5V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JP3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kostra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79512" y="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Overte funkciu logickej sondy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69269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Základné logické členy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45865"/>
            <a:ext cx="8445101" cy="556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Logické riadenie</a:t>
            </a:r>
            <a:endParaRPr lang="sk-SK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86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51520" y="47667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Spôsoby vyjadrenia logických funkcií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sk-SK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názov funkcie (napr. AND)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slovné vyjadrenie (výstup = 1 ak obidva vstupy = 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pravdivostná</a:t>
            </a:r>
            <a:r>
              <a:rPr lang="sk-SK" sz="2400" dirty="0" smtClean="0"/>
              <a:t> tabuľka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algebraické</a:t>
            </a:r>
            <a:r>
              <a:rPr lang="sk-SK" sz="2400" dirty="0" smtClean="0"/>
              <a:t> vyjadrenie (Y=A.B)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Karnaughova</a:t>
            </a:r>
            <a:r>
              <a:rPr lang="sk-SK" sz="2400" dirty="0" smtClean="0"/>
              <a:t> mapa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kontaktová </a:t>
            </a:r>
            <a:r>
              <a:rPr lang="sk-SK" sz="2400" dirty="0"/>
              <a:t>realizácia </a:t>
            </a:r>
            <a:r>
              <a:rPr lang="sk-SK" sz="2400" dirty="0" smtClean="0"/>
              <a:t>schémy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realizácia </a:t>
            </a:r>
            <a:r>
              <a:rPr lang="sk-SK" sz="2400" dirty="0"/>
              <a:t>logickými </a:t>
            </a:r>
            <a:r>
              <a:rPr lang="sk-SK" sz="2400" dirty="0" smtClean="0"/>
              <a:t>členmi</a:t>
            </a:r>
            <a:endParaRPr lang="sk-SK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161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53" t="3802" r="15234" b="20166"/>
          <a:stretch>
            <a:fillRect/>
          </a:stretch>
        </p:blipFill>
        <p:spPr bwMode="auto">
          <a:xfrm>
            <a:off x="7308304" y="270892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8388424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812360" y="31316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316416" y="31316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884368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00" r="24401" b="39521"/>
          <a:stretch>
            <a:fillRect/>
          </a:stretch>
        </p:blipFill>
        <p:spPr bwMode="auto">
          <a:xfrm>
            <a:off x="6732240" y="4509120"/>
            <a:ext cx="2160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 descr="Výsledok vyhľadávania obrázkov pre dopyt 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5998040"/>
            <a:ext cx="2543944" cy="6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ovná spojnica 15"/>
          <p:cNvCxnSpPr/>
          <p:nvPr/>
        </p:nvCxnSpPr>
        <p:spPr>
          <a:xfrm flipH="1">
            <a:off x="8028384" y="61653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3779912" y="1916832"/>
            <a:ext cx="36724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3851920" y="2924944"/>
            <a:ext cx="37444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4355976" y="3356992"/>
            <a:ext cx="23042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3851920" y="3861048"/>
            <a:ext cx="288032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98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52lab.vsb.cz/MinServer/PraceStud/APaS/Kubanek/Cv1/Image0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56" b="19793"/>
          <a:stretch>
            <a:fillRect/>
          </a:stretch>
        </p:blipFill>
        <p:spPr bwMode="auto">
          <a:xfrm>
            <a:off x="539552" y="1105639"/>
            <a:ext cx="8044502" cy="486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95536" y="23103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Úrovne </a:t>
            </a:r>
            <a:r>
              <a:rPr lang="sk-SK" sz="2400" b="1" dirty="0" err="1" smtClean="0">
                <a:solidFill>
                  <a:srgbClr val="FF0000"/>
                </a:solidFill>
              </a:rPr>
              <a:t>TTL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5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Logický súčet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27584" y="83671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Logický súčet </a:t>
            </a:r>
            <a:r>
              <a:rPr lang="sk-SK" sz="2000" dirty="0"/>
              <a:t>je operácia disjunkcie alebo zjednotenia a označuje sa znakom </a:t>
            </a:r>
            <a:r>
              <a:rPr lang="sk-SK" sz="2000" b="1" dirty="0" smtClean="0"/>
              <a:t>V</a:t>
            </a:r>
            <a:r>
              <a:rPr lang="sk-SK" sz="2000" dirty="0" smtClean="0"/>
              <a:t>. </a:t>
            </a:r>
            <a:r>
              <a:rPr lang="sk-SK" sz="2000" dirty="0"/>
              <a:t>V praxi sa často </a:t>
            </a:r>
            <a:r>
              <a:rPr lang="sk-SK" sz="2000" dirty="0" smtClean="0"/>
              <a:t>používa </a:t>
            </a:r>
            <a:r>
              <a:rPr lang="sk-SK" sz="2000" dirty="0" err="1" smtClean="0"/>
              <a:t>algebraický</a:t>
            </a:r>
            <a:r>
              <a:rPr lang="sk-SK" sz="2000" dirty="0" smtClean="0"/>
              <a:t> </a:t>
            </a:r>
            <a:r>
              <a:rPr lang="sk-SK" sz="2000" dirty="0"/>
              <a:t>zápis: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800200" cy="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984776" cy="24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25" r="29789" b="41583"/>
          <a:stretch>
            <a:fillRect/>
          </a:stretch>
        </p:blipFill>
        <p:spPr bwMode="auto">
          <a:xfrm>
            <a:off x="827584" y="4869160"/>
            <a:ext cx="3024336" cy="1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067944" y="58679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OR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86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Logický súčin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908720"/>
            <a:ext cx="803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Logický súčin </a:t>
            </a:r>
            <a:r>
              <a:rPr lang="sk-SK" sz="2000" dirty="0"/>
              <a:t>je operácia konjunkcie alebo prieniku, označuje sa znakom </a:t>
            </a:r>
            <a:r>
              <a:rPr lang="sk-SK" sz="2000" b="1" dirty="0" smtClean="0"/>
              <a:t> </a:t>
            </a:r>
            <a:r>
              <a:rPr lang="el-GR" sz="2000" b="1" dirty="0" smtClean="0"/>
              <a:t>ᴧ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V </a:t>
            </a:r>
            <a:r>
              <a:rPr lang="sk-SK" sz="2000" dirty="0"/>
              <a:t>praxi sa často </a:t>
            </a:r>
            <a:r>
              <a:rPr lang="sk-SK" sz="2000" dirty="0" smtClean="0"/>
              <a:t>používa </a:t>
            </a:r>
            <a:r>
              <a:rPr lang="sk-SK" sz="2000" dirty="0" err="1" smtClean="0"/>
              <a:t>algebraický</a:t>
            </a:r>
            <a:r>
              <a:rPr lang="sk-SK" sz="2000" dirty="0" smtClean="0"/>
              <a:t> </a:t>
            </a:r>
            <a:r>
              <a:rPr lang="sk-SK" sz="2000" dirty="0"/>
              <a:t>zápis: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1" y="1556792"/>
            <a:ext cx="2111005" cy="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00" r="26201" b="39521"/>
          <a:stretch>
            <a:fillRect/>
          </a:stretch>
        </p:blipFill>
        <p:spPr bwMode="auto">
          <a:xfrm>
            <a:off x="827584" y="5229200"/>
            <a:ext cx="34203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479786"/>
            <a:ext cx="73336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572000" y="58679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AND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3550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Logická negácia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27584" y="90872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Logická negácia </a:t>
            </a:r>
            <a:r>
              <a:rPr lang="sk-SK" sz="2000" dirty="0"/>
              <a:t>je operácia negácie, záporu. V praxi sa často používa </a:t>
            </a:r>
            <a:r>
              <a:rPr lang="sk-SK" sz="2000" dirty="0" err="1"/>
              <a:t>algebraický</a:t>
            </a:r>
            <a:r>
              <a:rPr lang="sk-SK" sz="2000" dirty="0"/>
              <a:t> zápis: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966934" cy="83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89" r="30932" b="39133"/>
          <a:stretch>
            <a:fillRect/>
          </a:stretch>
        </p:blipFill>
        <p:spPr bwMode="auto">
          <a:xfrm>
            <a:off x="899592" y="4869160"/>
            <a:ext cx="32019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348880"/>
            <a:ext cx="77872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283968" y="55799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NOT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2939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657</Words>
  <Application>Microsoft Office PowerPoint</Application>
  <PresentationFormat>Prezentácia na obrazovke (4:3)</PresentationFormat>
  <Paragraphs>138</Paragraphs>
  <Slides>34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126</cp:revision>
  <dcterms:created xsi:type="dcterms:W3CDTF">2017-08-31T16:32:57Z</dcterms:created>
  <dcterms:modified xsi:type="dcterms:W3CDTF">2017-09-21T17:33:44Z</dcterms:modified>
</cp:coreProperties>
</file>