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2" r:id="rId2"/>
    <p:sldId id="360" r:id="rId3"/>
    <p:sldId id="363" r:id="rId4"/>
    <p:sldId id="391" r:id="rId5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076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3" y="4589224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85720" y="428604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Označenie a jednotky napätia, prúdu, odporu</a:t>
            </a:r>
          </a:p>
          <a:p>
            <a:pPr marL="342900" indent="-342900">
              <a:buAutoNum type="arabicPeriod"/>
            </a:pPr>
            <a:r>
              <a:rPr lang="sk-SK" dirty="0" smtClean="0"/>
              <a:t>Meranie napätia, prúdu a odporu</a:t>
            </a:r>
          </a:p>
          <a:p>
            <a:pPr marL="342900" indent="-342900">
              <a:buAutoNum type="arabicPeriod"/>
            </a:pPr>
            <a:r>
              <a:rPr lang="sk-SK" dirty="0" smtClean="0"/>
              <a:t>Ohmov zákon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Kirchoffove</a:t>
            </a:r>
            <a:r>
              <a:rPr lang="sk-SK" dirty="0" smtClean="0"/>
              <a:t> zákony</a:t>
            </a:r>
          </a:p>
          <a:p>
            <a:pPr marL="342900" indent="-342900">
              <a:buAutoNum type="arabicPeriod"/>
            </a:pPr>
            <a:r>
              <a:rPr lang="sk-SK" dirty="0" smtClean="0"/>
              <a:t>Premena jednotiek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Rezistor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Kondenzátor</a:t>
            </a:r>
          </a:p>
          <a:p>
            <a:pPr marL="342900" indent="-342900">
              <a:buAutoNum type="arabicPeriod"/>
            </a:pPr>
            <a:r>
              <a:rPr lang="sk-SK" dirty="0" smtClean="0"/>
              <a:t>Dióda, priepustný a nepriepustný smer</a:t>
            </a:r>
          </a:p>
          <a:p>
            <a:pPr marL="342900" indent="-342900">
              <a:buAutoNum type="arabicPeriod"/>
            </a:pPr>
            <a:r>
              <a:rPr lang="sk-SK" dirty="0" smtClean="0"/>
              <a:t>LED dióda</a:t>
            </a:r>
          </a:p>
          <a:p>
            <a:pPr marL="342900" indent="-342900">
              <a:buAutoNum type="arabicPeriod"/>
            </a:pPr>
            <a:r>
              <a:rPr lang="sk-SK" dirty="0" smtClean="0"/>
              <a:t> Tranzistor</a:t>
            </a:r>
          </a:p>
          <a:p>
            <a:pPr marL="342900" indent="-342900">
              <a:buAutoNum type="arabicPeriod"/>
            </a:pPr>
            <a:r>
              <a:rPr lang="sk-SK" dirty="0" smtClean="0"/>
              <a:t>Zapojenie odporov a výpočet odporov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b.spseke.sk/zdroje/blokschz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7068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251520" y="26064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Lineárne napájacie zdroje</a:t>
            </a:r>
            <a:endParaRPr lang="sk-SK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5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44" b="23279"/>
          <a:stretch>
            <a:fillRect/>
          </a:stretch>
        </p:blipFill>
        <p:spPr bwMode="auto">
          <a:xfrm>
            <a:off x="320709" y="4581128"/>
            <a:ext cx="838520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Rovná spojovacia šípka 8"/>
          <p:cNvCxnSpPr/>
          <p:nvPr/>
        </p:nvCxnSpPr>
        <p:spPr>
          <a:xfrm flipH="1">
            <a:off x="971600" y="2996952"/>
            <a:ext cx="36004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H="1">
            <a:off x="3059832" y="3068960"/>
            <a:ext cx="21602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H="1">
            <a:off x="4211960" y="3068960"/>
            <a:ext cx="504056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H="1">
            <a:off x="5292080" y="3068960"/>
            <a:ext cx="129614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lokTextu 16"/>
          <p:cNvSpPr txBox="1"/>
          <p:nvPr/>
        </p:nvSpPr>
        <p:spPr>
          <a:xfrm>
            <a:off x="1331640" y="306896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2 cievky s feromagnetickým jadrom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3347864" y="31409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Diódy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4788024" y="31409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Kondenzátor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6588224" y="315374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Zenerova</a:t>
            </a:r>
            <a:r>
              <a:rPr lang="sk-SK" dirty="0" smtClean="0"/>
              <a:t> dióda,</a:t>
            </a:r>
          </a:p>
          <a:p>
            <a:r>
              <a:rPr lang="sk-SK" dirty="0" smtClean="0"/>
              <a:t>Integrovaný obvod,</a:t>
            </a:r>
          </a:p>
          <a:p>
            <a:r>
              <a:rPr lang="sk-SK" dirty="0" smtClean="0"/>
              <a:t>regulátor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7886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260648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Filtrovanie napätia po usmernení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74713" y="3138562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781" y="234555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pic>
        <p:nvPicPr>
          <p:cNvPr id="10" name="Picture 5" descr="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57" t="6656" r="13102" b="20987"/>
          <a:stretch/>
        </p:blipFill>
        <p:spPr bwMode="auto">
          <a:xfrm>
            <a:off x="379481" y="1385454"/>
            <a:ext cx="8135846" cy="319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665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71406" y="2606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Filtrovanie napätia po usmernení</a:t>
            </a:r>
            <a:endParaRPr lang="sk-SK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9250" y="1985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74713" y="3138562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70781" y="2345556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1" name="BlokTextu 4"/>
          <p:cNvSpPr txBox="1">
            <a:spLocks noChangeArrowheads="1"/>
          </p:cNvSpPr>
          <p:nvPr/>
        </p:nvSpPr>
        <p:spPr bwMode="auto">
          <a:xfrm>
            <a:off x="88916" y="1361249"/>
            <a:ext cx="669766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sk-SK" dirty="0"/>
              <a:t>Z </a:t>
            </a:r>
            <a:r>
              <a:rPr lang="cs-CZ" altLang="sk-SK" dirty="0" err="1" smtClean="0"/>
              <a:t>definicie</a:t>
            </a:r>
            <a:r>
              <a:rPr lang="cs-CZ" altLang="sk-SK" dirty="0" smtClean="0"/>
              <a:t> </a:t>
            </a:r>
            <a:r>
              <a:rPr lang="cs-CZ" altLang="sk-SK" dirty="0"/>
              <a:t>Faradu vyplývá </a:t>
            </a:r>
            <a:r>
              <a:rPr lang="cs-CZ" altLang="sk-SK" dirty="0" err="1" smtClean="0"/>
              <a:t>vzťah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r>
              <a:rPr lang="cs-CZ" altLang="sk-SK" dirty="0"/>
              <a:t>C = </a:t>
            </a:r>
            <a:r>
              <a:rPr lang="cs-CZ" altLang="sk-SK" dirty="0" smtClean="0"/>
              <a:t>Q/U</a:t>
            </a:r>
            <a:r>
              <a:rPr lang="cs-CZ" altLang="sk-SK" baseline="-25000" dirty="0" smtClean="0"/>
              <a:t>r</a:t>
            </a:r>
            <a:r>
              <a:rPr lang="cs-CZ" altLang="sk-SK" dirty="0" smtClean="0"/>
              <a:t>=( 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·t ) / U</a:t>
            </a:r>
            <a:r>
              <a:rPr lang="cs-CZ" altLang="sk-SK" baseline="-25000" dirty="0"/>
              <a:t>r</a:t>
            </a: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>Dosadíme vzorec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/>
              <a:t>čas t = 0,5·T a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napätie</a:t>
            </a:r>
            <a:r>
              <a:rPr lang="cs-CZ" altLang="sk-SK" dirty="0" smtClean="0"/>
              <a:t> </a:t>
            </a:r>
            <a:r>
              <a:rPr lang="cs-CZ" altLang="sk-SK" dirty="0"/>
              <a:t>U</a:t>
            </a:r>
            <a:r>
              <a:rPr lang="cs-CZ" altLang="sk-SK" baseline="-25000" dirty="0"/>
              <a:t>r</a:t>
            </a:r>
            <a:r>
              <a:rPr lang="cs-CZ" altLang="sk-SK" dirty="0"/>
              <a:t> = </a:t>
            </a:r>
            <a:r>
              <a:rPr lang="cs-CZ" altLang="sk-SK" dirty="0" err="1"/>
              <a:t>U</a:t>
            </a:r>
            <a:r>
              <a:rPr lang="cs-CZ" altLang="sk-SK" baseline="-25000" dirty="0" err="1"/>
              <a:t>max</a:t>
            </a:r>
            <a:r>
              <a:rPr lang="cs-CZ" altLang="sk-SK" dirty="0"/>
              <a:t> - U</a:t>
            </a:r>
            <a:r>
              <a:rPr lang="cs-CZ" altLang="sk-SK" baseline="-25000" dirty="0"/>
              <a:t>x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r>
              <a:rPr lang="cs-CZ" altLang="sk-SK" dirty="0"/>
              <a:t>C = ( 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·0,5·T ) / (U</a:t>
            </a:r>
            <a:r>
              <a:rPr lang="cs-CZ" altLang="sk-SK" baseline="-25000" dirty="0"/>
              <a:t>m</a:t>
            </a:r>
            <a:r>
              <a:rPr lang="cs-CZ" altLang="sk-SK" dirty="0"/>
              <a:t> - U</a:t>
            </a:r>
            <a:r>
              <a:rPr lang="cs-CZ" altLang="sk-SK" baseline="-25000" dirty="0"/>
              <a:t>x</a:t>
            </a:r>
            <a:r>
              <a:rPr lang="cs-CZ" altLang="sk-SK" dirty="0"/>
              <a:t>)</a:t>
            </a:r>
            <a:br>
              <a:rPr lang="cs-CZ" altLang="sk-SK" dirty="0"/>
            </a:br>
            <a:r>
              <a:rPr lang="cs-CZ" altLang="sk-SK" dirty="0"/>
              <a:t/>
            </a:r>
            <a:br>
              <a:rPr lang="cs-CZ" altLang="sk-SK" dirty="0"/>
            </a:br>
            <a:r>
              <a:rPr lang="cs-CZ" altLang="sk-SK" dirty="0"/>
              <a:t>Po </a:t>
            </a:r>
            <a:r>
              <a:rPr lang="cs-CZ" altLang="sk-SK" dirty="0" err="1" smtClean="0"/>
              <a:t>dosadení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vzorca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frekvenciu</a:t>
            </a:r>
            <a:r>
              <a:rPr lang="cs-CZ" altLang="sk-SK" dirty="0" smtClean="0"/>
              <a:t> </a:t>
            </a:r>
            <a:r>
              <a:rPr lang="cs-CZ" altLang="sk-SK" dirty="0"/>
              <a:t>f = 1 / T a </a:t>
            </a:r>
            <a:r>
              <a:rPr lang="cs-CZ" altLang="sk-SK" dirty="0" err="1" smtClean="0"/>
              <a:t>jednoduchej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úprave</a:t>
            </a:r>
            <a:r>
              <a:rPr lang="cs-CZ" altLang="sk-SK" dirty="0" smtClean="0"/>
              <a:t> </a:t>
            </a:r>
            <a:r>
              <a:rPr lang="cs-CZ" altLang="sk-SK" dirty="0"/>
              <a:t>dostaneme výsledný </a:t>
            </a:r>
            <a:r>
              <a:rPr lang="cs-CZ" altLang="sk-SK" dirty="0" err="1" smtClean="0"/>
              <a:t>vzťah</a:t>
            </a:r>
            <a:r>
              <a:rPr lang="cs-CZ" altLang="sk-SK" dirty="0"/>
              <a:t>:</a:t>
            </a:r>
            <a:endParaRPr lang="sk-SK" altLang="sk-SK" dirty="0"/>
          </a:p>
          <a:p>
            <a:pPr eaLnBrk="1" hangingPunct="1"/>
            <a:endParaRPr lang="cs-CZ" altLang="sk-SK" b="1" dirty="0" smtClean="0"/>
          </a:p>
          <a:p>
            <a:pPr eaLnBrk="1" hangingPunct="1"/>
            <a:r>
              <a:rPr lang="cs-CZ" altLang="sk-SK" b="1" dirty="0" smtClean="0"/>
              <a:t>C </a:t>
            </a:r>
            <a:r>
              <a:rPr lang="cs-CZ" altLang="sk-SK" b="1" dirty="0"/>
              <a:t>= </a:t>
            </a:r>
            <a:r>
              <a:rPr lang="cs-CZ" altLang="sk-SK" b="1" dirty="0" err="1"/>
              <a:t>I</a:t>
            </a:r>
            <a:r>
              <a:rPr lang="cs-CZ" altLang="sk-SK" b="1" baseline="-25000" dirty="0" err="1"/>
              <a:t>m</a:t>
            </a:r>
            <a:r>
              <a:rPr lang="cs-CZ" altLang="sk-SK" b="1" dirty="0"/>
              <a:t> / [ </a:t>
            </a:r>
            <a:r>
              <a:rPr lang="cs-CZ" altLang="sk-SK" b="1" dirty="0" err="1"/>
              <a:t>2f</a:t>
            </a:r>
            <a:r>
              <a:rPr lang="cs-CZ" altLang="sk-SK" b="1" dirty="0"/>
              <a:t>·(U</a:t>
            </a:r>
            <a:r>
              <a:rPr lang="cs-CZ" altLang="sk-SK" b="1" baseline="-25000" dirty="0"/>
              <a:t>m</a:t>
            </a:r>
            <a:r>
              <a:rPr lang="cs-CZ" altLang="sk-SK" b="1" dirty="0"/>
              <a:t> - U</a:t>
            </a:r>
            <a:r>
              <a:rPr lang="cs-CZ" altLang="sk-SK" b="1" baseline="-25000" dirty="0"/>
              <a:t>x</a:t>
            </a:r>
            <a:r>
              <a:rPr lang="cs-CZ" altLang="sk-SK" b="1" dirty="0"/>
              <a:t>) ]</a:t>
            </a:r>
            <a:r>
              <a:rPr lang="cs-CZ" altLang="sk-SK" dirty="0"/>
              <a:t/>
            </a:r>
            <a:br>
              <a:rPr lang="cs-CZ" altLang="sk-SK" dirty="0"/>
            </a:br>
            <a:endParaRPr lang="sk-SK" altLang="sk-SK" dirty="0"/>
          </a:p>
        </p:txBody>
      </p:sp>
      <p:sp>
        <p:nvSpPr>
          <p:cNvPr id="12" name="BlokTextu 5"/>
          <p:cNvSpPr txBox="1">
            <a:spLocks noChangeArrowheads="1"/>
          </p:cNvSpPr>
          <p:nvPr/>
        </p:nvSpPr>
        <p:spPr bwMode="auto">
          <a:xfrm>
            <a:off x="142844" y="4335485"/>
            <a:ext cx="74882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sk-SK" dirty="0"/>
              <a:t>U</a:t>
            </a:r>
            <a:r>
              <a:rPr lang="cs-CZ" altLang="sk-SK" baseline="-25000" dirty="0"/>
              <a:t>m</a:t>
            </a:r>
            <a:r>
              <a:rPr lang="cs-CZ" altLang="sk-SK" dirty="0"/>
              <a:t> = maximální </a:t>
            </a:r>
            <a:r>
              <a:rPr lang="cs-CZ" altLang="sk-SK" dirty="0" err="1" smtClean="0"/>
              <a:t>napetie</a:t>
            </a:r>
            <a:r>
              <a:rPr lang="cs-CZ" altLang="sk-SK" dirty="0" smtClean="0"/>
              <a:t> </a:t>
            </a:r>
            <a:r>
              <a:rPr lang="cs-CZ" altLang="sk-SK" dirty="0"/>
              <a:t>na </a:t>
            </a:r>
            <a:r>
              <a:rPr lang="cs-CZ" altLang="sk-SK" dirty="0" smtClean="0"/>
              <a:t>výstupe; </a:t>
            </a:r>
            <a:r>
              <a:rPr lang="cs-CZ" altLang="sk-SK" dirty="0"/>
              <a:t>[U</a:t>
            </a:r>
            <a:r>
              <a:rPr lang="cs-CZ" altLang="sk-SK" baseline="-25000" dirty="0"/>
              <a:t>m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/>
              <a:t>U</a:t>
            </a:r>
            <a:r>
              <a:rPr lang="cs-CZ" altLang="sk-SK" baseline="-25000" dirty="0"/>
              <a:t>x</a:t>
            </a:r>
            <a:r>
              <a:rPr lang="cs-CZ" altLang="sk-SK" dirty="0"/>
              <a:t> = </a:t>
            </a:r>
            <a:r>
              <a:rPr lang="cs-CZ" altLang="sk-SK" dirty="0" err="1" smtClean="0"/>
              <a:t>minimálne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napätie</a:t>
            </a:r>
            <a:r>
              <a:rPr lang="cs-CZ" altLang="sk-SK" dirty="0" smtClean="0"/>
              <a:t> </a:t>
            </a:r>
            <a:r>
              <a:rPr lang="cs-CZ" altLang="sk-SK" dirty="0"/>
              <a:t>na </a:t>
            </a:r>
            <a:r>
              <a:rPr lang="cs-CZ" altLang="sk-SK" dirty="0" smtClean="0"/>
              <a:t>výstupe </a:t>
            </a:r>
            <a:r>
              <a:rPr lang="cs-CZ" altLang="sk-SK" dirty="0" err="1" smtClean="0"/>
              <a:t>pri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maximálnej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záťaži</a:t>
            </a:r>
            <a:r>
              <a:rPr lang="cs-CZ" altLang="sk-SK" dirty="0"/>
              <a:t>; [U</a:t>
            </a:r>
            <a:r>
              <a:rPr lang="cs-CZ" altLang="sk-SK" baseline="-25000" dirty="0"/>
              <a:t>x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/>
              <a:t>U</a:t>
            </a:r>
            <a:r>
              <a:rPr lang="cs-CZ" altLang="sk-SK" baseline="-25000" dirty="0"/>
              <a:t>r</a:t>
            </a:r>
            <a:r>
              <a:rPr lang="cs-CZ" altLang="sk-SK" dirty="0"/>
              <a:t> = </a:t>
            </a:r>
            <a:r>
              <a:rPr lang="cs-CZ" altLang="sk-SK" dirty="0" err="1" smtClean="0"/>
              <a:t>rozdiel</a:t>
            </a:r>
            <a:r>
              <a:rPr lang="cs-CZ" altLang="sk-SK" dirty="0" smtClean="0"/>
              <a:t> </a:t>
            </a:r>
            <a:r>
              <a:rPr lang="cs-CZ" altLang="sk-SK" dirty="0"/>
              <a:t>U</a:t>
            </a:r>
            <a:r>
              <a:rPr lang="cs-CZ" altLang="sk-SK" baseline="-25000" dirty="0"/>
              <a:t>m</a:t>
            </a:r>
            <a:r>
              <a:rPr lang="cs-CZ" altLang="sk-SK" dirty="0"/>
              <a:t> a U</a:t>
            </a:r>
            <a:r>
              <a:rPr lang="cs-CZ" altLang="sk-SK" baseline="-25000" dirty="0"/>
              <a:t>x</a:t>
            </a:r>
            <a:r>
              <a:rPr lang="cs-CZ" altLang="sk-SK" dirty="0"/>
              <a:t>; [U</a:t>
            </a:r>
            <a:r>
              <a:rPr lang="cs-CZ" altLang="sk-SK" baseline="-25000" dirty="0"/>
              <a:t>r</a:t>
            </a:r>
            <a:r>
              <a:rPr lang="cs-CZ" altLang="sk-SK" dirty="0"/>
              <a:t>]=V</a:t>
            </a:r>
            <a:br>
              <a:rPr lang="cs-CZ" altLang="sk-SK" dirty="0"/>
            </a:b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 = </a:t>
            </a:r>
            <a:r>
              <a:rPr lang="cs-CZ" altLang="sk-SK" dirty="0" err="1" smtClean="0"/>
              <a:t>maximálny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prúd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odoberaný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zdroja</a:t>
            </a:r>
            <a:r>
              <a:rPr lang="cs-CZ" altLang="sk-SK" dirty="0" smtClean="0"/>
              <a:t>; </a:t>
            </a:r>
            <a:r>
              <a:rPr lang="cs-CZ" altLang="sk-SK" dirty="0"/>
              <a:t>[</a:t>
            </a:r>
            <a:r>
              <a:rPr lang="cs-CZ" altLang="sk-SK" dirty="0" err="1"/>
              <a:t>I</a:t>
            </a:r>
            <a:r>
              <a:rPr lang="cs-CZ" altLang="sk-SK" baseline="-25000" dirty="0" err="1"/>
              <a:t>m</a:t>
            </a:r>
            <a:r>
              <a:rPr lang="cs-CZ" altLang="sk-SK" dirty="0"/>
              <a:t>]=A</a:t>
            </a:r>
            <a:br>
              <a:rPr lang="cs-CZ" altLang="sk-SK" dirty="0"/>
            </a:br>
            <a:r>
              <a:rPr lang="cs-CZ" altLang="sk-SK" dirty="0"/>
              <a:t>t = </a:t>
            </a:r>
            <a:r>
              <a:rPr lang="cs-CZ" altLang="sk-SK" dirty="0" err="1" smtClean="0"/>
              <a:t>približný</a:t>
            </a:r>
            <a:r>
              <a:rPr lang="cs-CZ" altLang="sk-SK" dirty="0" smtClean="0"/>
              <a:t> </a:t>
            </a:r>
            <a:r>
              <a:rPr lang="cs-CZ" altLang="sk-SK" dirty="0"/>
              <a:t>čas, po </a:t>
            </a:r>
            <a:r>
              <a:rPr lang="cs-CZ" altLang="sk-SK" dirty="0" err="1" smtClean="0"/>
              <a:t>ktorý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sa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filtračný</a:t>
            </a:r>
            <a:r>
              <a:rPr lang="cs-CZ" altLang="sk-SK" dirty="0" smtClean="0"/>
              <a:t> </a:t>
            </a:r>
            <a:r>
              <a:rPr lang="cs-CZ" altLang="sk-SK" dirty="0"/>
              <a:t>kondenzátor </a:t>
            </a:r>
            <a:r>
              <a:rPr lang="cs-CZ" altLang="sk-SK" dirty="0" err="1" smtClean="0"/>
              <a:t>vybíja</a:t>
            </a:r>
            <a:r>
              <a:rPr lang="cs-CZ" altLang="sk-SK" dirty="0" smtClean="0"/>
              <a:t>; </a:t>
            </a:r>
            <a:r>
              <a:rPr lang="cs-CZ" altLang="sk-SK" dirty="0"/>
              <a:t>[t]=s</a:t>
            </a:r>
            <a:br>
              <a:rPr lang="cs-CZ" altLang="sk-SK" dirty="0"/>
            </a:br>
            <a:r>
              <a:rPr lang="cs-CZ" altLang="sk-SK" dirty="0"/>
              <a:t>T = perioda; [T]=s</a:t>
            </a:r>
            <a:br>
              <a:rPr lang="cs-CZ" altLang="sk-SK" dirty="0"/>
            </a:br>
            <a:r>
              <a:rPr lang="cs-CZ" altLang="sk-SK" dirty="0"/>
              <a:t>C = kapacita </a:t>
            </a:r>
            <a:r>
              <a:rPr lang="cs-CZ" altLang="sk-SK" dirty="0" err="1" smtClean="0"/>
              <a:t>filtračného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kondenzátora</a:t>
            </a:r>
            <a:r>
              <a:rPr lang="cs-CZ" altLang="sk-SK" dirty="0" smtClean="0"/>
              <a:t>; </a:t>
            </a:r>
            <a:r>
              <a:rPr lang="cs-CZ" altLang="sk-SK" dirty="0"/>
              <a:t>[C]=F</a:t>
            </a:r>
            <a:br>
              <a:rPr lang="cs-CZ" altLang="sk-SK" dirty="0"/>
            </a:br>
            <a:r>
              <a:rPr lang="cs-CZ" altLang="sk-SK" dirty="0"/>
              <a:t>f = </a:t>
            </a:r>
            <a:r>
              <a:rPr lang="cs-CZ" altLang="sk-SK" dirty="0" err="1" smtClean="0"/>
              <a:t>frekvencia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striedavého</a:t>
            </a:r>
            <a:r>
              <a:rPr lang="cs-CZ" altLang="sk-SK" dirty="0" smtClean="0"/>
              <a:t> </a:t>
            </a:r>
            <a:r>
              <a:rPr lang="cs-CZ" altLang="sk-SK" dirty="0" err="1" smtClean="0"/>
              <a:t>napätia</a:t>
            </a:r>
            <a:r>
              <a:rPr lang="cs-CZ" altLang="sk-SK" dirty="0" smtClean="0"/>
              <a:t>; </a:t>
            </a:r>
            <a:r>
              <a:rPr lang="cs-CZ" altLang="sk-SK" dirty="0"/>
              <a:t>[f]=Hz (</a:t>
            </a:r>
            <a:r>
              <a:rPr lang="cs-CZ" altLang="sk-SK" dirty="0" err="1" smtClean="0"/>
              <a:t>pre</a:t>
            </a:r>
            <a:r>
              <a:rPr lang="cs-CZ" altLang="sk-SK" dirty="0" smtClean="0"/>
              <a:t> </a:t>
            </a:r>
            <a:r>
              <a:rPr lang="cs-CZ" altLang="sk-SK" dirty="0"/>
              <a:t>el. </a:t>
            </a:r>
            <a:r>
              <a:rPr lang="cs-CZ" altLang="sk-SK" dirty="0" err="1" smtClean="0"/>
              <a:t>sieť</a:t>
            </a:r>
            <a:r>
              <a:rPr lang="cs-CZ" altLang="sk-SK" dirty="0" smtClean="0"/>
              <a:t> </a:t>
            </a:r>
            <a:r>
              <a:rPr lang="cs-CZ" altLang="sk-SK" dirty="0"/>
              <a:t>50Hz)</a:t>
            </a:r>
            <a:endParaRPr lang="sk-SK" altLang="sk-SK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1406" y="428604"/>
            <a:ext cx="7793038" cy="146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altLang="sk-SK" sz="2800" b="1" dirty="0" smtClean="0">
                <a:solidFill>
                  <a:srgbClr val="CC3300"/>
                </a:solidFill>
              </a:rPr>
              <a:t>Kondenzátor = filter</a:t>
            </a:r>
            <a:r>
              <a:rPr lang="sk-SK" altLang="sk-SK" sz="3200" b="1" dirty="0" smtClean="0">
                <a:solidFill>
                  <a:srgbClr val="CC3300"/>
                </a:solidFill>
              </a:rPr>
              <a:t/>
            </a:r>
            <a:br>
              <a:rPr lang="sk-SK" altLang="sk-SK" sz="3200" b="1" dirty="0" smtClean="0">
                <a:solidFill>
                  <a:srgbClr val="CC3300"/>
                </a:solidFill>
              </a:rPr>
            </a:br>
            <a:endParaRPr lang="sk-SK" altLang="sk-SK" sz="3200" b="1" dirty="0" smtClean="0">
              <a:solidFill>
                <a:srgbClr val="CC3300"/>
              </a:solidFill>
            </a:endParaRPr>
          </a:p>
        </p:txBody>
      </p:sp>
      <p:pic>
        <p:nvPicPr>
          <p:cNvPr id="10" name="Obrázok 9" descr="průběh napětí za usměrňovač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30" y="0"/>
            <a:ext cx="4643470" cy="222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37579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8954</TotalTime>
  <Words>92</Words>
  <Application>Microsoft Office PowerPoint</Application>
  <PresentationFormat>Prezentácia na obrazovke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Snímka 1</vt:lpstr>
      <vt:lpstr>Snímka 2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249</cp:revision>
  <dcterms:created xsi:type="dcterms:W3CDTF">2013-02-01T18:44:01Z</dcterms:created>
  <dcterms:modified xsi:type="dcterms:W3CDTF">2017-03-18T19:40:18Z</dcterms:modified>
</cp:coreProperties>
</file>