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906000" cy="6858000" type="A4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18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Kliknite sem a upravte štýly predlohy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Tretia úroveň</a:t>
            </a:r>
          </a:p>
          <a:p>
            <a:pPr lvl="3"/>
            <a:r>
              <a:rPr lang="cs-CZ" noProof="0" smtClean="0"/>
              <a:t>Štvrtá úroveň</a:t>
            </a:r>
          </a:p>
          <a:p>
            <a:pPr lvl="4"/>
            <a:r>
              <a:rPr lang="cs-CZ" noProof="0" smtClean="0"/>
              <a:t>Piata úroveň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356A1D0-64CF-4FB2-BA35-860CFDA631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82514-9504-4AFE-BF2B-1AD2D497AE7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D6434-AD72-403E-8C7D-A9682BB4435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05655-FBCC-456A-8FCC-F13FB20497E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9AB41-E405-4BA7-80EC-E581B9C0EEF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B37E7-0C4E-489D-ADFD-52B38C92AF54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55AA5-575A-4C7D-945E-B07DD5092CB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7D10-BDB5-4319-A875-1E9D256DE8A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4D819-39C4-4DE0-B81A-19A042C09B1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F9E70-9457-49CB-9E26-67AE0F0B179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440D82-50C5-4730-865A-493F8064E0B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1947B-46CB-437A-98EA-9DF27CE7F23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3E0D16-D713-4F0E-B94A-69B6ED8D439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1988" y="1484313"/>
            <a:ext cx="4198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1800" b="1" dirty="0" smtClean="0">
                <a:solidFill>
                  <a:srgbClr val="FF0000"/>
                </a:solidFill>
              </a:rPr>
              <a:t>1. </a:t>
            </a:r>
            <a:r>
              <a:rPr lang="sk-SK" sz="1800" b="1" dirty="0">
                <a:solidFill>
                  <a:srgbClr val="FF0000"/>
                </a:solidFill>
              </a:rPr>
              <a:t>Prvky domových elektroinštalácií: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186363" y="1484313"/>
            <a:ext cx="297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a) Rozvádzače a rozvodnice.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186363" y="1916113"/>
            <a:ext cx="2122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b) Domové zásuvky.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186363" y="2349500"/>
            <a:ext cx="2060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c) Domové spínače.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186363" y="2852738"/>
            <a:ext cx="3886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d) Regulátory a stmievače osvetlenia.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186363" y="3284538"/>
            <a:ext cx="3703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e) Schodiskové spínače a automaty.</a:t>
            </a:r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5186363" y="3716338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f) Ventilátory.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5186363" y="4149725"/>
            <a:ext cx="2490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g) Modulárne prístroje.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186363" y="4581525"/>
            <a:ext cx="311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h) Elektroinštalačný materiál.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  <p:bldP spid="2054" grpId="0"/>
      <p:bldP spid="2055" grpId="0"/>
      <p:bldP spid="2056" grpId="0"/>
      <p:bldP spid="2057" grpId="0"/>
      <p:bldP spid="2059" grpId="0"/>
      <p:bldP spid="20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488950" y="260350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Striedavý a krížový prepínač sa používajú na ovládanie jedného obvodu z viacerých miest napr. na schodiskách a na chodbách.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88950" y="981075"/>
            <a:ext cx="8351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Dvojpólový vypínač sa používa na nezávislé zapínanie dvoch alebo viacerých svietidiel.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88950" y="1412875"/>
            <a:ext cx="8712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Niekedy je potrebné indikovať zapnutý stav spotrebiča alebo umiestnenie spínača v tmavšej miestnosti. K tomu slúžia spínače s tlejivkami alebo diódami LED.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88950" y="2133600"/>
            <a:ext cx="3024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Nájdeme ich pod označením:	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729038" y="2133600"/>
            <a:ext cx="187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1S, 1/0S, 6S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745163" y="2133600"/>
            <a:ext cx="223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signálne svietidlo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729038" y="2565400"/>
            <a:ext cx="187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1So, 1/0So, 7So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745163" y="2565400"/>
            <a:ext cx="2160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orientačné svietidlo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88950" y="2924175"/>
            <a:ext cx="3886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d) Regulátory a stmievače osvetlenia.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88950" y="3357563"/>
            <a:ext cx="4895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/>
              <a:t>Umožňujú </a:t>
            </a:r>
            <a:r>
              <a:rPr lang="sk-SK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plynulú reguláciu osvetlenia</a:t>
            </a:r>
            <a:r>
              <a:rPr lang="sk-SK"/>
              <a:t> s použitím: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313363" y="3357563"/>
            <a:ext cx="4176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otočných elektronických regulátorov;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313363" y="3789363"/>
            <a:ext cx="43926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krátkocestné alebo dotykové stmievače, ktoré umožňujú ovládanie z viacerých miest;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313363" y="4437063"/>
            <a:ext cx="43926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pri žiarivkách sa používajú analógové alebo digitálne elektronické predradníky.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560388" y="5084763"/>
            <a:ext cx="89296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/>
              <a:t>Dôležitým parametrom stmievačov je nielen </a:t>
            </a:r>
            <a:r>
              <a:rPr lang="sk-SK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maximálna</a:t>
            </a:r>
            <a:r>
              <a:rPr lang="sk-SK"/>
              <a:t>, ale aj </a:t>
            </a:r>
            <a:r>
              <a:rPr lang="sk-SK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minimálna záťaž</a:t>
            </a:r>
            <a:r>
              <a:rPr lang="sk-SK"/>
              <a:t>, ktorá musí byť uvedená na každom prístroji. Zároveň je tu označený aj druh záťaže.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073275" y="5734050"/>
            <a:ext cx="741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/>
              <a:t>Stmievače je možné ovládať </a:t>
            </a:r>
            <a:r>
              <a:rPr lang="sk-SK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ručne</a:t>
            </a:r>
            <a:r>
              <a:rPr lang="sk-SK"/>
              <a:t> (otočným potenciometrom, tlačidlom...) alebo </a:t>
            </a:r>
            <a:r>
              <a:rPr lang="sk-SK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diaľkovo</a:t>
            </a:r>
            <a:r>
              <a:rPr lang="sk-SK"/>
              <a:t>  rádiovým alebo infračerveným kódovaným signálom.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2" grpId="0"/>
      <p:bldP spid="16393" grpId="0"/>
      <p:bldP spid="16394" grpId="0"/>
      <p:bldP spid="16395" grpId="0"/>
      <p:bldP spid="16396" grpId="0"/>
      <p:bldP spid="16397" grpId="0"/>
      <p:bldP spid="16398" grpId="0"/>
      <p:bldP spid="16399" grpId="0"/>
      <p:bldP spid="16400" grpId="0"/>
      <p:bldP spid="16401" grpId="0"/>
      <p:bldP spid="164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415925" y="260350"/>
            <a:ext cx="5400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Regulovaním intenzity umelého osvetlenia dosiahneme: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15925" y="692150"/>
            <a:ext cx="6265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- vytvorenie osvetlenia podľa okamžitej nálady alebo situácie;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15925" y="1125538"/>
            <a:ext cx="309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úsporu elektrickej energie.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15925" y="1484313"/>
            <a:ext cx="3703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e) Schodiskové spínače a automaty.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15925" y="1916113"/>
            <a:ext cx="8929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Využívajú sa na osvetlenie schodísk, chodieb a podobných priestorov, kde sa predpokladá časovo obmedzený pohyb osôb, nutný len na vykonanie určitej činnosti.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15925" y="2636838"/>
            <a:ext cx="309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Môžeme využiť tieto riešenia: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584575" y="2636838"/>
            <a:ext cx="59055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schodiskový automat so zapojenými tlačidlovými ovládačmi, ktoré sú spúšťané s časovým oneskorenými samočinne vypínacími prístrojmi. Je určený pre časovo obmedzenú prevádzku osvetlenia, ale aj na zaistenie krátkodobej prevádzky ventilátorov a pod.;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584575" y="4005263"/>
            <a:ext cx="5113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elektronické časovače a detektory pohybu osôb.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60388" y="4437063"/>
            <a:ext cx="88566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Detektory pohybu sa používajú na samočinné ovládanie vnútorných aj vonkajších svetelných obvodov, na stráženie objektu ako súčasť zabezpečovacieho zariadenia, alebo na integrálne riadenie elektroinštalácie.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000250" y="5300663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f) Ventilátory.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000250" y="5734050"/>
            <a:ext cx="525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Najčastejšie využívanými sú u nás ventilátory ELKO: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000250" y="6165850"/>
            <a:ext cx="424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VHV-1 na napojenie na vetraciu šachtu;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7416" grpId="0"/>
      <p:bldP spid="17417" grpId="0"/>
      <p:bldP spid="17418" grpId="0"/>
      <p:bldP spid="17419" grpId="0"/>
      <p:bldP spid="17420" grpId="0"/>
      <p:bldP spid="17421" grpId="0"/>
      <p:bldP spid="17422" grpId="0"/>
      <p:bldP spid="174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0388" y="188913"/>
            <a:ext cx="424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VHV-2 na montáž do obvodovej steny.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60388" y="620713"/>
            <a:ext cx="8064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Môžu byť ovládané vstavaným ťahovým spínačom, alebo musí byť do obvodu zaradený samostatný vypínač.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60388" y="1341438"/>
            <a:ext cx="86407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Elektromotory majú príkon 30 W a pripájajú sa na napätie 230 V.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60388" y="1773238"/>
            <a:ext cx="2490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g) Modulárne prístroje.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60388" y="2205038"/>
            <a:ext cx="934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Sú určené na montáž do rozvádzačov a rozvodníc na normalizovanú montážnu lištu DIN 35 mm.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60388" y="2636838"/>
            <a:ext cx="7705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Rozmerová kompatibilita je daná podobnou výškou a hĺbkou, ale najmä šírkou.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60388" y="3068638"/>
            <a:ext cx="5905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Základnou jednotkou šírky je modul TE so šírkou 17,5 mm.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60388" y="3500438"/>
            <a:ext cx="6480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Jednotná šírka uľahčuje zostavenie stavebnicových rozvádzačov.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60388" y="3933825"/>
            <a:ext cx="345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Modulárnymi prístrojmi môžu byť: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089400" y="3933825"/>
            <a:ext cx="54006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ističe, relé, stýkače, vypínače, tlačidlá, signálne prístroje, zásuvky...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4089400" y="4581525"/>
            <a:ext cx="5400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meracie prístroje, spínacie hodiny...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31825" y="5013325"/>
            <a:ext cx="3960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Možné je využiť aj široké príslušenstvo: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665663" y="5013325"/>
            <a:ext cx="4679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prepäťové a podpäťové spúšte, pomocné kontakty, prepojovacie lišty, popisové štítky...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073275" y="5661025"/>
            <a:ext cx="74882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Modulárne prístroje významným spôsobom uľahčujú návrh a montáž rozvádzačov a rozvodníc a sú predpokladom stavebnicového riešenia rozvodov.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  <p:bldP spid="18439" grpId="0"/>
      <p:bldP spid="18440" grpId="0"/>
      <p:bldP spid="18441" grpId="0"/>
      <p:bldP spid="18442" grpId="0"/>
      <p:bldP spid="18443" grpId="0"/>
      <p:bldP spid="18444" grpId="0"/>
      <p:bldP spid="18445" grpId="0"/>
      <p:bldP spid="18446" grpId="0"/>
      <p:bldP spid="18447" grpId="0"/>
      <p:bldP spid="18448" grpId="0"/>
      <p:bldP spid="184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560388" y="333375"/>
            <a:ext cx="311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h) Elektroinštalačný materiál.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60388" y="765175"/>
            <a:ext cx="6048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Je to skupina pasívnych prvkov elektrorozvodného systému.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60388" y="1196975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Patria sem: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073275" y="1196975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úložné systémy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160838" y="1196975"/>
            <a:ext cx="43926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inštalačné rúrky, žľaby, rošty, parapetné kanály, lávky...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073275" y="1844675"/>
            <a:ext cx="2376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inštalačné škatule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073275" y="2276475"/>
            <a:ext cx="2808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svorky a svorkovnice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31825" y="2636838"/>
            <a:ext cx="8858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Elektroinštalačné rúrky sa používajú pre vodiče bez spoločného plášťa – jednožilové vodiče. Mechanicky chránia vodiče a umožňujú ich prípadnú výmenu.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631825" y="3284538"/>
            <a:ext cx="88582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Lištové systémy sa používajú tam, kde nie je možné vykonať inštaláciu pod omietku. Vhodnejšie sú parapetné kanály, ktoré okrem samotných rozvodov integrujú v sebe aj prístroje (zásuvky, spínače, ističe, prepäťové ochrany a ďalšie).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31825" y="4221163"/>
            <a:ext cx="8858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Elektroinštalačné škatule sa používajú na odbočenie vodičov v mieste rozpojenia obvodov. </a:t>
            </a:r>
            <a:r>
              <a:rPr lang="sk-SK" b="1" dirty="0"/>
              <a:t>Súčasťou </a:t>
            </a:r>
            <a:r>
              <a:rPr lang="sk-SK" b="1" dirty="0" err="1"/>
              <a:t>odbočovacej</a:t>
            </a:r>
            <a:r>
              <a:rPr lang="sk-SK" b="1" dirty="0"/>
              <a:t> škatule je svorkovnica, krycie viečko, prípadne aj káblové vývodky.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631825" y="5008215"/>
            <a:ext cx="900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Podobné elektroinštalačné škatule slúžia pre podomietkovú montáž prístrojov. Sú prispôsobené na naskrutkovanie spodkov zásuviek alebo vypínačov.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1928813" y="5555828"/>
            <a:ext cx="75612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Rošty a lávky sa používajú tam, kde neexistujú požiadavky na skrytý rozvod. Umožňujú ľahký prístup ku káblom a ich vizuálnu kontrolovateľnosť. Zabezpečujú aj lepšie chladenie káblov.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63" grpId="0"/>
      <p:bldP spid="19464" grpId="0"/>
      <p:bldP spid="19465" grpId="0"/>
      <p:bldP spid="19466" grpId="0"/>
      <p:bldP spid="19467" grpId="0"/>
      <p:bldP spid="19468" grpId="0"/>
      <p:bldP spid="19469" grpId="0"/>
      <p:bldP spid="19470" grpId="0"/>
      <p:bldP spid="194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584200" y="261938"/>
            <a:ext cx="553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2400" b="1">
                <a:solidFill>
                  <a:srgbClr val="FF0000"/>
                </a:solidFill>
              </a:rPr>
              <a:t>2. Prvky domových elektroinštalácií: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61988" y="908050"/>
            <a:ext cx="297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a) Rozvádzače a rozvodnice.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60388" y="1341438"/>
            <a:ext cx="84994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Rozvádzač</a:t>
            </a:r>
            <a:r>
              <a:rPr lang="sk-SK" dirty="0"/>
              <a:t> je elektrické zariadenie, ktorého prístroje a nosné konštrukcie tvoria celok.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60388" y="1700213"/>
            <a:ext cx="823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/>
              <a:t>Môže byť zostavený a prepojený vo výrobnom závode alebo sa dodáva ako stavebnica.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60388" y="2060575"/>
            <a:ext cx="89296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Rozvodnica</a:t>
            </a:r>
            <a:r>
              <a:rPr lang="sk-SK" b="1" dirty="0"/>
              <a:t> </a:t>
            </a:r>
            <a:r>
              <a:rPr lang="sk-SK" dirty="0"/>
              <a:t>je malý rozvádzač </a:t>
            </a:r>
            <a:r>
              <a:rPr lang="sk-SK" dirty="0" err="1"/>
              <a:t>nn</a:t>
            </a:r>
            <a:r>
              <a:rPr lang="sk-SK" dirty="0"/>
              <a:t>, ktorý sa upevňuje priamo na nosný podklad alebo sa zapustí do steny.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60388" y="2708275"/>
            <a:ext cx="1350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u="sng">
                <a:effectLst>
                  <a:outerShdw blurRad="38100" dist="38100" dir="2700000" algn="tl">
                    <a:srgbClr val="C0C0C0"/>
                  </a:outerShdw>
                </a:effectLst>
              </a:rPr>
              <a:t>Rozlišujeme: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000250" y="2708275"/>
            <a:ext cx="2105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/>
              <a:t>- bytové rozvodnice;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000250" y="3068638"/>
            <a:ext cx="326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/>
              <a:t>- rozvodnicu spoločnej spotreby;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000250" y="3429000"/>
            <a:ext cx="345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/>
              <a:t>- rozvodnice pre napájanie výťahu;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000250" y="3789363"/>
            <a:ext cx="2582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/>
              <a:t>- elektroinštalačné jadrá.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60388" y="4149725"/>
            <a:ext cx="91455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Elektromerové rozvádzače (rozvodnice) a jadrá</a:t>
            </a:r>
            <a:r>
              <a:rPr lang="sk-SK" b="1" dirty="0"/>
              <a:t> sa osadzujú vo zvislej polohe, na voľne prístupnom mieste a chránenom pred mechanickým poškodením a pred vonkajšími vplyvmi.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32520" y="4797425"/>
            <a:ext cx="87130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Rozvodnice a elektroinštalačné jadrá s dverami, ktoré po otvorení dverí nemajú krytie aspoň IP 20 (ochrana pred </a:t>
            </a:r>
            <a:r>
              <a:rPr lang="sk-SK" dirty="0" err="1"/>
              <a:t>vnikom</a:t>
            </a:r>
            <a:r>
              <a:rPr lang="sk-SK" dirty="0"/>
              <a:t> kvapkajúcej vody do 15° od zvislice) musia byť označené výstražným bleskom v prípadoch, kedy môže dôjsť k zámene s iným zariadením.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632520" y="5733256"/>
            <a:ext cx="86410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Stredy okienok elektromerov majú byť vo výške asi 150 až 170 cm od podlahy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3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9" grpId="0"/>
      <p:bldP spid="3080" grpId="0"/>
      <p:bldP spid="3082" grpId="0"/>
      <p:bldP spid="3083" grpId="0"/>
      <p:bldP spid="3084" grpId="0"/>
      <p:bldP spid="3085" grpId="0"/>
      <p:bldP spid="3086" grpId="0"/>
      <p:bldP spid="3087" grpId="0"/>
      <p:bldP spid="3088" grpId="0"/>
      <p:bldP spid="3089" grpId="0"/>
      <p:bldP spid="30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415925" y="404813"/>
            <a:ext cx="9073579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Ak je viac elektromerov nad sebou, môžu byť stredy okienok elektromerov vo výške 70 až 170 cm nad podlahou.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15925" y="1125538"/>
            <a:ext cx="9001571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Pred elektromerovým rozvádzačom alebo jadrom musí byť voľný priestor aspoň 80 cm s rovnou podlahou.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5925" y="1844675"/>
            <a:ext cx="8785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800" b="1" dirty="0"/>
              <a:t>Na elektromerových rozvádzačoch a rozvodniciach </a:t>
            </a:r>
            <a:r>
              <a:rPr lang="sk-SK" dirty="0"/>
              <a:t>môžu byť namontované len: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08088" y="2205038"/>
            <a:ext cx="1800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elektromery;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208088" y="2565400"/>
            <a:ext cx="3600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sadzbový spínač (prijímač HDO);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208088" y="2924175"/>
            <a:ext cx="3673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istič pred elektromerom;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208088" y="3284538"/>
            <a:ext cx="4321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istiace zariadenie sadzbového spínača;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208088" y="3706813"/>
            <a:ext cx="3673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ovládacie relé alebo stýkač;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208088" y="4076700"/>
            <a:ext cx="338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ochranná (nulová) svorkovnica.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88950" y="4508500"/>
            <a:ext cx="88566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Ďalšie prístroje pre rozvod za elektromerom sa sústredia na samostatnej rozvodnici alebo rozvádzači.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88950" y="5218113"/>
            <a:ext cx="8856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V elektromerových rozvádzačoch a rozvodniciach musia byť upravené na zaplombovanie: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144713" y="5589588"/>
            <a:ext cx="2808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istič pred elektromerom;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144713" y="5949950"/>
            <a:ext cx="7272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svorkovnice elektromerov, sadzbového spínača alebo prijímača HDO;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/>
      <p:bldP spid="9224" grpId="0"/>
      <p:bldP spid="9225" grpId="0"/>
      <p:bldP spid="9226" grpId="0"/>
      <p:bldP spid="9227" grpId="0"/>
      <p:bldP spid="9228" grpId="0"/>
      <p:bldP spid="9229" grpId="0"/>
      <p:bldP spid="9230" grpId="0"/>
      <p:bldP spid="9231" grpId="0"/>
      <p:bldP spid="92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000250" y="404813"/>
            <a:ext cx="6697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ovládacie relé pri skupinovom ovládaní akumulačných spotrebičov;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000250" y="765175"/>
            <a:ext cx="338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ochranná svorkovnica (mostík);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000250" y="1125538"/>
            <a:ext cx="6913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kryt v skriňovom rozvádzači alebo rozvodnici, ktorý oddeľuje živé nemerané časti od priestoru pred elektromery.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60388" y="1844675"/>
            <a:ext cx="6337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Rozvodnice a rozvádzače za elektromerom slúžia na sústredenie: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824663" y="1844675"/>
            <a:ext cx="2160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poistiek;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824663" y="2205038"/>
            <a:ext cx="1023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/>
              <a:t>- ističov;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824663" y="2565400"/>
            <a:ext cx="765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/>
              <a:t>- relé;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824663" y="2924175"/>
            <a:ext cx="1779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/>
              <a:t>- stýkačov a pod.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953000" y="3284538"/>
            <a:ext cx="467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ktoré sú potrebné pre rozvod za elektromerom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31825" y="3644900"/>
            <a:ext cx="8929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Musia sa umiestniť v takej výške a na takom mieste, kde vzhľadom na ich konštrukciu nehrozí mechanické poškodenie.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31825" y="4221163"/>
            <a:ext cx="8858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Spodný okraj musí byť minimálne 150 cm od podlahy.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31825" y="4581525"/>
            <a:ext cx="8785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Bytové rozvodnice sa umiestňujú spravidla v byte alebo v elektromerovom jadre.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31825" y="4941888"/>
            <a:ext cx="727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Na rozvodniciach sa musí zreteľne označiť na čo slúžia jednotlivé obvody.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073275" y="5300663"/>
            <a:ext cx="4895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Bytové rozvodnice nemusia mať hlavný vypínač.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2073275" y="5734050"/>
            <a:ext cx="741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Bytová rozvodnica je posledným miestom, kde je možné rozdeliť vodič PEN na vodič PE a N. Takto sa zo sústavy TN-C vytvorí sústava TN-C-S.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/>
      <p:bldP spid="10249" grpId="0"/>
      <p:bldP spid="10250" grpId="0"/>
      <p:bldP spid="10251" grpId="0"/>
      <p:bldP spid="10252" grpId="0"/>
      <p:bldP spid="10253" grpId="0"/>
      <p:bldP spid="10254" grpId="0"/>
      <p:bldP spid="10255" grpId="0"/>
      <p:bldP spid="10256" grpId="0"/>
      <p:bldP spid="10257" grpId="0"/>
      <p:bldP spid="102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776288" y="393700"/>
            <a:ext cx="705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Výhodnejšie sú rozvodnice z plastov.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76288" y="836613"/>
            <a:ext cx="57610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V hornej časti sa zvyčajne nachádza svorkovnica a mostík.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76288" y="1268413"/>
            <a:ext cx="7489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Nevyužité miesta na DIN lište je potrebné zakryť zaslepovacími štítkami.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776288" y="1700213"/>
            <a:ext cx="2122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b) Domové zásuvky.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776288" y="2133600"/>
            <a:ext cx="84248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>
                <a:effectLst>
                  <a:outerShdw blurRad="38100" dist="38100" dir="2700000" algn="tl">
                    <a:srgbClr val="C0C0C0"/>
                  </a:outerShdw>
                </a:effectLst>
              </a:rPr>
              <a:t>Zásuvky</a:t>
            </a:r>
            <a:r>
              <a:rPr lang="sk-SK"/>
              <a:t> sú súčasťou </a:t>
            </a:r>
            <a:r>
              <a:rPr lang="sk-SK" u="sng">
                <a:effectLst>
                  <a:outerShdw blurRad="38100" dist="38100" dir="2700000" algn="tl">
                    <a:srgbClr val="C0C0C0"/>
                  </a:outerShdw>
                </a:effectLst>
              </a:rPr>
              <a:t>zásuvkového systému</a:t>
            </a:r>
            <a:r>
              <a:rPr lang="sk-SK"/>
              <a:t>, ktorý je tvorený ešte </a:t>
            </a:r>
            <a:r>
              <a:rPr lang="sk-SK">
                <a:effectLst>
                  <a:outerShdw blurRad="38100" dist="38100" dir="2700000" algn="tl">
                    <a:srgbClr val="C0C0C0"/>
                  </a:outerShdw>
                </a:effectLst>
              </a:rPr>
              <a:t>vidlicou</a:t>
            </a:r>
            <a:r>
              <a:rPr lang="sk-SK"/>
              <a:t> a </a:t>
            </a:r>
            <a:r>
              <a:rPr lang="sk-SK">
                <a:effectLst>
                  <a:outerShdw blurRad="38100" dist="38100" dir="2700000" algn="tl">
                    <a:srgbClr val="C0C0C0"/>
                  </a:outerShdw>
                </a:effectLst>
              </a:rPr>
              <a:t>pohyblivým vedením.</a:t>
            </a:r>
            <a:r>
              <a:rPr lang="sk-SK"/>
              <a:t> Používa sa na pripojenie pohyblivých spotrebičov, riadiacich systémov a výmenných zariadení.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76288" y="3068638"/>
            <a:ext cx="88566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1. Zásuvkové </a:t>
            </a:r>
            <a:r>
              <a:rPr lang="sk-SK" b="1" dirty="0"/>
              <a:t>systémy bez ochranného vodiča sa používajú pre prístroje pracujúce s malým napätím.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76288" y="3789363"/>
            <a:ext cx="89296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2. Pre </a:t>
            </a:r>
            <a:r>
              <a:rPr lang="sk-SK" b="1" dirty="0"/>
              <a:t>pripojenie spotrebičov s vodivým krytom sa používajú zásuvkové systémy s ochranným kontaktom.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776288" y="4508500"/>
            <a:ext cx="91297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3. Zásuvky </a:t>
            </a:r>
            <a:r>
              <a:rPr lang="sk-SK" b="1" dirty="0"/>
              <a:t>je nutné zapojiť tak, aby napätie bolo vždy v </a:t>
            </a:r>
            <a:r>
              <a:rPr lang="sk-SK" b="1" dirty="0" err="1"/>
              <a:t>zdierke</a:t>
            </a:r>
            <a:r>
              <a:rPr lang="sk-SK" b="1" dirty="0"/>
              <a:t> a nie na ochrannom kolíku.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776288" y="5108674"/>
            <a:ext cx="8641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 4. Kritéria </a:t>
            </a:r>
            <a:r>
              <a:rPr lang="sk-SK" b="1" dirty="0"/>
              <a:t>pre výber zásuvkového systému: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928813" y="5540077"/>
            <a:ext cx="7832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počet pólov včítane ochranného kontaktu a prípadne aj riadiaceho kontaktu;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928813" y="5900439"/>
            <a:ext cx="777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- druh prúdu, napr. jednosmerný, striedavý alebo trojfázový;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928813" y="6260802"/>
            <a:ext cx="777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menovité napätie vidlice aj zásuvky;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2" grpId="0"/>
      <p:bldP spid="11273" grpId="0"/>
      <p:bldP spid="11274" grpId="0"/>
      <p:bldP spid="11275" grpId="0"/>
      <p:bldP spid="11276" grpId="0"/>
      <p:bldP spid="11277" grpId="0"/>
      <p:bldP spid="11278" grpId="0"/>
      <p:bldP spid="112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928813" y="404813"/>
            <a:ext cx="777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spôsob inštalácie, napr. na omietke alebo pod omietkou;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928813" y="836613"/>
            <a:ext cx="777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požadovaná ochrana, napr. ochrana pred striekajúcou vodou (IP 54);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928813" y="1268413"/>
            <a:ext cx="777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vonkajšie vplyvy, napr. teplota okolia zásuvkového spojenia;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928813" y="1700213"/>
            <a:ext cx="777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- požiadavky vyplývajúce z oblasti použitia podľa predpisu na stavbách.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31825" y="2133600"/>
            <a:ext cx="8858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5. Dvojpólové </a:t>
            </a:r>
            <a:r>
              <a:rPr lang="sk-SK" b="1" dirty="0"/>
              <a:t>vidlice bez ochranného kontaktu sa používajú pri prístrojoch triedy ochrany III a v nevodivom prostredí.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31825" y="2781300"/>
            <a:ext cx="9074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6. Pri </a:t>
            </a:r>
            <a:r>
              <a:rPr lang="sk-SK" b="1" dirty="0"/>
              <a:t>použití spotrebičov triedy ochrany III musia byť vidlice nezameniteľné s inými druhmi vidlíc (usporiadanie, tvar a rozteč kontaktov).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31825" y="3500438"/>
            <a:ext cx="9074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7. Pri </a:t>
            </a:r>
            <a:r>
              <a:rPr lang="sk-SK" b="1" dirty="0"/>
              <a:t>zásuvkách s ochranným kontaktom sa musí tento pri zasúvaní vidlice vždy spojiť skôr ako dôjde ku spojeniu krajného a neutrálneho vodiča, ktoré sú pod napätím.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31825" y="4149725"/>
            <a:ext cx="900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Toto je dosiahnuté tým, že ochranný kolík má väčšiu dĺžku ako kolíky pre krajný a neutrálny vodič.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631825" y="4797425"/>
            <a:ext cx="900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Zásuvky s ochrannými kolíkmi sú dimenzované pre 250 V jednosmerného alebo striedavého napätia.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00250" y="5373688"/>
            <a:ext cx="7632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Maximálny menovitý prúd je pri jednosmernom napätí 10 A, pri striedavom napätí 16 A.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000250" y="6021388"/>
            <a:ext cx="756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Typ zásuvky závisí aj od prostredia v ktorom bude použitá.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  <p:bldP spid="123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560388" y="260350"/>
            <a:ext cx="914514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8. K </a:t>
            </a:r>
            <a:r>
              <a:rPr lang="sk-SK" b="1" dirty="0"/>
              <a:t>pripojeniu zásuviek s ochranným kontaktom sa používajú vodiče s tromi žilami s ochranným vodičom, napr. CYKY.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60388" y="908050"/>
            <a:ext cx="8280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9. Ochranný </a:t>
            </a:r>
            <a:r>
              <a:rPr lang="sk-SK" b="1" dirty="0"/>
              <a:t>vodič sa pripojí na svorku ochranného vodiča. Krajný vodič L1 sa pripojí na ľavú </a:t>
            </a:r>
            <a:r>
              <a:rPr lang="sk-SK" b="1" dirty="0" err="1"/>
              <a:t>zdierku</a:t>
            </a:r>
            <a:r>
              <a:rPr lang="sk-SK" b="1" dirty="0"/>
              <a:t> a neutrálny vodič na pravú </a:t>
            </a:r>
            <a:r>
              <a:rPr lang="sk-SK" b="1" dirty="0" err="1"/>
              <a:t>zdierku</a:t>
            </a:r>
            <a:r>
              <a:rPr lang="sk-SK" b="1" dirty="0"/>
              <a:t> pri pohľade spredu.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60388" y="1628775"/>
            <a:ext cx="88566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10. Zásuvkový </a:t>
            </a:r>
            <a:r>
              <a:rPr lang="sk-SK" b="1" dirty="0"/>
              <a:t>systém bez ochranného kontaktu sa nesmie v inštalácii kombinovať so zásuvkovým systémom s ochranným kontaktom, pretože by došlo k prerušeniu ochranného vodiča.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60388" y="2565400"/>
            <a:ext cx="900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11. Menovité </a:t>
            </a:r>
            <a:r>
              <a:rPr lang="sk-SK" b="1" dirty="0"/>
              <a:t>hodnoty vidlíc s ochranným kontaktom, napr. napätie a prúd, musia zodpovedať menovitým hodnotám zásuvky.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60388" y="3213100"/>
            <a:ext cx="900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12. Pri </a:t>
            </a:r>
            <a:r>
              <a:rPr lang="sk-SK" b="1" dirty="0"/>
              <a:t>vidliciach s ochranným kontaktom musí byť ochranný vodič dlhší ako krajný a neutrálny vodič. Pri preťažení v ťahu sa potom pretrhne ako posledný.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60388" y="3860800"/>
            <a:ext cx="900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Vidlice pre pripojenie prístrojov s ochrannou izoláciou majú rovnaký priemer a rozteč kolíkov ako vidlice s ochranným kontaktom. Majú dva póly, nemajú však ochranný kontakt.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60388" y="4508500"/>
            <a:ext cx="900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13. Pre </a:t>
            </a:r>
            <a:r>
              <a:rPr lang="sk-SK" b="1" dirty="0"/>
              <a:t>menovitý prúd do 2,5 A sa používajú ploché vidlice, pre menovitý prúd od 10 A do 16 A okrúhle alebo tvarové vidlice.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/>
      <p:bldP spid="13321" grpId="0"/>
      <p:bldP spid="133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560388" y="404813"/>
            <a:ext cx="2060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b="1" u="sng">
                <a:solidFill>
                  <a:srgbClr val="FF0000"/>
                </a:solidFill>
              </a:rPr>
              <a:t>c) Domové spínače.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60388" y="836613"/>
            <a:ext cx="8353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Sú určené prevažne na </a:t>
            </a:r>
            <a:r>
              <a:rPr lang="sk-SK" b="1" dirty="0"/>
              <a:t>spínanie svetelných obvodov</a:t>
            </a:r>
            <a:r>
              <a:rPr lang="sk-SK" dirty="0"/>
              <a:t>, môžu však spínať aj iné pevne pripojené spotrebiče (ventilátor) v rámci menovitých zaťažovacích prúdov.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136650" y="2636838"/>
            <a:ext cx="7056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60388" y="1557338"/>
            <a:ext cx="8713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Počty použitých spínačov závisia nielen na počte použitých svetelných obvodov, ale aj od počtu ovládacích miest.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60388" y="2276475"/>
            <a:ext cx="9001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Každý spínač musí svojimi parametrami vyhovovať pre zaradenie do príslušného obvodu.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60388" y="2781300"/>
            <a:ext cx="900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1. Ak </a:t>
            </a:r>
            <a:r>
              <a:rPr lang="sk-SK" b="1" dirty="0"/>
              <a:t>je obvod istený v rozvádzači ističom s menovitým prúdom 10 A, musí byť každý spínač v tomto obvode dimenzovaný na menovitý prúd aspoň 10 A. 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60388" y="3500438"/>
            <a:ext cx="9145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2. Domové </a:t>
            </a:r>
            <a:r>
              <a:rPr lang="sk-SK" b="1" dirty="0"/>
              <a:t>spínače majú zväčša deklarované menovité hodnoty 10 A/ 250 V.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60388" y="3933825"/>
            <a:ext cx="90725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/>
              <a:t>3. Spínače pre spínanie osvetlenia sa umiestňujú vždy tak, aby boli ľahko dostupné </a:t>
            </a:r>
            <a:r>
              <a:rPr lang="sk-SK" b="1" dirty="0"/>
              <a:t>pri vchádzaní do miestnosti alebo pri jej opúšťaní. To znamená v blízkosti vstupných dverí</a:t>
            </a:r>
            <a:r>
              <a:rPr lang="sk-SK" b="1" dirty="0" smtClean="0"/>
              <a:t>.</a:t>
            </a:r>
            <a:endParaRPr lang="sk-SK" b="1" dirty="0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60388" y="4652963"/>
            <a:ext cx="88566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Takýto spínač  je vždy vo zvislej inštalačnej zóne pri otvore dverí, na strane zámku dverí, vo vnútri miestnosti, v ktorej sa nim ovláda svetlo.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000250" y="5373688"/>
            <a:ext cx="741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Montážna výška je v rozmedzí od 1200 do 1400 mm od podlahy</a:t>
            </a:r>
            <a:r>
              <a:rPr lang="sk-SK" dirty="0"/>
              <a:t>.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000250" y="5876925"/>
            <a:ext cx="741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Podľa svojho účelu sa spínače odlišujú usporiadaním spínacích kontaktov, ktoré sa vyjadrujú číslom radenia.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3" grpId="0"/>
      <p:bldP spid="14344" grpId="0"/>
      <p:bldP spid="14345" grpId="0"/>
      <p:bldP spid="14346" grpId="0"/>
      <p:bldP spid="14347" grpId="0"/>
      <p:bldP spid="14348" grpId="0"/>
      <p:bldP spid="14349" grpId="0"/>
      <p:bldP spid="143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568450" y="333375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Číslo radenia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800475" y="333375"/>
            <a:ext cx="453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Funkcia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568450" y="765175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1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568450" y="1196975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2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68450" y="1628775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3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68450" y="2060575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03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68450" y="2492375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4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568450" y="2924175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5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568450" y="3357563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6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568450" y="3789363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7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568450" y="4221163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1/0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800475" y="765175"/>
            <a:ext cx="453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jednopólový vypínač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800475" y="1196975"/>
            <a:ext cx="453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dvojpólový vypínač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3800475" y="1628775"/>
            <a:ext cx="4465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trojpólový vypínač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3800475" y="2060575"/>
            <a:ext cx="525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trojpólový vypínač s vypínaním neutrálneho vodiča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800475" y="2492375"/>
            <a:ext cx="525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skupinový prepínač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800475" y="2924175"/>
            <a:ext cx="525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sériový prepínač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3800475" y="3357563"/>
            <a:ext cx="525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striedavý prepínač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3800475" y="3789363"/>
            <a:ext cx="525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krížový prepínač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800475" y="4221163"/>
            <a:ext cx="525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jednopólový tlačidlový ovládač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776288" y="4652963"/>
            <a:ext cx="86407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/>
              <a:t>Jednopólové spínače sú najbežnejšie, používajú sa na ovládanie jedného svetelného okruhu.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2000250" y="5157788"/>
            <a:ext cx="7489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Skupinový prepínač sa používa na zapínanie a vypínanie obvodov z jedného miesta v kombinácii jeden obvod – druhý obvod – vypnutá poloha.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2000250" y="5876925"/>
            <a:ext cx="7489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/>
              <a:t>Striedavý prepínač zapína a vypína dva obvody v kombinácii jeden obvod – druhý obvod – oba obvody – vypnutá poloha.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5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9000"/>
                            </p:stCondLst>
                            <p:childTnLst>
                              <p:par>
                                <p:cTn id="6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74000"/>
                            </p:stCondLst>
                            <p:childTnLst>
                              <p:par>
                                <p:cTn id="6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7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84000"/>
                            </p:stCondLst>
                            <p:childTnLst>
                              <p:par>
                                <p:cTn id="7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7" grpId="0"/>
      <p:bldP spid="15368" grpId="0"/>
      <p:bldP spid="15369" grpId="0"/>
      <p:bldP spid="15370" grpId="0"/>
      <p:bldP spid="15371" grpId="0"/>
      <p:bldP spid="15372" grpId="0"/>
      <p:bldP spid="15373" grpId="0"/>
      <p:bldP spid="15374" grpId="0"/>
      <p:bldP spid="15375" grpId="0"/>
      <p:bldP spid="15376" grpId="0"/>
      <p:bldP spid="15377" grpId="0"/>
      <p:bldP spid="15378" grpId="0"/>
      <p:bldP spid="15379" grpId="0"/>
      <p:bldP spid="15380" grpId="0"/>
      <p:bldP spid="15381" grpId="0"/>
      <p:bldP spid="15382" grpId="0"/>
      <p:bldP spid="15383" grpId="0"/>
      <p:bldP spid="15384" grpId="0"/>
      <p:bldP spid="15385" grpId="0"/>
      <p:bldP spid="15386" grpId="0"/>
      <p:bldP spid="15387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</TotalTime>
  <Words>1935</Words>
  <Application>Microsoft Office PowerPoint</Application>
  <PresentationFormat>A4 (210 x 297 mm)</PresentationFormat>
  <Paragraphs>166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</vt:vector>
  </TitlesOfParts>
  <Company>SOU SENICA ESF2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PC2</dc:creator>
  <cp:lastModifiedBy>okay</cp:lastModifiedBy>
  <cp:revision>81</cp:revision>
  <dcterms:created xsi:type="dcterms:W3CDTF">2006-11-06T17:25:02Z</dcterms:created>
  <dcterms:modified xsi:type="dcterms:W3CDTF">2015-06-04T17:55:33Z</dcterms:modified>
</cp:coreProperties>
</file>