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6" r:id="rId2"/>
    <p:sldId id="394" r:id="rId3"/>
    <p:sldId id="408" r:id="rId4"/>
    <p:sldId id="407" r:id="rId5"/>
    <p:sldId id="406" r:id="rId6"/>
    <p:sldId id="411" r:id="rId7"/>
    <p:sldId id="410" r:id="rId8"/>
    <p:sldId id="418" r:id="rId9"/>
    <p:sldId id="416" r:id="rId10"/>
    <p:sldId id="417" r:id="rId11"/>
    <p:sldId id="414" r:id="rId12"/>
    <p:sldId id="415" r:id="rId13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C3A9E8D-8732-4FA3-820C-364945AD08FC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3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8A541F6-6948-49A0-92DE-EFCBA59492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286DAE7-A90F-42E0-8686-D0F3E2F90998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0763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3" y="4589224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3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0667ED3A-52A5-4AD5-9F06-B1B8EB1699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999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96071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1200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082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821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62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541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099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80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709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071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EEE4-DB7C-48A3-8613-DC1D10A59442}" type="datetimeFigureOut">
              <a:rPr lang="sk-SK" smtClean="0"/>
              <a:pPr/>
              <a:t>23.3.2017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741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76672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Definuj pojmy a jednotky, zakresli  striedavý signál: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k-SK" dirty="0" smtClean="0"/>
              <a:t>Kladná amplitúda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k-SK" dirty="0" smtClean="0"/>
              <a:t>Záporná amplitúda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k-SK" dirty="0" smtClean="0"/>
              <a:t>Perióda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k-SK" dirty="0" smtClean="0"/>
              <a:t>Frekvencia</a:t>
            </a:r>
          </a:p>
          <a:p>
            <a:pPr marL="342900" indent="-342900">
              <a:buAutoNum type="arabicPeriod" startAt="2"/>
            </a:pPr>
            <a:r>
              <a:rPr lang="sk-SK" dirty="0" smtClean="0"/>
              <a:t>Vymenuj </a:t>
            </a:r>
            <a:r>
              <a:rPr lang="sk-SK" b="1" dirty="0" smtClean="0"/>
              <a:t>bloky lineárneho napájacieho zdroja</a:t>
            </a:r>
            <a:endParaRPr lang="sk-SK" dirty="0" smtClean="0"/>
          </a:p>
          <a:p>
            <a:pPr marL="342900" indent="-342900">
              <a:buAutoNum type="arabicPeriod" startAt="2"/>
            </a:pPr>
            <a:r>
              <a:rPr lang="sk-SK" dirty="0" smtClean="0"/>
              <a:t>Definuj </a:t>
            </a:r>
            <a:r>
              <a:rPr lang="sk-SK" b="1" dirty="0" smtClean="0"/>
              <a:t>ideálny zdroj napätia </a:t>
            </a:r>
            <a:r>
              <a:rPr lang="sk-SK" dirty="0" smtClean="0"/>
              <a:t>a </a:t>
            </a:r>
            <a:r>
              <a:rPr lang="sk-SK" b="1" dirty="0" smtClean="0"/>
              <a:t>ideálny zdroj prúdu</a:t>
            </a:r>
          </a:p>
          <a:p>
            <a:pPr marL="342900" indent="-342900">
              <a:buAutoNum type="arabicPeriod" startAt="2"/>
            </a:pPr>
            <a:r>
              <a:rPr lang="sk-SK" dirty="0" smtClean="0"/>
              <a:t> Vymenuj </a:t>
            </a:r>
            <a:r>
              <a:rPr lang="sk-SK" b="1" dirty="0" smtClean="0"/>
              <a:t>typy elektrických zdrojov napätia </a:t>
            </a:r>
          </a:p>
          <a:p>
            <a:pPr marL="342900" indent="-342900">
              <a:buAutoNum type="arabicPeriod" startAt="2"/>
            </a:pPr>
            <a:r>
              <a:rPr lang="sk-SK" dirty="0" smtClean="0"/>
              <a:t> </a:t>
            </a:r>
            <a:r>
              <a:rPr lang="sk-SK" dirty="0" smtClean="0"/>
              <a:t>Popíš</a:t>
            </a:r>
            <a:r>
              <a:rPr lang="sk-SK" dirty="0" smtClean="0"/>
              <a:t> </a:t>
            </a:r>
            <a:r>
              <a:rPr lang="sk-SK" b="1" dirty="0" smtClean="0"/>
              <a:t>transformátor,</a:t>
            </a:r>
            <a:r>
              <a:rPr lang="sk-SK" dirty="0" smtClean="0"/>
              <a:t> </a:t>
            </a:r>
            <a:r>
              <a:rPr lang="sk-SK" dirty="0" smtClean="0"/>
              <a:t> </a:t>
            </a:r>
            <a:r>
              <a:rPr lang="sk-SK" dirty="0" smtClean="0"/>
              <a:t>transformátorový </a:t>
            </a:r>
            <a:r>
              <a:rPr lang="sk-SK" dirty="0" smtClean="0"/>
              <a:t>pomer, účinnosť transformátora</a:t>
            </a:r>
            <a:endParaRPr lang="sk-SK" dirty="0" smtClean="0"/>
          </a:p>
          <a:p>
            <a:pPr marL="342900" indent="-342900">
              <a:buAutoNum type="arabicPeriod" startAt="2"/>
            </a:pPr>
            <a:r>
              <a:rPr lang="sk-SK" dirty="0" smtClean="0"/>
              <a:t> Popíš </a:t>
            </a:r>
            <a:r>
              <a:rPr lang="sk-SK" b="1" dirty="0" smtClean="0"/>
              <a:t>jednocestný usmerňovač </a:t>
            </a:r>
            <a:r>
              <a:rPr lang="sk-SK" dirty="0" smtClean="0"/>
              <a:t>, </a:t>
            </a:r>
            <a:r>
              <a:rPr lang="sk-SK" dirty="0" smtClean="0"/>
              <a:t>aktívny prvok usmerňovača, výstupný signál</a:t>
            </a:r>
            <a:endParaRPr lang="sk-SK" dirty="0" smtClean="0"/>
          </a:p>
          <a:p>
            <a:pPr marL="342900" indent="-342900">
              <a:buAutoNum type="arabicPeriod" startAt="2"/>
            </a:pPr>
            <a:r>
              <a:rPr lang="sk-SK" dirty="0" smtClean="0"/>
              <a:t> Popíš </a:t>
            </a:r>
            <a:r>
              <a:rPr lang="sk-SK" b="1" dirty="0" smtClean="0"/>
              <a:t>dvojcestný </a:t>
            </a:r>
            <a:r>
              <a:rPr lang="sk-SK" b="1" dirty="0" smtClean="0"/>
              <a:t>usmerňovač,  </a:t>
            </a:r>
            <a:r>
              <a:rPr lang="sk-SK" dirty="0" smtClean="0"/>
              <a:t>aktívne prvky, výstupný signál</a:t>
            </a:r>
            <a:endParaRPr lang="sk-SK" dirty="0" smtClean="0"/>
          </a:p>
          <a:p>
            <a:pPr marL="342900" indent="-342900">
              <a:buAutoNum type="arabicPeriod" startAt="2"/>
            </a:pPr>
            <a:r>
              <a:rPr lang="sk-SK" dirty="0" smtClean="0"/>
              <a:t>Súčiastka pre filter</a:t>
            </a:r>
            <a:endParaRPr lang="sk-SK" dirty="0" smtClean="0"/>
          </a:p>
          <a:p>
            <a:pPr marL="342900" indent="-342900">
              <a:buAutoNum type="arabicPeriod" startAt="2"/>
            </a:pPr>
            <a:r>
              <a:rPr lang="sk-SK" dirty="0" smtClean="0"/>
              <a:t>Súčiastka pre stabilizátor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79512" y="4462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Zhrnutie témy lineárny napájací zdroj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79512" y="472514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Učebné materiály: </a:t>
            </a:r>
            <a:r>
              <a:rPr lang="sk-SK" dirty="0" err="1" smtClean="0"/>
              <a:t>www.majstrissmt.eu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218" y="1419224"/>
            <a:ext cx="9005782" cy="42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72008" y="188640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Lineárny napájací zdroj 24V AC/0-30V DC/1A</a:t>
            </a:r>
            <a:endParaRPr lang="sk-SK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854" y="3068960"/>
            <a:ext cx="616714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lokTextu 5"/>
          <p:cNvSpPr txBox="1"/>
          <p:nvPr/>
        </p:nvSpPr>
        <p:spPr>
          <a:xfrm>
            <a:off x="71406" y="71414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Zapojenie nízkofrekvenčného zosilňovača </a:t>
            </a:r>
            <a:endParaRPr lang="sk-SK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6"/>
            <a:ext cx="4427985" cy="354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788024" y="692696"/>
            <a:ext cx="421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do kontaktnej plochy a urči parametre vstupného a výstupného striedavého </a:t>
            </a:r>
            <a:r>
              <a:rPr lang="sk-SK" b="1" dirty="0" smtClean="0"/>
              <a:t>signálu, urči zosilnenie</a:t>
            </a:r>
            <a:endParaRPr lang="sk-SK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07504" y="260648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Zapoj </a:t>
            </a:r>
            <a:r>
              <a:rPr lang="sk-SK" b="1" dirty="0" smtClean="0"/>
              <a:t>obvod pomocou kontaktnej plochy a pomocou osciloskopu urči  napäťové zosilnenie </a:t>
            </a:r>
            <a:endParaRPr lang="sk-SK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484784"/>
            <a:ext cx="8394200" cy="421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0688"/>
            <a:ext cx="8894317" cy="329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BlokTextu 2"/>
          <p:cNvSpPr txBox="1"/>
          <p:nvPr/>
        </p:nvSpPr>
        <p:spPr>
          <a:xfrm>
            <a:off x="35496" y="44624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C00000"/>
                </a:solidFill>
              </a:rPr>
              <a:t>Schéma lineárneho napájacieho zdroja s LM317 v </a:t>
            </a:r>
            <a:r>
              <a:rPr lang="sk-SK" sz="2800" b="1" dirty="0" err="1" smtClean="0">
                <a:solidFill>
                  <a:srgbClr val="C00000"/>
                </a:solidFill>
              </a:rPr>
              <a:t>Multisime</a:t>
            </a:r>
            <a:endParaRPr lang="sk-SK" sz="2800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2" descr="http://web.spseke.sk/zdroje/blokschz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2" y="3861048"/>
            <a:ext cx="8670688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5496" y="87015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Zistené chyby pri vytvorení návrhu DPS v programe </a:t>
            </a:r>
            <a:r>
              <a:rPr lang="sk-SK" sz="2400" b="1" dirty="0" err="1" smtClean="0">
                <a:solidFill>
                  <a:schemeClr val="accent2">
                    <a:lumMod val="75000"/>
                  </a:schemeClr>
                </a:solidFill>
              </a:rPr>
              <a:t>Sprint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sz="2400" b="1" dirty="0" err="1" smtClean="0">
                <a:solidFill>
                  <a:schemeClr val="accent2">
                    <a:lumMod val="75000"/>
                  </a:schemeClr>
                </a:solidFill>
              </a:rPr>
              <a:t>Layout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r="2459" b="51545"/>
          <a:stretch>
            <a:fillRect/>
          </a:stretch>
        </p:blipFill>
        <p:spPr bwMode="auto">
          <a:xfrm>
            <a:off x="179512" y="607756"/>
            <a:ext cx="8568952" cy="2965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t="53162" r="31148"/>
          <a:stretch>
            <a:fillRect/>
          </a:stretch>
        </p:blipFill>
        <p:spPr bwMode="auto">
          <a:xfrm>
            <a:off x="179512" y="3789040"/>
            <a:ext cx="6048672" cy="28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Výsledok vyhľadávania obrázkov pre dopyt LM3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933056"/>
            <a:ext cx="1591253" cy="2605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8701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Zistené chyby pri ručnej realizácii DPS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51520" y="548680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 Chyba pri </a:t>
            </a:r>
            <a:r>
              <a:rPr lang="sk-SK" dirty="0" err="1" smtClean="0"/>
              <a:t>prekreslovaní</a:t>
            </a:r>
            <a:r>
              <a:rPr lang="sk-SK" dirty="0" smtClean="0"/>
              <a:t> návrhu DPS. Nepochopenie pojmu „Pohľad zo strany </a:t>
            </a:r>
            <a:r>
              <a:rPr lang="sk-SK" dirty="0" err="1" smtClean="0"/>
              <a:t>súčiatok</a:t>
            </a:r>
            <a:r>
              <a:rPr lang="sk-SK" dirty="0" smtClean="0"/>
              <a:t>“ a „Pohľad zo strany plošného spoja“.</a:t>
            </a:r>
          </a:p>
          <a:p>
            <a:pPr marL="342900" indent="-342900">
              <a:buAutoNum type="arabicPeriod"/>
            </a:pPr>
            <a:r>
              <a:rPr lang="sk-SK" dirty="0" smtClean="0"/>
              <a:t>Zámena </a:t>
            </a:r>
            <a:r>
              <a:rPr lang="sk-SK" dirty="0" err="1" smtClean="0"/>
              <a:t>rezistorov</a:t>
            </a:r>
            <a:r>
              <a:rPr lang="sk-SK" dirty="0" smtClean="0"/>
              <a:t> na DPS ( použiť merací prístroj a overiť hodnotu odporu)</a:t>
            </a:r>
          </a:p>
          <a:p>
            <a:pPr marL="342900" indent="-342900">
              <a:buAutoNum type="arabicPeriod"/>
            </a:pPr>
            <a:r>
              <a:rPr lang="sk-SK" dirty="0" smtClean="0"/>
              <a:t> </a:t>
            </a:r>
            <a:r>
              <a:rPr lang="sk-SK" dirty="0" smtClean="0"/>
              <a:t>Zapojenie LED diódy v nepriepustnom smere</a:t>
            </a:r>
          </a:p>
          <a:p>
            <a:pPr marL="342900" indent="-342900">
              <a:buAutoNum type="arabicPeriod"/>
            </a:pPr>
            <a:r>
              <a:rPr lang="sk-SK" dirty="0" smtClean="0"/>
              <a:t> </a:t>
            </a:r>
            <a:r>
              <a:rPr lang="sk-SK" dirty="0" smtClean="0"/>
              <a:t>Chýbajúce otvory na DPS – chyba pri </a:t>
            </a:r>
            <a:r>
              <a:rPr lang="sk-SK" dirty="0" err="1" smtClean="0"/>
              <a:t>prekreslovaní</a:t>
            </a:r>
            <a:r>
              <a:rPr lang="sk-SK" dirty="0" smtClean="0"/>
              <a:t>  návrhu na DPS</a:t>
            </a:r>
          </a:p>
          <a:p>
            <a:pPr marL="342900" indent="-342900">
              <a:buAutoNum type="arabicPeriod"/>
            </a:pPr>
            <a:r>
              <a:rPr lang="sk-SK" dirty="0" smtClean="0"/>
              <a:t> </a:t>
            </a:r>
            <a:r>
              <a:rPr lang="sk-SK" dirty="0" smtClean="0"/>
              <a:t>Kontakt susedných letovacích bodov</a:t>
            </a:r>
          </a:p>
          <a:p>
            <a:pPr marL="342900" indent="-342900">
              <a:buAutoNum type="arabicPeriod"/>
            </a:pPr>
            <a:r>
              <a:rPr lang="sk-SK" dirty="0" smtClean="0"/>
              <a:t> </a:t>
            </a:r>
            <a:r>
              <a:rPr lang="sk-SK" dirty="0" smtClean="0"/>
              <a:t>Kvalita spájkovaných bodov</a:t>
            </a:r>
            <a:endParaRPr lang="sk-S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4326" t="7718" r="5901" b="8667"/>
          <a:stretch>
            <a:fillRect/>
          </a:stretch>
        </p:blipFill>
        <p:spPr bwMode="auto">
          <a:xfrm>
            <a:off x="323528" y="2767664"/>
            <a:ext cx="6337812" cy="361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0" y="33265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/>
              <a:t>Princíp merania parametrov </a:t>
            </a:r>
          </a:p>
          <a:p>
            <a:pPr algn="ctr"/>
            <a:r>
              <a:rPr lang="sk-SK" sz="3200" b="1" dirty="0" smtClean="0"/>
              <a:t>lineárneho napájacieho zdroja</a:t>
            </a:r>
            <a:endParaRPr lang="sk-SK" sz="3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94" y="1759239"/>
            <a:ext cx="8042654" cy="491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07504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Cieľ na dnešný deň:</a:t>
            </a:r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79512" y="620688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Pochopiť činnosť bipolárneho tranzistora ako zosilňovača.</a:t>
            </a:r>
            <a:endParaRPr lang="sk-SK" dirty="0" smtClean="0"/>
          </a:p>
        </p:txBody>
      </p:sp>
      <p:sp>
        <p:nvSpPr>
          <p:cNvPr id="6" name="BlokTextu 5"/>
          <p:cNvSpPr txBox="1"/>
          <p:nvPr/>
        </p:nvSpPr>
        <p:spPr>
          <a:xfrm>
            <a:off x="179512" y="1251917"/>
            <a:ext cx="8640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Zadanie na dnešný deň:</a:t>
            </a:r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zapojte zosilňovač pomocou bipolárneho tranzistora v </a:t>
            </a:r>
            <a:r>
              <a:rPr lang="sk-SK" dirty="0" err="1" smtClean="0"/>
              <a:t>Multisime</a:t>
            </a:r>
            <a:r>
              <a:rPr lang="sk-SK" dirty="0" smtClean="0"/>
              <a:t> podľa schémy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smtClean="0"/>
              <a:t>zapojte zosilňovač do kontaktnej plochy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smtClean="0"/>
              <a:t>zmerajte parametre zosilnenia v </a:t>
            </a:r>
            <a:r>
              <a:rPr lang="sk-SK" dirty="0" err="1" smtClean="0"/>
              <a:t>Multisime</a:t>
            </a:r>
            <a:r>
              <a:rPr lang="sk-SK" dirty="0" smtClean="0"/>
              <a:t> a pomocou osciloskopu na kontaktnej ploche</a:t>
            </a:r>
            <a:endParaRPr lang="sk-S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67023"/>
            <a:ext cx="4608512" cy="163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22268"/>
            <a:ext cx="57374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251520" y="9087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Štruktúra tranzistora: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5536" y="314096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Funkcia tranzistora:</a:t>
            </a: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395536" y="561130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/>
              <a:t>Ve</a:t>
            </a:r>
            <a:r>
              <a:rPr lang="sk-SK" dirty="0" err="1"/>
              <a:t>l</a:t>
            </a:r>
            <a:r>
              <a:rPr lang="sk-SK" b="1" dirty="0" err="1"/>
              <a:t>mi</a:t>
            </a:r>
            <a:r>
              <a:rPr lang="sk-SK" b="1" dirty="0"/>
              <a:t> malé napätie v obvode bázy vyvoláva prúd, ktorý je </a:t>
            </a:r>
            <a:r>
              <a:rPr lang="sk-SK" b="1" dirty="0" smtClean="0"/>
              <a:t>prí</a:t>
            </a:r>
            <a:r>
              <a:rPr lang="sk-SK" dirty="0"/>
              <a:t>č</a:t>
            </a:r>
            <a:r>
              <a:rPr lang="sk-SK" b="1" dirty="0" smtClean="0"/>
              <a:t>inou</a:t>
            </a:r>
            <a:endParaRPr lang="sk-SK" b="1" dirty="0"/>
          </a:p>
          <a:p>
            <a:r>
              <a:rPr lang="sk-SK" b="1" dirty="0"/>
              <a:t>vzniku omnoho </a:t>
            </a:r>
            <a:r>
              <a:rPr lang="sk-SK" b="1" dirty="0" smtClean="0"/>
              <a:t>vä</a:t>
            </a:r>
            <a:r>
              <a:rPr lang="sk-SK" b="1" dirty="0"/>
              <a:t>č</a:t>
            </a:r>
            <a:r>
              <a:rPr lang="sk-SK" b="1" dirty="0" smtClean="0"/>
              <a:t>šieho </a:t>
            </a:r>
            <a:r>
              <a:rPr lang="sk-SK" b="1" dirty="0"/>
              <a:t>prúdu v kolektorovom obvode</a:t>
            </a:r>
            <a:r>
              <a:rPr lang="sk-SK" b="1" dirty="0" smtClean="0"/>
              <a:t>. Tento vytvorí na kolektore oveľa väčšie napätie ako je vstupné napätie.</a:t>
            </a:r>
            <a:endParaRPr lang="sk-SK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909665" cy="164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BlokTextu 8"/>
          <p:cNvSpPr txBox="1"/>
          <p:nvPr/>
        </p:nvSpPr>
        <p:spPr>
          <a:xfrm>
            <a:off x="251520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Bipolárny tranzistor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7890" name="Picture 2" descr="Výsledok vyhľadávania obrázkov pre dopyt BC3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10490"/>
            <a:ext cx="2304256" cy="13296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325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321297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Nízkofrekvenčné zosilňovače </a:t>
            </a:r>
            <a:endParaRPr lang="sk-SK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269857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13" name="BlokTextu 12"/>
          <p:cNvSpPr txBox="1"/>
          <p:nvPr/>
        </p:nvSpPr>
        <p:spPr>
          <a:xfrm>
            <a:off x="251520" y="364502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Zosilnenie signálov od </a:t>
            </a:r>
            <a:r>
              <a:rPr lang="sk-SK" dirty="0" smtClean="0"/>
              <a:t>20Hz </a:t>
            </a:r>
            <a:r>
              <a:rPr lang="sk-SK" dirty="0" smtClean="0"/>
              <a:t>do 20kHz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Základné zapojenia </a:t>
            </a:r>
            <a:r>
              <a:rPr lang="sk-SK" dirty="0" err="1" smtClean="0"/>
              <a:t>nf</a:t>
            </a:r>
            <a:r>
              <a:rPr lang="sk-SK" dirty="0" smtClean="0"/>
              <a:t> zosilňovačov</a:t>
            </a:r>
            <a:endParaRPr lang="sk-SK" dirty="0"/>
          </a:p>
        </p:txBody>
      </p:sp>
      <p:pic>
        <p:nvPicPr>
          <p:cNvPr id="22" name="Picture 4" descr="http://alzat.szm.com/Zosil/zakl_zap/zapoj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0" t="5513" b="22823"/>
          <a:stretch/>
        </p:blipFill>
        <p:spPr bwMode="auto">
          <a:xfrm>
            <a:off x="179511" y="4725144"/>
            <a:ext cx="852386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3377" y="126967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51520" y="539388"/>
            <a:ext cx="540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Princíp</a:t>
            </a:r>
            <a:r>
              <a:rPr lang="sk-SK" dirty="0" smtClean="0"/>
              <a:t> – zosilniť akýkoľvek signál (prúd, napätie, výkon)</a:t>
            </a:r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1385457" y="1056060"/>
            <a:ext cx="2307003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1959953" y="1632124"/>
            <a:ext cx="118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Zosilňovač</a:t>
            </a:r>
            <a:endParaRPr lang="sk-SK" b="1" dirty="0"/>
          </a:p>
        </p:txBody>
      </p:sp>
      <p:cxnSp>
        <p:nvCxnSpPr>
          <p:cNvPr id="17" name="Rovná spojnica 16"/>
          <p:cNvCxnSpPr/>
          <p:nvPr/>
        </p:nvCxnSpPr>
        <p:spPr>
          <a:xfrm flipH="1">
            <a:off x="592312" y="1416100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 flipH="1">
            <a:off x="592312" y="2136180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 flipH="1">
            <a:off x="3692460" y="1416100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 flipH="1">
            <a:off x="3692460" y="2137637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lokTextu 20"/>
          <p:cNvSpPr txBox="1"/>
          <p:nvPr/>
        </p:nvSpPr>
        <p:spPr>
          <a:xfrm>
            <a:off x="251520" y="1560116"/>
            <a:ext cx="599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Uvst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4185875" y="1560116"/>
            <a:ext cx="7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Uvyst</a:t>
            </a:r>
            <a:endParaRPr lang="sk-SK" dirty="0"/>
          </a:p>
        </p:txBody>
      </p:sp>
      <p:pic>
        <p:nvPicPr>
          <p:cNvPr id="25" name="Picture 2" descr="http://infosluch.sk/wp/wp-content/uploads/2012/07/princip-zosilnenia-zvuku2-300x13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52936"/>
            <a:ext cx="3867316" cy="17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BlokTextu 25"/>
          <p:cNvSpPr txBox="1"/>
          <p:nvPr/>
        </p:nvSpPr>
        <p:spPr>
          <a:xfrm>
            <a:off x="5292080" y="1363415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smtClean="0"/>
              <a:t>A</a:t>
            </a:r>
            <a:r>
              <a:rPr lang="sk-SK" sz="4400" baseline="-25000" dirty="0" smtClean="0"/>
              <a:t>U</a:t>
            </a:r>
            <a:r>
              <a:rPr lang="sk-SK" sz="4400" dirty="0" smtClean="0"/>
              <a:t>= U</a:t>
            </a:r>
            <a:r>
              <a:rPr lang="sk-SK" sz="4400" baseline="-25000" dirty="0" smtClean="0"/>
              <a:t>VYST</a:t>
            </a:r>
            <a:r>
              <a:rPr lang="sk-SK" sz="4400" dirty="0" smtClean="0"/>
              <a:t>/U</a:t>
            </a:r>
            <a:r>
              <a:rPr lang="sk-SK" sz="4400" baseline="-25000" dirty="0" smtClean="0"/>
              <a:t>VST</a:t>
            </a:r>
            <a:endParaRPr lang="sk-SK" sz="4400" baseline="-25000" dirty="0"/>
          </a:p>
        </p:txBody>
      </p:sp>
      <p:sp>
        <p:nvSpPr>
          <p:cNvPr id="27" name="BlokTextu 26"/>
          <p:cNvSpPr txBox="1"/>
          <p:nvPr/>
        </p:nvSpPr>
        <p:spPr>
          <a:xfrm>
            <a:off x="251520" y="4462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Zosilňovače:</a:t>
            </a:r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4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85" t="7143" r="1753"/>
          <a:stretch>
            <a:fillRect/>
          </a:stretch>
        </p:blipFill>
        <p:spPr bwMode="auto">
          <a:xfrm>
            <a:off x="251520" y="476672"/>
            <a:ext cx="881267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pandatron.cz/elektronika2/supply0-30-1a_osaz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b="22263"/>
          <a:stretch>
            <a:fillRect/>
          </a:stretch>
        </p:blipFill>
        <p:spPr bwMode="auto">
          <a:xfrm>
            <a:off x="251520" y="3717032"/>
            <a:ext cx="4320480" cy="2919939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4860032" y="3978930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Zakresli schému v </a:t>
            </a:r>
            <a:r>
              <a:rPr lang="sk-SK" b="1" dirty="0" err="1" smtClean="0"/>
              <a:t>Multisime</a:t>
            </a:r>
            <a:endParaRPr lang="sk-SK" b="1" dirty="0" smtClean="0"/>
          </a:p>
          <a:p>
            <a:pPr marL="342900" indent="-342900">
              <a:buAutoNum type="arabicPeriod"/>
            </a:pPr>
            <a:r>
              <a:rPr lang="sk-SK" b="1" dirty="0" smtClean="0"/>
              <a:t>Zakresli priebeh </a:t>
            </a:r>
            <a:r>
              <a:rPr lang="sk-SK" dirty="0" smtClean="0"/>
              <a:t>pred usmerňovačom, za usmerňovačom a na výstupe </a:t>
            </a:r>
          </a:p>
          <a:p>
            <a:pPr marL="342900" indent="-342900">
              <a:buAutoNum type="arabicPeriod"/>
            </a:pPr>
            <a:r>
              <a:rPr lang="sk-SK" b="1" dirty="0" smtClean="0"/>
              <a:t>Navrhni DPS </a:t>
            </a:r>
            <a:r>
              <a:rPr lang="sk-SK" dirty="0" smtClean="0"/>
              <a:t>v </a:t>
            </a:r>
            <a:r>
              <a:rPr lang="sk-SK" dirty="0" err="1" smtClean="0"/>
              <a:t>Sprint</a:t>
            </a:r>
            <a:r>
              <a:rPr lang="sk-SK" dirty="0" smtClean="0"/>
              <a:t> </a:t>
            </a:r>
            <a:r>
              <a:rPr lang="sk-SK" dirty="0" err="1" smtClean="0"/>
              <a:t>Layoute</a:t>
            </a:r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Zohľadnite predchádzajúce pripomienky</a:t>
            </a:r>
            <a:endParaRPr lang="sk-SK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10734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Napájací zdroj so stabilizátorom z bipolárnych tranzistorov</a:t>
            </a:r>
            <a:endParaRPr lang="sk-S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10745</TotalTime>
  <Words>363</Words>
  <Application>Microsoft Office PowerPoint</Application>
  <PresentationFormat>Prezentácia na obrazovke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Juraj</cp:lastModifiedBy>
  <cp:revision>310</cp:revision>
  <dcterms:created xsi:type="dcterms:W3CDTF">2013-02-01T18:44:01Z</dcterms:created>
  <dcterms:modified xsi:type="dcterms:W3CDTF">2017-03-23T19:54:25Z</dcterms:modified>
</cp:coreProperties>
</file>